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99"/>
  </p:notesMasterIdLst>
  <p:sldIdLst>
    <p:sldId id="256" r:id="rId2"/>
    <p:sldId id="406" r:id="rId3"/>
    <p:sldId id="405" r:id="rId4"/>
    <p:sldId id="259" r:id="rId5"/>
    <p:sldId id="347" r:id="rId6"/>
    <p:sldId id="374" r:id="rId7"/>
    <p:sldId id="348" r:id="rId8"/>
    <p:sldId id="349" r:id="rId9"/>
    <p:sldId id="351" r:id="rId10"/>
    <p:sldId id="321" r:id="rId11"/>
    <p:sldId id="372" r:id="rId12"/>
    <p:sldId id="353" r:id="rId13"/>
    <p:sldId id="419" r:id="rId14"/>
    <p:sldId id="412" r:id="rId15"/>
    <p:sldId id="420" r:id="rId16"/>
    <p:sldId id="643" r:id="rId17"/>
    <p:sldId id="366" r:id="rId18"/>
    <p:sldId id="369" r:id="rId19"/>
    <p:sldId id="370" r:id="rId20"/>
    <p:sldId id="413" r:id="rId21"/>
    <p:sldId id="414" r:id="rId22"/>
    <p:sldId id="371" r:id="rId23"/>
    <p:sldId id="373" r:id="rId24"/>
    <p:sldId id="341" r:id="rId25"/>
    <p:sldId id="330" r:id="rId26"/>
    <p:sldId id="375" r:id="rId27"/>
    <p:sldId id="336" r:id="rId28"/>
    <p:sldId id="376" r:id="rId29"/>
    <p:sldId id="377" r:id="rId30"/>
    <p:sldId id="337" r:id="rId31"/>
    <p:sldId id="378" r:id="rId32"/>
    <p:sldId id="415" r:id="rId33"/>
    <p:sldId id="313" r:id="rId34"/>
    <p:sldId id="644" r:id="rId35"/>
    <p:sldId id="647" r:id="rId36"/>
    <p:sldId id="648" r:id="rId37"/>
    <p:sldId id="646" r:id="rId38"/>
    <p:sldId id="645" r:id="rId39"/>
    <p:sldId id="342" r:id="rId40"/>
    <p:sldId id="343" r:id="rId41"/>
    <p:sldId id="393" r:id="rId42"/>
    <p:sldId id="308" r:id="rId43"/>
    <p:sldId id="314" r:id="rId44"/>
    <p:sldId id="329" r:id="rId45"/>
    <p:sldId id="331" r:id="rId46"/>
    <p:sldId id="306" r:id="rId47"/>
    <p:sldId id="291" r:id="rId48"/>
    <p:sldId id="315" r:id="rId49"/>
    <p:sldId id="290" r:id="rId50"/>
    <p:sldId id="310" r:id="rId51"/>
    <p:sldId id="649" r:id="rId52"/>
    <p:sldId id="304" r:id="rId53"/>
    <p:sldId id="392" r:id="rId54"/>
    <p:sldId id="379" r:id="rId55"/>
    <p:sldId id="298" r:id="rId56"/>
    <p:sldId id="650" r:id="rId57"/>
    <p:sldId id="651" r:id="rId58"/>
    <p:sldId id="339" r:id="rId59"/>
    <p:sldId id="301" r:id="rId60"/>
    <p:sldId id="293" r:id="rId61"/>
    <p:sldId id="380" r:id="rId62"/>
    <p:sldId id="652" r:id="rId63"/>
    <p:sldId id="653" r:id="rId64"/>
    <p:sldId id="302" r:id="rId65"/>
    <p:sldId id="307" r:id="rId66"/>
    <p:sldId id="303" r:id="rId67"/>
    <p:sldId id="294" r:id="rId68"/>
    <p:sldId id="340" r:id="rId69"/>
    <p:sldId id="296" r:id="rId70"/>
    <p:sldId id="288" r:id="rId71"/>
    <p:sldId id="381" r:id="rId72"/>
    <p:sldId id="269" r:id="rId73"/>
    <p:sldId id="284" r:id="rId74"/>
    <p:sldId id="394" r:id="rId75"/>
    <p:sldId id="383" r:id="rId76"/>
    <p:sldId id="395" r:id="rId77"/>
    <p:sldId id="384" r:id="rId78"/>
    <p:sldId id="283" r:id="rId79"/>
    <p:sldId id="275" r:id="rId80"/>
    <p:sldId id="396" r:id="rId81"/>
    <p:sldId id="397" r:id="rId82"/>
    <p:sldId id="399" r:id="rId83"/>
    <p:sldId id="400" r:id="rId84"/>
    <p:sldId id="398" r:id="rId85"/>
    <p:sldId id="401" r:id="rId86"/>
    <p:sldId id="402" r:id="rId87"/>
    <p:sldId id="654" r:id="rId88"/>
    <p:sldId id="655" r:id="rId89"/>
    <p:sldId id="404" r:id="rId90"/>
    <p:sldId id="403" r:id="rId91"/>
    <p:sldId id="408" r:id="rId92"/>
    <p:sldId id="409" r:id="rId93"/>
    <p:sldId id="268" r:id="rId94"/>
    <p:sldId id="407" r:id="rId95"/>
    <p:sldId id="272" r:id="rId96"/>
    <p:sldId id="273" r:id="rId97"/>
    <p:sldId id="312" r:id="rId98"/>
  </p:sldIdLst>
  <p:sldSz cx="9144000" cy="6858000" type="screen4x3"/>
  <p:notesSz cx="7099300"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 Barja" initials="SB" lastIdx="2" clrIdx="0">
    <p:extLst>
      <p:ext uri="{19B8F6BF-5375-455C-9EA6-DF929625EA0E}">
        <p15:presenceInfo xmlns:p15="http://schemas.microsoft.com/office/powerpoint/2012/main" userId="da342cd9508bf5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DA5"/>
    <a:srgbClr val="F17D21"/>
    <a:srgbClr val="179EB0"/>
    <a:srgbClr val="E42352"/>
    <a:srgbClr val="66CCFF"/>
    <a:srgbClr val="9966FF"/>
    <a:srgbClr val="FF6699"/>
    <a:srgbClr val="FF9966"/>
    <a:srgbClr val="A3E0FF"/>
    <a:srgbClr val="B3F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290" autoAdjust="0"/>
    <p:restoredTop sz="95153" autoAdjust="0"/>
  </p:normalViewPr>
  <p:slideViewPr>
    <p:cSldViewPr snapToGrid="0">
      <p:cViewPr varScale="1">
        <p:scale>
          <a:sx n="80" d="100"/>
          <a:sy n="80" d="100"/>
        </p:scale>
        <p:origin x="926" y="67"/>
      </p:cViewPr>
      <p:guideLst/>
    </p:cSldViewPr>
  </p:slideViewPr>
  <p:outlineViewPr>
    <p:cViewPr>
      <p:scale>
        <a:sx n="33" d="100"/>
        <a:sy n="33" d="100"/>
      </p:scale>
      <p:origin x="0" y="-336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1"/>
            <a:ext cx="3076363" cy="513508"/>
          </a:xfrm>
          <a:prstGeom prst="rect">
            <a:avLst/>
          </a:prstGeom>
        </p:spPr>
        <p:txBody>
          <a:bodyPr vert="horz" lIns="99041" tIns="49520" rIns="99041" bIns="49520" rtlCol="0"/>
          <a:lstStyle>
            <a:lvl1pPr algn="l">
              <a:defRPr sz="1200"/>
            </a:lvl1pPr>
          </a:lstStyle>
          <a:p>
            <a:endParaRPr lang="es-ES"/>
          </a:p>
        </p:txBody>
      </p:sp>
      <p:sp>
        <p:nvSpPr>
          <p:cNvPr id="3" name="Marcador de fecha 2"/>
          <p:cNvSpPr>
            <a:spLocks noGrp="1"/>
          </p:cNvSpPr>
          <p:nvPr>
            <p:ph type="dt" idx="1"/>
          </p:nvPr>
        </p:nvSpPr>
        <p:spPr>
          <a:xfrm>
            <a:off x="4021296" y="1"/>
            <a:ext cx="3076363" cy="513508"/>
          </a:xfrm>
          <a:prstGeom prst="rect">
            <a:avLst/>
          </a:prstGeom>
        </p:spPr>
        <p:txBody>
          <a:bodyPr vert="horz" lIns="99041" tIns="49520" rIns="99041" bIns="49520" rtlCol="0"/>
          <a:lstStyle>
            <a:lvl1pPr algn="r">
              <a:defRPr sz="1200"/>
            </a:lvl1pPr>
          </a:lstStyle>
          <a:p>
            <a:fld id="{2A6BC019-1E72-4903-8B7A-00363907A5D3}" type="datetimeFigureOut">
              <a:rPr lang="es-ES" smtClean="0"/>
              <a:t>16/03/2025</a:t>
            </a:fld>
            <a:endParaRPr lang="es-ES"/>
          </a:p>
        </p:txBody>
      </p:sp>
      <p:sp>
        <p:nvSpPr>
          <p:cNvPr id="4" name="Marcador de imagen de diapositiva 3"/>
          <p:cNvSpPr>
            <a:spLocks noGrp="1" noRot="1" noChangeAspect="1"/>
          </p:cNvSpPr>
          <p:nvPr>
            <p:ph type="sldImg" idx="2"/>
          </p:nvPr>
        </p:nvSpPr>
        <p:spPr>
          <a:xfrm>
            <a:off x="1246188" y="1279525"/>
            <a:ext cx="4606925" cy="3455988"/>
          </a:xfrm>
          <a:prstGeom prst="rect">
            <a:avLst/>
          </a:prstGeom>
          <a:noFill/>
          <a:ln w="12700">
            <a:solidFill>
              <a:prstClr val="black"/>
            </a:solidFill>
          </a:ln>
        </p:spPr>
        <p:txBody>
          <a:bodyPr vert="horz" lIns="99041" tIns="49520" rIns="99041" bIns="49520" rtlCol="0" anchor="ctr"/>
          <a:lstStyle/>
          <a:p>
            <a:endParaRPr lang="es-ES"/>
          </a:p>
        </p:txBody>
      </p:sp>
      <p:sp>
        <p:nvSpPr>
          <p:cNvPr id="5" name="Marcador de notas 4"/>
          <p:cNvSpPr>
            <a:spLocks noGrp="1"/>
          </p:cNvSpPr>
          <p:nvPr>
            <p:ph type="body" sz="quarter" idx="3"/>
          </p:nvPr>
        </p:nvSpPr>
        <p:spPr>
          <a:xfrm>
            <a:off x="709930" y="4925407"/>
            <a:ext cx="5679440" cy="4029879"/>
          </a:xfrm>
          <a:prstGeom prst="rect">
            <a:avLst/>
          </a:prstGeom>
        </p:spPr>
        <p:txBody>
          <a:bodyPr vert="horz" lIns="99041" tIns="49520" rIns="99041" bIns="495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1" y="9721108"/>
            <a:ext cx="3076363" cy="513507"/>
          </a:xfrm>
          <a:prstGeom prst="rect">
            <a:avLst/>
          </a:prstGeom>
        </p:spPr>
        <p:txBody>
          <a:bodyPr vert="horz" lIns="99041" tIns="49520" rIns="99041" bIns="495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021296" y="9721108"/>
            <a:ext cx="3076363" cy="513507"/>
          </a:xfrm>
          <a:prstGeom prst="rect">
            <a:avLst/>
          </a:prstGeom>
        </p:spPr>
        <p:txBody>
          <a:bodyPr vert="horz" lIns="99041" tIns="49520" rIns="99041" bIns="49520" rtlCol="0" anchor="b"/>
          <a:lstStyle>
            <a:lvl1pPr algn="r">
              <a:defRPr sz="1200"/>
            </a:lvl1pPr>
          </a:lstStyle>
          <a:p>
            <a:fld id="{5BC05090-5C0E-45B5-BB81-37C4A9E4751F}" type="slidenum">
              <a:rPr lang="es-ES" smtClean="0"/>
              <a:t>‹#›</a:t>
            </a:fld>
            <a:endParaRPr lang="es-ES"/>
          </a:p>
        </p:txBody>
      </p:sp>
    </p:spTree>
    <p:extLst>
      <p:ext uri="{BB962C8B-B14F-4D97-AF65-F5344CB8AC3E}">
        <p14:creationId xmlns:p14="http://schemas.microsoft.com/office/powerpoint/2010/main" val="2758764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earn.microsoft.com/es-es/azure/machine-learning/overview-what-is-azure-machine-learn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achinelearningmastery.com/overfitting-and-underfitting-with-machine-learning-algorithms/"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epicalsoft.blogspot.com/2019/02/azure-machine-learning-la-dicotomia.html#:~:text=(Bias%2DVariance)-,%5BAzure%20Machine%20Learning%5D%20La%20dicotom%C3%ADa%20Varianza,%2Dsesgo%20(Bias%2DVariance)&amp;text=El%20objetivo%20de%20cualquier%20algoritmo,conjunto%20de%20datos%20de%20entrada."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datavizcatalogue.com/ES/metodos/histograma.html"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en.wikipedia.org/wiki/Kernel_smoother"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datavizcatalogue.com/ES/metodos/histograma.html" TargetMode="External"/><Relationship Id="rId2" Type="http://schemas.openxmlformats.org/officeDocument/2006/relationships/slide" Target="../slides/slide48.xml"/><Relationship Id="rId1" Type="http://schemas.openxmlformats.org/officeDocument/2006/relationships/notesMaster" Target="../notesMasters/notesMaster1.xml"/><Relationship Id="rId5" Type="http://schemas.openxmlformats.org/officeDocument/2006/relationships/hyperlink" Target="https://machinelearningmastery.com/how-to-use-correlation-to-understand-the-relationship-between-variables/" TargetMode="External"/><Relationship Id="rId4" Type="http://schemas.openxmlformats.org/officeDocument/2006/relationships/hyperlink" Target="https://en.wikipedia.org/wiki/Kernel_smoother"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colingorrie.github.io/outlier-detection.html"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colingorrie.github.io/outlier-detection.html"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towardsdatascience.com/how-to-create-your-first-machine-learning-model-4c8f745e4b8c"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SCADA"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4:notes"/>
          <p:cNvSpPr txBox="1">
            <a:spLocks noGrp="1"/>
          </p:cNvSpPr>
          <p:nvPr>
            <p:ph type="body" idx="1"/>
          </p:nvPr>
        </p:nvSpPr>
        <p:spPr>
          <a:xfrm>
            <a:off x="709930" y="4925407"/>
            <a:ext cx="5679440" cy="4029879"/>
          </a:xfrm>
          <a:prstGeom prst="rect">
            <a:avLst/>
          </a:prstGeom>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93" name="Google Shape;93;p4:notes"/>
          <p:cNvSpPr>
            <a:spLocks noGrp="1" noRot="1" noChangeAspect="1"/>
          </p:cNvSpPr>
          <p:nvPr>
            <p:ph type="sldImg" idx="2"/>
          </p:nvPr>
        </p:nvSpPr>
        <p:spPr>
          <a:xfrm>
            <a:off x="1246188" y="1279525"/>
            <a:ext cx="4606925" cy="3455988"/>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12</a:t>
            </a:fld>
            <a:endParaRPr lang="es-ES"/>
          </a:p>
        </p:txBody>
      </p:sp>
    </p:spTree>
    <p:extLst>
      <p:ext uri="{BB962C8B-B14F-4D97-AF65-F5344CB8AC3E}">
        <p14:creationId xmlns:p14="http://schemas.microsoft.com/office/powerpoint/2010/main" val="3072689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13</a:t>
            </a:fld>
            <a:endParaRPr lang="es-ES"/>
          </a:p>
        </p:txBody>
      </p:sp>
    </p:spTree>
    <p:extLst>
      <p:ext uri="{BB962C8B-B14F-4D97-AF65-F5344CB8AC3E}">
        <p14:creationId xmlns:p14="http://schemas.microsoft.com/office/powerpoint/2010/main" val="19597364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a:buFont typeface="Arial" panose="020B0604020202020204" pitchFamily="34" charset="0"/>
              <a:buChar char="•"/>
            </a:pPr>
            <a:r>
              <a:rPr lang="es-ES" b="1" i="0" dirty="0">
                <a:solidFill>
                  <a:srgbClr val="161616"/>
                </a:solidFill>
                <a:effectLst/>
                <a:latin typeface="Segoe UI" panose="020B0502040204020203" pitchFamily="34" charset="0"/>
              </a:rPr>
              <a:t>Orígenes de datos</a:t>
            </a:r>
            <a:r>
              <a:rPr lang="es-ES" b="0" i="0" dirty="0">
                <a:solidFill>
                  <a:srgbClr val="161616"/>
                </a:solidFill>
                <a:effectLst/>
                <a:latin typeface="Segoe UI" panose="020B0502040204020203" pitchFamily="34" charset="0"/>
              </a:rPr>
              <a:t>. Todas las soluciones de macrodatos se inician con uno o varios orígenes de datos. Algunos ejemplos son:</a:t>
            </a:r>
          </a:p>
          <a:p>
            <a:pPr marL="742950" lvl="1" indent="-285750" algn="l">
              <a:buFont typeface="Arial" panose="020B0604020202020204" pitchFamily="34" charset="0"/>
              <a:buChar char="•"/>
            </a:pPr>
            <a:r>
              <a:rPr lang="es-ES" b="0" i="0" dirty="0">
                <a:solidFill>
                  <a:srgbClr val="161616"/>
                </a:solidFill>
                <a:effectLst/>
                <a:latin typeface="Segoe UI" panose="020B0502040204020203" pitchFamily="34" charset="0"/>
              </a:rPr>
              <a:t>Almacenes de datos de aplicación, como bases de datos relacionales.</a:t>
            </a:r>
          </a:p>
          <a:p>
            <a:pPr marL="742950" lvl="1" indent="-285750" algn="l">
              <a:buFont typeface="Arial" panose="020B0604020202020204" pitchFamily="34" charset="0"/>
              <a:buChar char="•"/>
            </a:pPr>
            <a:r>
              <a:rPr lang="es-ES" b="0" i="0" dirty="0">
                <a:solidFill>
                  <a:srgbClr val="161616"/>
                </a:solidFill>
                <a:effectLst/>
                <a:latin typeface="Segoe UI" panose="020B0502040204020203" pitchFamily="34" charset="0"/>
              </a:rPr>
              <a:t>Archivos estáticos generados por aplicaciones, como archivos de registro de servidor web.</a:t>
            </a:r>
          </a:p>
          <a:p>
            <a:pPr marL="742950" lvl="1" indent="-285750" algn="l">
              <a:buFont typeface="Arial" panose="020B0604020202020204" pitchFamily="34" charset="0"/>
              <a:buChar char="•"/>
            </a:pPr>
            <a:r>
              <a:rPr lang="es-ES" b="0" i="0" dirty="0">
                <a:solidFill>
                  <a:srgbClr val="161616"/>
                </a:solidFill>
                <a:effectLst/>
                <a:latin typeface="Segoe UI" panose="020B0502040204020203" pitchFamily="34" charset="0"/>
              </a:rPr>
              <a:t>Orígenes de datos en tiempo real, como dispositivos de </a:t>
            </a:r>
            <a:r>
              <a:rPr lang="es-ES" b="0" i="0" dirty="0" err="1">
                <a:solidFill>
                  <a:srgbClr val="161616"/>
                </a:solidFill>
                <a:effectLst/>
                <a:latin typeface="Segoe UI" panose="020B0502040204020203" pitchFamily="34" charset="0"/>
              </a:rPr>
              <a:t>IoT</a:t>
            </a:r>
            <a:r>
              <a:rPr lang="es-ES" b="0" i="0" dirty="0">
                <a:solidFill>
                  <a:srgbClr val="161616"/>
                </a:solidFill>
                <a:effectLst/>
                <a:latin typeface="Segoe UI" panose="020B0502040204020203" pitchFamily="34" charset="0"/>
              </a:rPr>
              <a:t>.</a:t>
            </a:r>
          </a:p>
          <a:p>
            <a:pPr algn="l">
              <a:buFont typeface="Arial" panose="020B0604020202020204" pitchFamily="34" charset="0"/>
              <a:buChar char="•"/>
            </a:pPr>
            <a:r>
              <a:rPr lang="es-ES" b="1" i="0" dirty="0">
                <a:solidFill>
                  <a:srgbClr val="161616"/>
                </a:solidFill>
                <a:effectLst/>
                <a:latin typeface="Segoe UI" panose="020B0502040204020203" pitchFamily="34" charset="0"/>
              </a:rPr>
              <a:t>Almacenamiento de datos</a:t>
            </a:r>
            <a:r>
              <a:rPr lang="es-ES" b="0" i="0" dirty="0">
                <a:solidFill>
                  <a:srgbClr val="161616"/>
                </a:solidFill>
                <a:effectLst/>
                <a:latin typeface="Segoe UI" panose="020B0502040204020203" pitchFamily="34" charset="0"/>
              </a:rPr>
              <a:t>. Los datos de las operaciones de procesamiento por lotes se almacenan normalmente en un almacén de archivos distribuido que puede contener importantes cantidades de archivos grandes en diferentes formatos. Este tipo de almacén se suele denominar </a:t>
            </a:r>
            <a:r>
              <a:rPr lang="es-ES" b="0" i="1" dirty="0">
                <a:solidFill>
                  <a:srgbClr val="161616"/>
                </a:solidFill>
                <a:effectLst/>
                <a:latin typeface="Segoe UI" panose="020B0502040204020203" pitchFamily="34" charset="0"/>
              </a:rPr>
              <a:t>Data Lake</a:t>
            </a:r>
            <a:r>
              <a:rPr lang="es-ES" b="0" i="0" dirty="0">
                <a:solidFill>
                  <a:srgbClr val="161616"/>
                </a:solidFill>
                <a:effectLst/>
                <a:latin typeface="Segoe UI" panose="020B0502040204020203" pitchFamily="34" charset="0"/>
              </a:rPr>
              <a:t>. Las opciones para implementar este almacenamiento son Azure Data Lake Store o lo contenedores de blob en Azure Storage.</a:t>
            </a:r>
          </a:p>
          <a:p>
            <a:pPr algn="l">
              <a:buFont typeface="Arial" panose="020B0604020202020204" pitchFamily="34" charset="0"/>
              <a:buChar char="•"/>
            </a:pPr>
            <a:r>
              <a:rPr lang="es-ES" b="1" i="0" dirty="0">
                <a:solidFill>
                  <a:srgbClr val="161616"/>
                </a:solidFill>
                <a:effectLst/>
                <a:latin typeface="Segoe UI" panose="020B0502040204020203" pitchFamily="34" charset="0"/>
              </a:rPr>
              <a:t>Procesamiento por lotes</a:t>
            </a:r>
            <a:r>
              <a:rPr lang="es-ES" b="0" i="0" dirty="0">
                <a:solidFill>
                  <a:srgbClr val="161616"/>
                </a:solidFill>
                <a:effectLst/>
                <a:latin typeface="Segoe UI" panose="020B0502040204020203" pitchFamily="34" charset="0"/>
              </a:rPr>
              <a:t>. Como los conjuntos de datos son tan grandes, a menudo una solución de macrodatos debe procesar los archivos de datos mediante trabajos por lotes de ejecución prolongada para filtrar, agregar o preparar de cualquier otra forma los datos para su análisis. Normalmente estos trabajos implican leer archivos de código fuente, procesarlos y escribir la salida en nuevos archivos. Las opciones incluyen la ejecución de trabajos de U-SQL en Azure Data Lake </a:t>
            </a:r>
            <a:r>
              <a:rPr lang="es-ES" b="0" i="0" dirty="0" err="1">
                <a:solidFill>
                  <a:srgbClr val="161616"/>
                </a:solidFill>
                <a:effectLst/>
                <a:latin typeface="Segoe UI" panose="020B0502040204020203" pitchFamily="34" charset="0"/>
              </a:rPr>
              <a:t>Analytics</a:t>
            </a:r>
            <a:r>
              <a:rPr lang="es-ES" b="0" i="0" dirty="0">
                <a:solidFill>
                  <a:srgbClr val="161616"/>
                </a:solidFill>
                <a:effectLst/>
                <a:latin typeface="Segoe UI" panose="020B0502040204020203" pitchFamily="34" charset="0"/>
              </a:rPr>
              <a:t>, el uso de </a:t>
            </a:r>
            <a:r>
              <a:rPr lang="es-ES" b="0" i="0" dirty="0" err="1">
                <a:solidFill>
                  <a:srgbClr val="161616"/>
                </a:solidFill>
                <a:effectLst/>
                <a:latin typeface="Segoe UI" panose="020B0502040204020203" pitchFamily="34" charset="0"/>
              </a:rPr>
              <a:t>Hive</a:t>
            </a:r>
            <a:r>
              <a:rPr lang="es-ES" b="0" i="0" dirty="0">
                <a:solidFill>
                  <a:srgbClr val="161616"/>
                </a:solidFill>
                <a:effectLst/>
                <a:latin typeface="Segoe UI" panose="020B0502040204020203" pitchFamily="34" charset="0"/>
              </a:rPr>
              <a:t>, </a:t>
            </a:r>
            <a:r>
              <a:rPr lang="es-ES" b="0" i="0" dirty="0" err="1">
                <a:solidFill>
                  <a:srgbClr val="161616"/>
                </a:solidFill>
                <a:effectLst/>
                <a:latin typeface="Segoe UI" panose="020B0502040204020203" pitchFamily="34" charset="0"/>
              </a:rPr>
              <a:t>Pig</a:t>
            </a:r>
            <a:r>
              <a:rPr lang="es-ES" b="0" i="0" dirty="0">
                <a:solidFill>
                  <a:srgbClr val="161616"/>
                </a:solidFill>
                <a:effectLst/>
                <a:latin typeface="Segoe UI" panose="020B0502040204020203" pitchFamily="34" charset="0"/>
              </a:rPr>
              <a:t> o trabajos personalizados de </a:t>
            </a:r>
            <a:r>
              <a:rPr lang="es-ES" b="0" i="0" dirty="0" err="1">
                <a:solidFill>
                  <a:srgbClr val="161616"/>
                </a:solidFill>
                <a:effectLst/>
                <a:latin typeface="Segoe UI" panose="020B0502040204020203" pitchFamily="34" charset="0"/>
              </a:rPr>
              <a:t>Map</a:t>
            </a:r>
            <a:r>
              <a:rPr lang="es-ES" b="0" i="0" dirty="0">
                <a:solidFill>
                  <a:srgbClr val="161616"/>
                </a:solidFill>
                <a:effectLst/>
                <a:latin typeface="Segoe UI" panose="020B0502040204020203" pitchFamily="34" charset="0"/>
              </a:rPr>
              <a:t>/Reduce en un clúster de HDInsight Hadoop, o el uso de programas de Java, Scala o Python en un clúster de HDInsight </a:t>
            </a:r>
            <a:r>
              <a:rPr lang="es-ES" b="0" i="0" dirty="0" err="1">
                <a:solidFill>
                  <a:srgbClr val="161616"/>
                </a:solidFill>
                <a:effectLst/>
                <a:latin typeface="Segoe UI" panose="020B0502040204020203" pitchFamily="34" charset="0"/>
              </a:rPr>
              <a:t>Spark</a:t>
            </a:r>
            <a:r>
              <a:rPr lang="es-ES" b="0" i="0" dirty="0">
                <a:solidFill>
                  <a:srgbClr val="161616"/>
                </a:solidFill>
                <a:effectLst/>
                <a:latin typeface="Segoe UI" panose="020B0502040204020203" pitchFamily="34" charset="0"/>
              </a:rPr>
              <a:t>.</a:t>
            </a:r>
          </a:p>
          <a:p>
            <a:pPr algn="l">
              <a:buFont typeface="Arial" panose="020B0604020202020204" pitchFamily="34" charset="0"/>
              <a:buChar char="•"/>
            </a:pPr>
            <a:r>
              <a:rPr lang="es-ES" b="1" i="0" dirty="0">
                <a:solidFill>
                  <a:srgbClr val="161616"/>
                </a:solidFill>
                <a:effectLst/>
                <a:latin typeface="Segoe UI" panose="020B0502040204020203" pitchFamily="34" charset="0"/>
              </a:rPr>
              <a:t>Ingesta de mensajes en tiempo real</a:t>
            </a:r>
            <a:r>
              <a:rPr lang="es-ES" b="0" i="0" dirty="0">
                <a:solidFill>
                  <a:srgbClr val="161616"/>
                </a:solidFill>
                <a:effectLst/>
                <a:latin typeface="Segoe UI" panose="020B0502040204020203" pitchFamily="34" charset="0"/>
              </a:rPr>
              <a:t>. Si la solución incluye orígenes en tiempo real, la arquitectura debe incluir una manera de capturar y almacenar los mensajes en tiempo real para el procesamiento de flujos. Podría tratarse de un sencillo almacén de datos, donde se colocan los mensajes entrantes en una carpeta para su procesamiento. Sin embargo, muchas soluciones necesitan un almacén de ingesta de mensajes para que actúe como búfer de mensajes y para admitir el procesamiento de escalabilidad horizontal, la entrega confiable y otra semántica de puesta en cola de mensajes. Esta parte de una arquitectura de </a:t>
            </a:r>
            <a:r>
              <a:rPr lang="es-ES" b="0" i="0" dirty="0" err="1">
                <a:solidFill>
                  <a:srgbClr val="161616"/>
                </a:solidFill>
                <a:effectLst/>
                <a:latin typeface="Segoe UI" panose="020B0502040204020203" pitchFamily="34" charset="0"/>
              </a:rPr>
              <a:t>streaming</a:t>
            </a:r>
            <a:r>
              <a:rPr lang="es-ES" b="0" i="0" dirty="0">
                <a:solidFill>
                  <a:srgbClr val="161616"/>
                </a:solidFill>
                <a:effectLst/>
                <a:latin typeface="Segoe UI" panose="020B0502040204020203" pitchFamily="34" charset="0"/>
              </a:rPr>
              <a:t> a menudo se conoce como almacenamiento en búfer de flujos. Entre las opciones se incluyen Azure </a:t>
            </a:r>
            <a:r>
              <a:rPr lang="es-ES" b="0" i="0" dirty="0" err="1">
                <a:solidFill>
                  <a:srgbClr val="161616"/>
                </a:solidFill>
                <a:effectLst/>
                <a:latin typeface="Segoe UI" panose="020B0502040204020203" pitchFamily="34" charset="0"/>
              </a:rPr>
              <a:t>Event</a:t>
            </a:r>
            <a:r>
              <a:rPr lang="es-ES" b="0" i="0" dirty="0">
                <a:solidFill>
                  <a:srgbClr val="161616"/>
                </a:solidFill>
                <a:effectLst/>
                <a:latin typeface="Segoe UI" panose="020B0502040204020203" pitchFamily="34" charset="0"/>
              </a:rPr>
              <a:t> </a:t>
            </a:r>
            <a:r>
              <a:rPr lang="es-ES" b="0" i="0" dirty="0" err="1">
                <a:solidFill>
                  <a:srgbClr val="161616"/>
                </a:solidFill>
                <a:effectLst/>
                <a:latin typeface="Segoe UI" panose="020B0502040204020203" pitchFamily="34" charset="0"/>
              </a:rPr>
              <a:t>Hubs</a:t>
            </a:r>
            <a:r>
              <a:rPr lang="es-ES" b="0" i="0" dirty="0">
                <a:solidFill>
                  <a:srgbClr val="161616"/>
                </a:solidFill>
                <a:effectLst/>
                <a:latin typeface="Segoe UI" panose="020B0502040204020203" pitchFamily="34" charset="0"/>
              </a:rPr>
              <a:t>, Azure </a:t>
            </a:r>
            <a:r>
              <a:rPr lang="es-ES" b="0" i="0" dirty="0" err="1">
                <a:solidFill>
                  <a:srgbClr val="161616"/>
                </a:solidFill>
                <a:effectLst/>
                <a:latin typeface="Segoe UI" panose="020B0502040204020203" pitchFamily="34" charset="0"/>
              </a:rPr>
              <a:t>IoT</a:t>
            </a:r>
            <a:r>
              <a:rPr lang="es-ES" b="0" i="0" dirty="0">
                <a:solidFill>
                  <a:srgbClr val="161616"/>
                </a:solidFill>
                <a:effectLst/>
                <a:latin typeface="Segoe UI" panose="020B0502040204020203" pitchFamily="34" charset="0"/>
              </a:rPr>
              <a:t> </a:t>
            </a:r>
            <a:r>
              <a:rPr lang="es-ES" b="0" i="0" dirty="0" err="1">
                <a:solidFill>
                  <a:srgbClr val="161616"/>
                </a:solidFill>
                <a:effectLst/>
                <a:latin typeface="Segoe UI" panose="020B0502040204020203" pitchFamily="34" charset="0"/>
              </a:rPr>
              <a:t>Hubs</a:t>
            </a:r>
            <a:r>
              <a:rPr lang="es-ES" b="0" i="0" dirty="0">
                <a:solidFill>
                  <a:srgbClr val="161616"/>
                </a:solidFill>
                <a:effectLst/>
                <a:latin typeface="Segoe UI" panose="020B0502040204020203" pitchFamily="34" charset="0"/>
              </a:rPr>
              <a:t> y Kafka.</a:t>
            </a:r>
          </a:p>
          <a:p>
            <a:pPr algn="l">
              <a:buFont typeface="Arial" panose="020B0604020202020204" pitchFamily="34" charset="0"/>
              <a:buChar char="•"/>
            </a:pPr>
            <a:r>
              <a:rPr lang="es-ES" b="1" i="0" dirty="0">
                <a:solidFill>
                  <a:srgbClr val="161616"/>
                </a:solidFill>
                <a:effectLst/>
                <a:latin typeface="Segoe UI" panose="020B0502040204020203" pitchFamily="34" charset="0"/>
              </a:rPr>
              <a:t>Procesamiento de flujos</a:t>
            </a:r>
            <a:r>
              <a:rPr lang="es-ES" b="0" i="0" dirty="0">
                <a:solidFill>
                  <a:srgbClr val="161616"/>
                </a:solidFill>
                <a:effectLst/>
                <a:latin typeface="Segoe UI" panose="020B0502040204020203" pitchFamily="34" charset="0"/>
              </a:rPr>
              <a:t>. Una vez capturados los mensajes en tiempo real, la solución debe procesarlos filtrando, agregando o bien preparando los datos para su análisis. Los datos de secuencias procesados se escriben entonces en un receptor de salida. Azure </a:t>
            </a:r>
            <a:r>
              <a:rPr lang="es-ES" b="0" i="0" dirty="0" err="1">
                <a:solidFill>
                  <a:srgbClr val="161616"/>
                </a:solidFill>
                <a:effectLst/>
                <a:latin typeface="Segoe UI" panose="020B0502040204020203" pitchFamily="34" charset="0"/>
              </a:rPr>
              <a:t>Stream</a:t>
            </a:r>
            <a:r>
              <a:rPr lang="es-ES" b="0" i="0" dirty="0">
                <a:solidFill>
                  <a:srgbClr val="161616"/>
                </a:solidFill>
                <a:effectLst/>
                <a:latin typeface="Segoe UI" panose="020B0502040204020203" pitchFamily="34" charset="0"/>
              </a:rPr>
              <a:t> </a:t>
            </a:r>
            <a:r>
              <a:rPr lang="es-ES" b="0" i="0" dirty="0" err="1">
                <a:solidFill>
                  <a:srgbClr val="161616"/>
                </a:solidFill>
                <a:effectLst/>
                <a:latin typeface="Segoe UI" panose="020B0502040204020203" pitchFamily="34" charset="0"/>
              </a:rPr>
              <a:t>Analytics</a:t>
            </a:r>
            <a:r>
              <a:rPr lang="es-ES" b="0" i="0" dirty="0">
                <a:solidFill>
                  <a:srgbClr val="161616"/>
                </a:solidFill>
                <a:effectLst/>
                <a:latin typeface="Segoe UI" panose="020B0502040204020203" pitchFamily="34" charset="0"/>
              </a:rPr>
              <a:t> proporciona un servicio de procesamiento de secuencias administrado basado en consultas SQL de ejecución permanente que operan en secuencias sin enlazar. También puede utilizar tecnologías de </a:t>
            </a:r>
            <a:r>
              <a:rPr lang="es-ES" b="0" i="0" dirty="0" err="1">
                <a:solidFill>
                  <a:srgbClr val="161616"/>
                </a:solidFill>
                <a:effectLst/>
                <a:latin typeface="Segoe UI" panose="020B0502040204020203" pitchFamily="34" charset="0"/>
              </a:rPr>
              <a:t>streaming</a:t>
            </a:r>
            <a:r>
              <a:rPr lang="es-ES" b="0" i="0" dirty="0">
                <a:solidFill>
                  <a:srgbClr val="161616"/>
                </a:solidFill>
                <a:effectLst/>
                <a:latin typeface="Segoe UI" panose="020B0502040204020203" pitchFamily="34" charset="0"/>
              </a:rPr>
              <a:t> de código abierto de Apache, como </a:t>
            </a:r>
            <a:r>
              <a:rPr lang="es-ES" b="0" i="0" dirty="0" err="1">
                <a:solidFill>
                  <a:srgbClr val="161616"/>
                </a:solidFill>
                <a:effectLst/>
                <a:latin typeface="Segoe UI" panose="020B0502040204020203" pitchFamily="34" charset="0"/>
              </a:rPr>
              <a:t>Spark</a:t>
            </a:r>
            <a:r>
              <a:rPr lang="es-ES" b="0" i="0" dirty="0">
                <a:solidFill>
                  <a:srgbClr val="161616"/>
                </a:solidFill>
                <a:effectLst/>
                <a:latin typeface="Segoe UI" panose="020B0502040204020203" pitchFamily="34" charset="0"/>
              </a:rPr>
              <a:t> </a:t>
            </a:r>
            <a:r>
              <a:rPr lang="es-ES" b="0" i="0" dirty="0" err="1">
                <a:solidFill>
                  <a:srgbClr val="161616"/>
                </a:solidFill>
                <a:effectLst/>
                <a:latin typeface="Segoe UI" panose="020B0502040204020203" pitchFamily="34" charset="0"/>
              </a:rPr>
              <a:t>Streaming</a:t>
            </a:r>
            <a:r>
              <a:rPr lang="es-ES" b="0" i="0" dirty="0">
                <a:solidFill>
                  <a:srgbClr val="161616"/>
                </a:solidFill>
                <a:effectLst/>
                <a:latin typeface="Segoe UI" panose="020B0502040204020203" pitchFamily="34" charset="0"/>
              </a:rPr>
              <a:t>, en un clúster de HDInsight.</a:t>
            </a:r>
          </a:p>
          <a:p>
            <a:pPr algn="l">
              <a:buFont typeface="Arial" panose="020B0604020202020204" pitchFamily="34" charset="0"/>
              <a:buChar char="•"/>
            </a:pPr>
            <a:r>
              <a:rPr lang="es-ES" b="1" i="0" dirty="0">
                <a:solidFill>
                  <a:srgbClr val="161616"/>
                </a:solidFill>
                <a:effectLst/>
                <a:latin typeface="Segoe UI" panose="020B0502040204020203" pitchFamily="34" charset="0"/>
              </a:rPr>
              <a:t>Aprendizaje automático</a:t>
            </a:r>
            <a:r>
              <a:rPr lang="es-ES" b="0" i="0" dirty="0">
                <a:solidFill>
                  <a:srgbClr val="161616"/>
                </a:solidFill>
                <a:effectLst/>
                <a:latin typeface="Segoe UI" panose="020B0502040204020203" pitchFamily="34" charset="0"/>
              </a:rPr>
              <a:t>. Al leer los datos preparados para el análisis (a partir del procesamiento por lotes o de flujos), los algoritmos de aprendizaje automático se pueden usar para crear modelos que puedan predecir resultados o clasificar datos. Estos modelos se pueden entrenar en grandes conjuntos de datos y los modelos resultantes pueden usarse para analizar nuevos datos y realizar predicciones. Esto puede hacerse mediante </a:t>
            </a:r>
            <a:r>
              <a:rPr lang="es-ES" b="0" i="0" u="none" strike="noStrike" dirty="0">
                <a:solidFill>
                  <a:srgbClr val="161616"/>
                </a:solidFill>
                <a:effectLst/>
                <a:latin typeface="Segoe UI" panose="020B0502040204020203" pitchFamily="34" charset="0"/>
                <a:hlinkClick r:id="rId3"/>
              </a:rPr>
              <a:t>Azure Machine </a:t>
            </a:r>
            <a:r>
              <a:rPr lang="es-ES" b="0" i="0" u="none" strike="noStrike" dirty="0" err="1">
                <a:solidFill>
                  <a:srgbClr val="161616"/>
                </a:solidFill>
                <a:effectLst/>
                <a:latin typeface="Segoe UI" panose="020B0502040204020203" pitchFamily="34" charset="0"/>
                <a:hlinkClick r:id="rId3"/>
              </a:rPr>
              <a:t>Learning</a:t>
            </a:r>
            <a:endParaRPr lang="es-ES" b="0" i="0" dirty="0">
              <a:solidFill>
                <a:srgbClr val="161616"/>
              </a:solidFill>
              <a:effectLst/>
              <a:latin typeface="Segoe UI" panose="020B0502040204020203" pitchFamily="34" charset="0"/>
            </a:endParaRPr>
          </a:p>
          <a:p>
            <a:pPr algn="l">
              <a:buFont typeface="Arial" panose="020B0604020202020204" pitchFamily="34" charset="0"/>
              <a:buChar char="•"/>
            </a:pPr>
            <a:r>
              <a:rPr lang="es-ES" b="1" i="0" dirty="0">
                <a:solidFill>
                  <a:srgbClr val="161616"/>
                </a:solidFill>
                <a:effectLst/>
                <a:latin typeface="Segoe UI" panose="020B0502040204020203" pitchFamily="34" charset="0"/>
              </a:rPr>
              <a:t>Almacén de datos analíticos</a:t>
            </a:r>
            <a:r>
              <a:rPr lang="es-ES" b="0" i="0" dirty="0">
                <a:solidFill>
                  <a:srgbClr val="161616"/>
                </a:solidFill>
                <a:effectLst/>
                <a:latin typeface="Segoe UI" panose="020B0502040204020203" pitchFamily="34" charset="0"/>
              </a:rPr>
              <a:t>. Muchas soluciones de macrodatos preparan los datos para el análisis y luego sirven los datos procesados en un formato estructurado que se puede consultar mediante herramientas de análisis. El almacén de datos analíticos que se utiliza para atender estas consultas puede ser un almacén de datos relacional de estilo Kimball, como se ve en la mayoría de soluciones tradicionales de inteligencia empresarial. También es posible que los datos se presenten a través de una tecnología NoSQL de baja latencia como </a:t>
            </a:r>
            <a:r>
              <a:rPr lang="es-ES" b="0" i="0" dirty="0" err="1">
                <a:solidFill>
                  <a:srgbClr val="161616"/>
                </a:solidFill>
                <a:effectLst/>
                <a:latin typeface="Segoe UI" panose="020B0502040204020203" pitchFamily="34" charset="0"/>
              </a:rPr>
              <a:t>HBase</a:t>
            </a:r>
            <a:r>
              <a:rPr lang="es-ES" b="0" i="0" dirty="0">
                <a:solidFill>
                  <a:srgbClr val="161616"/>
                </a:solidFill>
                <a:effectLst/>
                <a:latin typeface="Segoe UI" panose="020B0502040204020203" pitchFamily="34" charset="0"/>
              </a:rPr>
              <a:t>, o una base de datos de </a:t>
            </a:r>
            <a:r>
              <a:rPr lang="es-ES" b="0" i="0" dirty="0" err="1">
                <a:solidFill>
                  <a:srgbClr val="161616"/>
                </a:solidFill>
                <a:effectLst/>
                <a:latin typeface="Segoe UI" panose="020B0502040204020203" pitchFamily="34" charset="0"/>
              </a:rPr>
              <a:t>Hive</a:t>
            </a:r>
            <a:r>
              <a:rPr lang="es-ES" b="0" i="0" dirty="0">
                <a:solidFill>
                  <a:srgbClr val="161616"/>
                </a:solidFill>
                <a:effectLst/>
                <a:latin typeface="Segoe UI" panose="020B0502040204020203" pitchFamily="34" charset="0"/>
              </a:rPr>
              <a:t> interactiva que proporciona una abstracción de metadatos sobre los archivos de datos en el almacén de datos distribuidos. Azure </a:t>
            </a:r>
            <a:r>
              <a:rPr lang="es-ES" b="0" i="0" dirty="0" err="1">
                <a:solidFill>
                  <a:srgbClr val="161616"/>
                </a:solidFill>
                <a:effectLst/>
                <a:latin typeface="Segoe UI" panose="020B0502040204020203" pitchFamily="34" charset="0"/>
              </a:rPr>
              <a:t>Synapse</a:t>
            </a:r>
            <a:r>
              <a:rPr lang="es-ES" b="0" i="0" dirty="0">
                <a:solidFill>
                  <a:srgbClr val="161616"/>
                </a:solidFill>
                <a:effectLst/>
                <a:latin typeface="Segoe UI" panose="020B0502040204020203" pitchFamily="34" charset="0"/>
              </a:rPr>
              <a:t> </a:t>
            </a:r>
            <a:r>
              <a:rPr lang="es-ES" b="0" i="0" dirty="0" err="1">
                <a:solidFill>
                  <a:srgbClr val="161616"/>
                </a:solidFill>
                <a:effectLst/>
                <a:latin typeface="Segoe UI" panose="020B0502040204020203" pitchFamily="34" charset="0"/>
              </a:rPr>
              <a:t>Analytics</a:t>
            </a:r>
            <a:r>
              <a:rPr lang="es-ES" b="0" i="0" dirty="0">
                <a:solidFill>
                  <a:srgbClr val="161616"/>
                </a:solidFill>
                <a:effectLst/>
                <a:latin typeface="Segoe UI" panose="020B0502040204020203" pitchFamily="34" charset="0"/>
              </a:rPr>
              <a:t> proporciona un servicio administrado para el almacenamiento de datos a gran escala basado en la nube. HDInsight admite Interactive </a:t>
            </a:r>
            <a:r>
              <a:rPr lang="es-ES" b="0" i="0" dirty="0" err="1">
                <a:solidFill>
                  <a:srgbClr val="161616"/>
                </a:solidFill>
                <a:effectLst/>
                <a:latin typeface="Segoe UI" panose="020B0502040204020203" pitchFamily="34" charset="0"/>
              </a:rPr>
              <a:t>Hive</a:t>
            </a:r>
            <a:r>
              <a:rPr lang="es-ES" b="0" i="0" dirty="0">
                <a:solidFill>
                  <a:srgbClr val="161616"/>
                </a:solidFill>
                <a:effectLst/>
                <a:latin typeface="Segoe UI" panose="020B0502040204020203" pitchFamily="34" charset="0"/>
              </a:rPr>
              <a:t>, </a:t>
            </a:r>
            <a:r>
              <a:rPr lang="es-ES" b="0" i="0" dirty="0" err="1">
                <a:solidFill>
                  <a:srgbClr val="161616"/>
                </a:solidFill>
                <a:effectLst/>
                <a:latin typeface="Segoe UI" panose="020B0502040204020203" pitchFamily="34" charset="0"/>
              </a:rPr>
              <a:t>HBase</a:t>
            </a:r>
            <a:r>
              <a:rPr lang="es-ES" b="0" i="0" dirty="0">
                <a:solidFill>
                  <a:srgbClr val="161616"/>
                </a:solidFill>
                <a:effectLst/>
                <a:latin typeface="Segoe UI" panose="020B0502040204020203" pitchFamily="34" charset="0"/>
              </a:rPr>
              <a:t> y </a:t>
            </a:r>
            <a:r>
              <a:rPr lang="es-ES" b="0" i="0" dirty="0" err="1">
                <a:solidFill>
                  <a:srgbClr val="161616"/>
                </a:solidFill>
                <a:effectLst/>
                <a:latin typeface="Segoe UI" panose="020B0502040204020203" pitchFamily="34" charset="0"/>
              </a:rPr>
              <a:t>Spark</a:t>
            </a:r>
            <a:r>
              <a:rPr lang="es-ES" b="0" i="0" dirty="0">
                <a:solidFill>
                  <a:srgbClr val="161616"/>
                </a:solidFill>
                <a:effectLst/>
                <a:latin typeface="Segoe UI" panose="020B0502040204020203" pitchFamily="34" charset="0"/>
              </a:rPr>
              <a:t> SQL, que también se puede utilizar para proporcionar datos par el análisis.</a:t>
            </a:r>
          </a:p>
          <a:p>
            <a:pPr algn="l">
              <a:buFont typeface="Arial" panose="020B0604020202020204" pitchFamily="34" charset="0"/>
              <a:buChar char="•"/>
            </a:pPr>
            <a:r>
              <a:rPr lang="es-ES" b="1" i="0" dirty="0">
                <a:solidFill>
                  <a:srgbClr val="161616"/>
                </a:solidFill>
                <a:effectLst/>
                <a:latin typeface="Segoe UI" panose="020B0502040204020203" pitchFamily="34" charset="0"/>
              </a:rPr>
              <a:t>Análisis e informes</a:t>
            </a:r>
            <a:r>
              <a:rPr lang="es-ES" b="0" i="0" dirty="0">
                <a:solidFill>
                  <a:srgbClr val="161616"/>
                </a:solidFill>
                <a:effectLst/>
                <a:latin typeface="Segoe UI" panose="020B0502040204020203" pitchFamily="34" charset="0"/>
              </a:rPr>
              <a:t>. El objetivo de la mayoría de soluciones de macrodatos consiste en proporcionar información sobre los datos a través de análisis e informes. Para permitir que los usuarios analicen los datos, la arquitectura puede incluir una capa de modelado de datos, como un cubo OLAP multidimensional o un modelo de datos tabulares en Azure </a:t>
            </a:r>
            <a:r>
              <a:rPr lang="es-ES" b="0" i="0" dirty="0" err="1">
                <a:solidFill>
                  <a:srgbClr val="161616"/>
                </a:solidFill>
                <a:effectLst/>
                <a:latin typeface="Segoe UI" panose="020B0502040204020203" pitchFamily="34" charset="0"/>
              </a:rPr>
              <a:t>Analysis</a:t>
            </a:r>
            <a:r>
              <a:rPr lang="es-ES" b="0" i="0" dirty="0">
                <a:solidFill>
                  <a:srgbClr val="161616"/>
                </a:solidFill>
                <a:effectLst/>
                <a:latin typeface="Segoe UI" panose="020B0502040204020203" pitchFamily="34" charset="0"/>
              </a:rPr>
              <a:t> </a:t>
            </a:r>
            <a:r>
              <a:rPr lang="es-ES" b="0" i="0" dirty="0" err="1">
                <a:solidFill>
                  <a:srgbClr val="161616"/>
                </a:solidFill>
                <a:effectLst/>
                <a:latin typeface="Segoe UI" panose="020B0502040204020203" pitchFamily="34" charset="0"/>
              </a:rPr>
              <a:t>Services</a:t>
            </a:r>
            <a:r>
              <a:rPr lang="es-ES" b="0" i="0" dirty="0">
                <a:solidFill>
                  <a:srgbClr val="161616"/>
                </a:solidFill>
                <a:effectLst/>
                <a:latin typeface="Segoe UI" panose="020B0502040204020203" pitchFamily="34" charset="0"/>
              </a:rPr>
              <a:t>. También podría admitir inteligencia empresarial con características de autoservicio mediante las tecnologías de modelado y visualización en Microsoft </a:t>
            </a:r>
            <a:r>
              <a:rPr lang="es-ES" b="0" i="0" dirty="0" err="1">
                <a:solidFill>
                  <a:srgbClr val="161616"/>
                </a:solidFill>
                <a:effectLst/>
                <a:latin typeface="Segoe UI" panose="020B0502040204020203" pitchFamily="34" charset="0"/>
              </a:rPr>
              <a:t>Power</a:t>
            </a:r>
            <a:r>
              <a:rPr lang="es-ES" b="0" i="0" dirty="0">
                <a:solidFill>
                  <a:srgbClr val="161616"/>
                </a:solidFill>
                <a:effectLst/>
                <a:latin typeface="Segoe UI" panose="020B0502040204020203" pitchFamily="34" charset="0"/>
              </a:rPr>
              <a:t> BI o Microsoft Excel. Los análisis y la creación de informes también pueden adoptar la forma de exploración interactiva de datos por parte de científicos o analistas de datos. En estos casos, muchos servicios de Azure admiten bloc de notas analíticos, como </a:t>
            </a:r>
            <a:r>
              <a:rPr lang="es-ES" b="0" i="0" dirty="0" err="1">
                <a:solidFill>
                  <a:srgbClr val="161616"/>
                </a:solidFill>
                <a:effectLst/>
                <a:latin typeface="Segoe UI" panose="020B0502040204020203" pitchFamily="34" charset="0"/>
              </a:rPr>
              <a:t>Jupyter</a:t>
            </a:r>
            <a:r>
              <a:rPr lang="es-ES" b="0" i="0" dirty="0">
                <a:solidFill>
                  <a:srgbClr val="161616"/>
                </a:solidFill>
                <a:effectLst/>
                <a:latin typeface="Segoe UI" panose="020B0502040204020203" pitchFamily="34" charset="0"/>
              </a:rPr>
              <a:t>, lo cual permite a estos usuarios aprovechar sus conocimientos existentes con Python o R. En el caso de la exploración de datos a gran escala, puede utilizar Microsoft R Server, tanto de manera independiente como con </a:t>
            </a:r>
            <a:r>
              <a:rPr lang="es-ES" b="0" i="0" dirty="0" err="1">
                <a:solidFill>
                  <a:srgbClr val="161616"/>
                </a:solidFill>
                <a:effectLst/>
                <a:latin typeface="Segoe UI" panose="020B0502040204020203" pitchFamily="34" charset="0"/>
              </a:rPr>
              <a:t>Spark</a:t>
            </a:r>
            <a:r>
              <a:rPr lang="es-ES" b="0" i="0" dirty="0">
                <a:solidFill>
                  <a:srgbClr val="161616"/>
                </a:solidFill>
                <a:effectLst/>
                <a:latin typeface="Segoe UI" panose="020B0502040204020203" pitchFamily="34" charset="0"/>
              </a:rPr>
              <a:t>.</a:t>
            </a:r>
          </a:p>
          <a:p>
            <a:pPr algn="l">
              <a:buFont typeface="Arial" panose="020B0604020202020204" pitchFamily="34" charset="0"/>
              <a:buChar char="•"/>
            </a:pPr>
            <a:r>
              <a:rPr lang="es-ES" b="1" i="0" dirty="0">
                <a:solidFill>
                  <a:srgbClr val="161616"/>
                </a:solidFill>
                <a:effectLst/>
                <a:latin typeface="Segoe UI" panose="020B0502040204020203" pitchFamily="34" charset="0"/>
              </a:rPr>
              <a:t>Orquestación</a:t>
            </a:r>
            <a:r>
              <a:rPr lang="es-ES" b="0" i="0" dirty="0">
                <a:solidFill>
                  <a:srgbClr val="161616"/>
                </a:solidFill>
                <a:effectLst/>
                <a:latin typeface="Segoe UI" panose="020B0502040204020203" pitchFamily="34" charset="0"/>
              </a:rPr>
              <a:t>. La mayoría de las soluciones de macrodatos constan de operaciones de procesamiento de datos repetidas, encapsuladas en flujos de trabajo, que transforman los datos de origen, mueven datos entre varios orígenes y receptores, cargan los datos procesados en un almacén de datos analítico o envían los resultados directamente a un informe o un panel. Para automatizar estos flujos de trabajo, puede utilizar una tecnología de coordinación como Azure Data Factory o Apache </a:t>
            </a:r>
            <a:r>
              <a:rPr lang="es-ES" b="0" i="0" dirty="0" err="1">
                <a:solidFill>
                  <a:srgbClr val="161616"/>
                </a:solidFill>
                <a:effectLst/>
                <a:latin typeface="Segoe UI" panose="020B0502040204020203" pitchFamily="34" charset="0"/>
              </a:rPr>
              <a:t>Oozie</a:t>
            </a:r>
            <a:r>
              <a:rPr lang="es-ES" b="0" i="0" dirty="0">
                <a:solidFill>
                  <a:srgbClr val="161616"/>
                </a:solidFill>
                <a:effectLst/>
                <a:latin typeface="Segoe UI" panose="020B0502040204020203" pitchFamily="34" charset="0"/>
              </a:rPr>
              <a:t> y </a:t>
            </a:r>
            <a:r>
              <a:rPr lang="es-ES" b="0" i="0" dirty="0" err="1">
                <a:solidFill>
                  <a:srgbClr val="161616"/>
                </a:solidFill>
                <a:effectLst/>
                <a:latin typeface="Segoe UI" panose="020B0502040204020203" pitchFamily="34" charset="0"/>
              </a:rPr>
              <a:t>Sqoop</a:t>
            </a:r>
            <a:r>
              <a:rPr lang="es-ES" b="0" i="0" dirty="0">
                <a:solidFill>
                  <a:srgbClr val="161616"/>
                </a:solidFill>
                <a:effectLst/>
                <a:latin typeface="Segoe UI" panose="020B0502040204020203" pitchFamily="34" charset="0"/>
              </a:rPr>
              <a:t>.</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14</a:t>
            </a:fld>
            <a:endParaRPr lang="es-ES"/>
          </a:p>
        </p:txBody>
      </p:sp>
    </p:spTree>
    <p:extLst>
      <p:ext uri="{BB962C8B-B14F-4D97-AF65-F5344CB8AC3E}">
        <p14:creationId xmlns:p14="http://schemas.microsoft.com/office/powerpoint/2010/main" val="25864097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15</a:t>
            </a:fld>
            <a:endParaRPr lang="es-ES"/>
          </a:p>
        </p:txBody>
      </p:sp>
    </p:spTree>
    <p:extLst>
      <p:ext uri="{BB962C8B-B14F-4D97-AF65-F5344CB8AC3E}">
        <p14:creationId xmlns:p14="http://schemas.microsoft.com/office/powerpoint/2010/main" val="320501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idor d'imatge de diapositiva 1"/>
          <p:cNvSpPr>
            <a:spLocks noGrp="1" noRot="1" noChangeAspect="1"/>
          </p:cNvSpPr>
          <p:nvPr>
            <p:ph type="sldImg"/>
          </p:nvPr>
        </p:nvSpPr>
        <p:spPr/>
      </p:sp>
      <p:sp>
        <p:nvSpPr>
          <p:cNvPr id="3" name="Contenidor de notes 2"/>
          <p:cNvSpPr>
            <a:spLocks noGrp="1"/>
          </p:cNvSpPr>
          <p:nvPr>
            <p:ph type="body" idx="1"/>
          </p:nvPr>
        </p:nvSpPr>
        <p:spPr/>
        <p:txBody>
          <a:bodyPr/>
          <a:lstStyle/>
          <a:p>
            <a:endParaRPr lang="es-ES" sz="1400" dirty="0">
              <a:latin typeface="Verdana" panose="020B0604030504040204" pitchFamily="34" charset="0"/>
              <a:ea typeface="Verdana" panose="020B0604030504040204" pitchFamily="34" charset="0"/>
            </a:endParaRPr>
          </a:p>
          <a:p>
            <a:r>
              <a:rPr lang="en-US" b="0" i="0" dirty="0">
                <a:solidFill>
                  <a:srgbClr val="313437"/>
                </a:solidFill>
                <a:effectLst/>
                <a:latin typeface="museo-sans"/>
              </a:rPr>
              <a:t>The company started Project Natick back in 2013, and ultimately deployed a test system off the coast of Scotland in 2018.</a:t>
            </a:r>
          </a:p>
          <a:p>
            <a:endParaRPr lang="en-US" b="0" i="0" dirty="0">
              <a:solidFill>
                <a:srgbClr val="313437"/>
              </a:solidFill>
              <a:effectLst/>
              <a:latin typeface="museo-sans"/>
            </a:endParaRPr>
          </a:p>
          <a:p>
            <a:r>
              <a:rPr lang="en-US" b="0" i="0" dirty="0">
                <a:solidFill>
                  <a:srgbClr val="313437"/>
                </a:solidFill>
                <a:effectLst/>
                <a:latin typeface="museo-sans"/>
              </a:rPr>
              <a:t>Only six of the 855 servers broke, compared to eight of the 135 on dry land, with Microsoft pointing to the steady external temperatures as a factor for the success.</a:t>
            </a:r>
          </a:p>
          <a:p>
            <a:r>
              <a:rPr lang="en-US" b="0" i="0" dirty="0">
                <a:solidFill>
                  <a:srgbClr val="313437"/>
                </a:solidFill>
                <a:effectLst/>
                <a:latin typeface="museo-sans"/>
              </a:rPr>
              <a:t>Another reason is that the data center was filled with inert nitrogen gas, compared to the reactive oxygen gas in the land data center.</a:t>
            </a:r>
            <a:endParaRPr lang="ca-ES" dirty="0"/>
          </a:p>
        </p:txBody>
      </p:sp>
      <p:sp>
        <p:nvSpPr>
          <p:cNvPr id="4" name="Contenidor de número de diapositiva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482442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¿CREES QUE SEGUIRÁ LA LEY DE MOORE LOS PROXIMOS 20 AÑOS? ¿SE PARARÁ ENTONCES EL DESARROLLO DE LA IA? CUAL ES EL FUTURO??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tamaño de los transistores disminuiría exponencialmente, permitiendo que el número de transistores por unidad de superficie en circuitos integrados se duplique cada año.</a:t>
            </a:r>
          </a:p>
          <a:p>
            <a:r>
              <a:rPr lang="es-ES" sz="1200" b="0" i="0" kern="1200" dirty="0">
                <a:solidFill>
                  <a:schemeClr val="tx1"/>
                </a:solidFill>
                <a:effectLst/>
                <a:latin typeface="+mn-lt"/>
                <a:ea typeface="+mn-ea"/>
                <a:cs typeface="+mn-cs"/>
              </a:rPr>
              <a:t> Sin embargo, en 2007, el mismo Moore predijo su fin, asegurando que</a:t>
            </a:r>
            <a:r>
              <a:rPr lang="es-ES" sz="1200" b="1" i="0" kern="1200" dirty="0">
                <a:solidFill>
                  <a:schemeClr val="tx1"/>
                </a:solidFill>
                <a:effectLst/>
                <a:latin typeface="+mn-lt"/>
                <a:ea typeface="+mn-ea"/>
                <a:cs typeface="+mn-cs"/>
              </a:rPr>
              <a:t> una nueva tecnología supliría a la actual y que su ley dejaría de cumplirse en 10 o 15 años más </a:t>
            </a:r>
            <a:r>
              <a:rPr lang="es-ES" sz="1200" b="0" i="0" kern="1200" dirty="0">
                <a:solidFill>
                  <a:schemeClr val="tx1"/>
                </a:solidFill>
                <a:effectLst/>
                <a:latin typeface="+mn-lt"/>
                <a:ea typeface="+mn-ea"/>
                <a:cs typeface="+mn-cs"/>
              </a:rPr>
              <a:t>(desde 2007).</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En 1965, Gordon Moore enuncio la ley de Moore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https://techcetera.co/de-la-ley-de-moore-a-la-ley-de-neven/</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17</a:t>
            </a:fld>
            <a:endParaRPr lang="es-ES"/>
          </a:p>
        </p:txBody>
      </p:sp>
    </p:spTree>
    <p:extLst>
      <p:ext uri="{BB962C8B-B14F-4D97-AF65-F5344CB8AC3E}">
        <p14:creationId xmlns:p14="http://schemas.microsoft.com/office/powerpoint/2010/main" val="18017862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18</a:t>
            </a:fld>
            <a:endParaRPr lang="es-ES"/>
          </a:p>
        </p:txBody>
      </p:sp>
    </p:spTree>
    <p:extLst>
      <p:ext uri="{BB962C8B-B14F-4D97-AF65-F5344CB8AC3E}">
        <p14:creationId xmlns:p14="http://schemas.microsoft.com/office/powerpoint/2010/main" val="23127898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https://elpais.com/tecnologia/2021-04-03/computacion-cuantica-un-salto-tan-grande-como-el-que-hubo-entre-el-abaco-y-la-informatica-actual.html</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Igual que la informática clásica se basa en el concepto de</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bit (que puede tomar el valor 0 o 1), en la informática cuántica el </a:t>
            </a:r>
            <a:r>
              <a:rPr lang="es-ES" sz="1200" b="0" i="1" kern="1200" dirty="0" err="1">
                <a:solidFill>
                  <a:schemeClr val="tx1"/>
                </a:solidFill>
                <a:effectLst/>
                <a:latin typeface="+mn-lt"/>
                <a:ea typeface="+mn-ea"/>
                <a:cs typeface="+mn-cs"/>
              </a:rPr>
              <a:t>cúbit</a:t>
            </a:r>
            <a:r>
              <a:rPr lang="es-ES" sz="1200" b="1"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(del inglés </a:t>
            </a:r>
            <a:r>
              <a:rPr lang="es-ES" sz="1200" b="0" i="1" kern="1200" dirty="0" err="1">
                <a:solidFill>
                  <a:schemeClr val="tx1"/>
                </a:solidFill>
                <a:effectLst/>
                <a:latin typeface="+mn-lt"/>
                <a:ea typeface="+mn-ea"/>
                <a:cs typeface="+mn-cs"/>
              </a:rPr>
              <a:t>qubit</a:t>
            </a:r>
            <a:r>
              <a:rPr lang="es-ES" sz="1200" b="0" i="1" kern="1200" dirty="0">
                <a:solidFill>
                  <a:schemeClr val="tx1"/>
                </a:solidFill>
                <a:effectLst/>
                <a:latin typeface="+mn-lt"/>
                <a:ea typeface="+mn-ea"/>
                <a:cs typeface="+mn-cs"/>
              </a:rPr>
              <a:t>, quantum bit</a:t>
            </a:r>
            <a:r>
              <a:rPr lang="es-ES" sz="1200" b="0" i="0" kern="1200" dirty="0">
                <a:solidFill>
                  <a:schemeClr val="tx1"/>
                </a:solidFill>
                <a:effectLst/>
                <a:latin typeface="+mn-lt"/>
                <a:ea typeface="+mn-ea"/>
                <a:cs typeface="+mn-cs"/>
              </a:rPr>
              <a:t>), es la unidad mínima de información. A diferencia del bit, que solo puede estar en uno de esos dos estados, el </a:t>
            </a:r>
            <a:r>
              <a:rPr lang="es-ES" sz="1200" b="0" i="1" kern="1200" dirty="0" err="1">
                <a:solidFill>
                  <a:schemeClr val="tx1"/>
                </a:solidFill>
                <a:effectLst/>
                <a:latin typeface="+mn-lt"/>
                <a:ea typeface="+mn-ea"/>
                <a:cs typeface="+mn-cs"/>
              </a:rPr>
              <a:t>cúbit</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puede encontrarse simultáneamente en los estados 0 y 1. Es como si pasáramos de un interruptor de la luz que la apaga o la enciende, a uno que nos deja tener muchos estados intermedios. Así con 10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tendríamos 1.024 estados simultáneos y, cada vez que añadimos un </a:t>
            </a:r>
            <a:r>
              <a:rPr lang="es-ES" sz="1200" b="0" i="1" kern="1200" dirty="0" err="1">
                <a:solidFill>
                  <a:schemeClr val="tx1"/>
                </a:solidFill>
                <a:effectLst/>
                <a:latin typeface="+mn-lt"/>
                <a:ea typeface="+mn-ea"/>
                <a:cs typeface="+mn-cs"/>
              </a:rPr>
              <a:t>cúbit</a:t>
            </a:r>
            <a:r>
              <a:rPr lang="es-ES" sz="1200" b="0" i="0" kern="1200" dirty="0">
                <a:solidFill>
                  <a:schemeClr val="tx1"/>
                </a:solidFill>
                <a:effectLst/>
                <a:latin typeface="+mn-lt"/>
                <a:ea typeface="+mn-ea"/>
                <a:cs typeface="+mn-cs"/>
              </a:rPr>
              <a:t>, duplicamos la potencia de cálculo.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Hay que tener en cuenta que generar y manejar los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 enorme desafío científico y de ingeniería, ya que hay que evitar que los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interactúen con el entorno hasta que sean medidos, para lo que, en algunos casos, se enfrían los circuitos a temperaturas más bajas que la del espacio profundo (cercanas al cero absoluto, -273 grados centígrados). A pesar de ello, en la actualidad los ordenadores cuánticos presentan todavía muchos errores, ya que se pierde la coherencia de los valores de los </a:t>
            </a:r>
            <a:r>
              <a:rPr lang="es-ES" sz="1200" b="0" i="0" kern="1200" dirty="0" err="1">
                <a:solidFill>
                  <a:schemeClr val="tx1"/>
                </a:solidFill>
                <a:effectLst/>
                <a:latin typeface="+mn-lt"/>
                <a:ea typeface="+mn-ea"/>
                <a:cs typeface="+mn-cs"/>
              </a:rPr>
              <a:t>cúbits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Existen cientos de aplicaciones interesantes para este nuevo tipo de informática en campos como la economía y servicios financieros, química, medicina y salud, logística y cadena de suministro, energía y agricultura. Y, por supuesto, la informática cuántica impacta de modo fundamental en la ciberseguridad y en la Inteligencia Artificial. Ello ha impulsado a muchos gobiernos (EE UU, la Unión Europea, Países Bajos, Francia o Alemania) a incluir las tecnologías cuánticas en sus agendas y ecosistemas de investigación.</a:t>
            </a: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19</a:t>
            </a:fld>
            <a:endParaRPr lang="es-ES"/>
          </a:p>
        </p:txBody>
      </p:sp>
    </p:spTree>
    <p:extLst>
      <p:ext uri="{BB962C8B-B14F-4D97-AF65-F5344CB8AC3E}">
        <p14:creationId xmlns:p14="http://schemas.microsoft.com/office/powerpoint/2010/main" val="2758228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https://elpais.com/tecnologia/2021-04-03/computacion-cuantica-un-salto-tan-grande-como-el-que-hubo-entre-el-abaco-y-la-informatica-actual.html</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Igual que la informática clásica se basa en el concepto de</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bit (que puede tomar el valor 0 o 1), en la informática cuántica el </a:t>
            </a:r>
            <a:r>
              <a:rPr lang="es-ES" sz="1200" b="0" i="1" kern="1200" dirty="0" err="1">
                <a:solidFill>
                  <a:schemeClr val="tx1"/>
                </a:solidFill>
                <a:effectLst/>
                <a:latin typeface="+mn-lt"/>
                <a:ea typeface="+mn-ea"/>
                <a:cs typeface="+mn-cs"/>
              </a:rPr>
              <a:t>cúbit</a:t>
            </a:r>
            <a:r>
              <a:rPr lang="es-ES" sz="1200" b="1"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(del inglés </a:t>
            </a:r>
            <a:r>
              <a:rPr lang="es-ES" sz="1200" b="0" i="1" kern="1200" dirty="0" err="1">
                <a:solidFill>
                  <a:schemeClr val="tx1"/>
                </a:solidFill>
                <a:effectLst/>
                <a:latin typeface="+mn-lt"/>
                <a:ea typeface="+mn-ea"/>
                <a:cs typeface="+mn-cs"/>
              </a:rPr>
              <a:t>qubit</a:t>
            </a:r>
            <a:r>
              <a:rPr lang="es-ES" sz="1200" b="0" i="1" kern="1200" dirty="0">
                <a:solidFill>
                  <a:schemeClr val="tx1"/>
                </a:solidFill>
                <a:effectLst/>
                <a:latin typeface="+mn-lt"/>
                <a:ea typeface="+mn-ea"/>
                <a:cs typeface="+mn-cs"/>
              </a:rPr>
              <a:t>, quantum bit</a:t>
            </a:r>
            <a:r>
              <a:rPr lang="es-ES" sz="1200" b="0" i="0" kern="1200" dirty="0">
                <a:solidFill>
                  <a:schemeClr val="tx1"/>
                </a:solidFill>
                <a:effectLst/>
                <a:latin typeface="+mn-lt"/>
                <a:ea typeface="+mn-ea"/>
                <a:cs typeface="+mn-cs"/>
              </a:rPr>
              <a:t>), es la unidad mínima de información. A diferencia del bit, que solo puede estar en uno de esos dos estados, el </a:t>
            </a:r>
            <a:r>
              <a:rPr lang="es-ES" sz="1200" b="0" i="1" kern="1200" dirty="0" err="1">
                <a:solidFill>
                  <a:schemeClr val="tx1"/>
                </a:solidFill>
                <a:effectLst/>
                <a:latin typeface="+mn-lt"/>
                <a:ea typeface="+mn-ea"/>
                <a:cs typeface="+mn-cs"/>
              </a:rPr>
              <a:t>cúbit</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puede encontrarse simultáneamente en los estados 0 y 1. Es como si pasáramos de un interruptor de la luz que la apaga o la enciende, a uno que nos deja tener muchos estados intermedios. Así con 10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tendríamos 1.024 estados simultáneos y, cada vez que añadimos un </a:t>
            </a:r>
            <a:r>
              <a:rPr lang="es-ES" sz="1200" b="0" i="1" kern="1200" dirty="0" err="1">
                <a:solidFill>
                  <a:schemeClr val="tx1"/>
                </a:solidFill>
                <a:effectLst/>
                <a:latin typeface="+mn-lt"/>
                <a:ea typeface="+mn-ea"/>
                <a:cs typeface="+mn-cs"/>
              </a:rPr>
              <a:t>cúbit</a:t>
            </a:r>
            <a:r>
              <a:rPr lang="es-ES" sz="1200" b="0" i="0" kern="1200" dirty="0">
                <a:solidFill>
                  <a:schemeClr val="tx1"/>
                </a:solidFill>
                <a:effectLst/>
                <a:latin typeface="+mn-lt"/>
                <a:ea typeface="+mn-ea"/>
                <a:cs typeface="+mn-cs"/>
              </a:rPr>
              <a:t>, duplicamos la potencia de cálculo.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Hay que tener en cuenta que generar y manejar los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 enorme desafío científico y de ingeniería, ya que hay que evitar que los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interactúen con el entorno hasta que sean medidos, para lo que, en algunos casos, se enfrían los circuitos a temperaturas más bajas que la del espacio profundo (cercanas al cero absoluto, -273 grados centígrados). A pesar de ello, en la actualidad los ordenadores cuánticos presentan todavía muchos errores, ya que se pierde la coherencia de los valores de los </a:t>
            </a:r>
            <a:r>
              <a:rPr lang="es-ES" sz="1200" b="0" i="0" kern="1200" dirty="0" err="1">
                <a:solidFill>
                  <a:schemeClr val="tx1"/>
                </a:solidFill>
                <a:effectLst/>
                <a:latin typeface="+mn-lt"/>
                <a:ea typeface="+mn-ea"/>
                <a:cs typeface="+mn-cs"/>
              </a:rPr>
              <a:t>cúbits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Existen cientos de aplicaciones interesantes para este nuevo tipo de informática en campos como la economía y servicios financieros, química, medicina y salud, logística y cadena de suministro, energía y agricultura. Y, por supuesto, la informática cuántica impacta de modo fundamental en la ciberseguridad y en la Inteligencia Artificial. Ello ha impulsado a muchos gobiernos (EE UU, la Unión Europea, Países Bajos, Francia o Alemania) a incluir las tecnologías cuánticas en sus agendas y ecosistemas de investigación.</a:t>
            </a: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20</a:t>
            </a:fld>
            <a:endParaRPr lang="es-ES"/>
          </a:p>
        </p:txBody>
      </p:sp>
    </p:spTree>
    <p:extLst>
      <p:ext uri="{BB962C8B-B14F-4D97-AF65-F5344CB8AC3E}">
        <p14:creationId xmlns:p14="http://schemas.microsoft.com/office/powerpoint/2010/main" val="22153735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https://elpais.com/tecnologia/2021-04-03/computacion-cuantica-un-salto-tan-grande-como-el-que-hubo-entre-el-abaco-y-la-informatica-actual.html</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Igual que la informática clásica se basa en el concepto de</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bit (que puede tomar el valor 0 o 1), en la informática cuántica el </a:t>
            </a:r>
            <a:r>
              <a:rPr lang="es-ES" sz="1200" b="0" i="1" kern="1200" dirty="0" err="1">
                <a:solidFill>
                  <a:schemeClr val="tx1"/>
                </a:solidFill>
                <a:effectLst/>
                <a:latin typeface="+mn-lt"/>
                <a:ea typeface="+mn-ea"/>
                <a:cs typeface="+mn-cs"/>
              </a:rPr>
              <a:t>cúbit</a:t>
            </a:r>
            <a:r>
              <a:rPr lang="es-ES" sz="1200" b="1"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(del inglés </a:t>
            </a:r>
            <a:r>
              <a:rPr lang="es-ES" sz="1200" b="0" i="1" kern="1200" dirty="0" err="1">
                <a:solidFill>
                  <a:schemeClr val="tx1"/>
                </a:solidFill>
                <a:effectLst/>
                <a:latin typeface="+mn-lt"/>
                <a:ea typeface="+mn-ea"/>
                <a:cs typeface="+mn-cs"/>
              </a:rPr>
              <a:t>qubit</a:t>
            </a:r>
            <a:r>
              <a:rPr lang="es-ES" sz="1200" b="0" i="1" kern="1200" dirty="0">
                <a:solidFill>
                  <a:schemeClr val="tx1"/>
                </a:solidFill>
                <a:effectLst/>
                <a:latin typeface="+mn-lt"/>
                <a:ea typeface="+mn-ea"/>
                <a:cs typeface="+mn-cs"/>
              </a:rPr>
              <a:t>, quantum bit</a:t>
            </a:r>
            <a:r>
              <a:rPr lang="es-ES" sz="1200" b="0" i="0" kern="1200" dirty="0">
                <a:solidFill>
                  <a:schemeClr val="tx1"/>
                </a:solidFill>
                <a:effectLst/>
                <a:latin typeface="+mn-lt"/>
                <a:ea typeface="+mn-ea"/>
                <a:cs typeface="+mn-cs"/>
              </a:rPr>
              <a:t>), es la unidad mínima de información. A diferencia del bit, que solo puede estar en uno de esos dos estados, el </a:t>
            </a:r>
            <a:r>
              <a:rPr lang="es-ES" sz="1200" b="0" i="1" kern="1200" dirty="0" err="1">
                <a:solidFill>
                  <a:schemeClr val="tx1"/>
                </a:solidFill>
                <a:effectLst/>
                <a:latin typeface="+mn-lt"/>
                <a:ea typeface="+mn-ea"/>
                <a:cs typeface="+mn-cs"/>
              </a:rPr>
              <a:t>cúbit</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puede encontrarse simultáneamente en los estados 0 y 1. Es como si pasáramos de un interruptor de la luz que la apaga o la enciende, a uno que nos deja tener muchos estados intermedios. Así con 10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tendríamos 1.024 estados simultáneos y, cada vez que añadimos un </a:t>
            </a:r>
            <a:r>
              <a:rPr lang="es-ES" sz="1200" b="0" i="1" kern="1200" dirty="0" err="1">
                <a:solidFill>
                  <a:schemeClr val="tx1"/>
                </a:solidFill>
                <a:effectLst/>
                <a:latin typeface="+mn-lt"/>
                <a:ea typeface="+mn-ea"/>
                <a:cs typeface="+mn-cs"/>
              </a:rPr>
              <a:t>cúbit</a:t>
            </a:r>
            <a:r>
              <a:rPr lang="es-ES" sz="1200" b="0" i="0" kern="1200" dirty="0">
                <a:solidFill>
                  <a:schemeClr val="tx1"/>
                </a:solidFill>
                <a:effectLst/>
                <a:latin typeface="+mn-lt"/>
                <a:ea typeface="+mn-ea"/>
                <a:cs typeface="+mn-cs"/>
              </a:rPr>
              <a:t>, duplicamos la potencia de cálculo.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Hay que tener en cuenta que generar y manejar los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 enorme desafío científico y de ingeniería, ya que hay que evitar que los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interactúen con el entorno hasta que sean medidos, para lo que, en algunos casos, se enfrían los circuitos a temperaturas más bajas que la del espacio profundo (cercanas al cero absoluto, -273 grados centígrados). A pesar de ello, en la actualidad los ordenadores cuánticos presentan todavía muchos errores, ya que se pierde la coherencia de los valores de los </a:t>
            </a:r>
            <a:r>
              <a:rPr lang="es-ES" sz="1200" b="0" i="0" kern="1200" dirty="0" err="1">
                <a:solidFill>
                  <a:schemeClr val="tx1"/>
                </a:solidFill>
                <a:effectLst/>
                <a:latin typeface="+mn-lt"/>
                <a:ea typeface="+mn-ea"/>
                <a:cs typeface="+mn-cs"/>
              </a:rPr>
              <a:t>cúbits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Existen cientos de aplicaciones interesantes para este nuevo tipo de informática en campos como la economía y servicios financieros, química, medicina y salud, logística y cadena de suministro, energía y agricultura. Y, por supuesto, la informática cuántica impacta de modo fundamental en la ciberseguridad y en la Inteligencia Artificial. Ello ha impulsado a muchos gobiernos (EE UU, la Unión Europea, Países Bajos, Francia o Alemania) a incluir las tecnologías cuánticas en sus agendas y ecosistemas de investigación.</a:t>
            </a: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21</a:t>
            </a:fld>
            <a:endParaRPr lang="es-ES"/>
          </a:p>
        </p:txBody>
      </p:sp>
    </p:spTree>
    <p:extLst>
      <p:ext uri="{BB962C8B-B14F-4D97-AF65-F5344CB8AC3E}">
        <p14:creationId xmlns:p14="http://schemas.microsoft.com/office/powerpoint/2010/main" val="9941917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12:notes"/>
          <p:cNvSpPr>
            <a:spLocks noGrp="1" noRot="1" noChangeAspect="1"/>
          </p:cNvSpPr>
          <p:nvPr>
            <p:ph type="sldImg" idx="2"/>
          </p:nvPr>
        </p:nvSpPr>
        <p:spPr>
          <a:xfrm>
            <a:off x="1246188" y="1279525"/>
            <a:ext cx="4606925" cy="3455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 name="Google Shape;172;p12:notes"/>
          <p:cNvSpPr txBox="1">
            <a:spLocks noGrp="1"/>
          </p:cNvSpPr>
          <p:nvPr>
            <p:ph type="body" idx="1"/>
          </p:nvPr>
        </p:nvSpPr>
        <p:spPr>
          <a:xfrm>
            <a:off x="709930" y="4925407"/>
            <a:ext cx="5679440" cy="4029879"/>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73" name="Google Shape;173;p12:notes"/>
          <p:cNvSpPr txBox="1">
            <a:spLocks noGrp="1"/>
          </p:cNvSpPr>
          <p:nvPr>
            <p:ph type="sldNum" idx="12"/>
          </p:nvPr>
        </p:nvSpPr>
        <p:spPr>
          <a:xfrm>
            <a:off x="4021296" y="9721108"/>
            <a:ext cx="3076363" cy="513507"/>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tamaño de los transistores disminuiría exponencialmente, permitiendo que el número de transistores por unidad de superficie en circuitos integrados se duplique cada año.</a:t>
            </a:r>
          </a:p>
          <a:p>
            <a:r>
              <a:rPr lang="es-ES" sz="1200" b="0" i="0" kern="1200" dirty="0">
                <a:solidFill>
                  <a:schemeClr val="tx1"/>
                </a:solidFill>
                <a:effectLst/>
                <a:latin typeface="+mn-lt"/>
                <a:ea typeface="+mn-ea"/>
                <a:cs typeface="+mn-cs"/>
              </a:rPr>
              <a:t> Sin embargo, en 2007, el mismo Moore predijo su fin, asegurando que</a:t>
            </a:r>
            <a:r>
              <a:rPr lang="es-ES" sz="1200" b="1" i="0" kern="1200" dirty="0">
                <a:solidFill>
                  <a:schemeClr val="tx1"/>
                </a:solidFill>
                <a:effectLst/>
                <a:latin typeface="+mn-lt"/>
                <a:ea typeface="+mn-ea"/>
                <a:cs typeface="+mn-cs"/>
              </a:rPr>
              <a:t> una nueva tecnología supliría a la actual y que su ley dejaría de cumplirse en 10 o 15 años más </a:t>
            </a:r>
            <a:r>
              <a:rPr lang="es-ES" sz="1200" b="0" i="0" kern="1200" dirty="0">
                <a:solidFill>
                  <a:schemeClr val="tx1"/>
                </a:solidFill>
                <a:effectLst/>
                <a:latin typeface="+mn-lt"/>
                <a:ea typeface="+mn-ea"/>
                <a:cs typeface="+mn-cs"/>
              </a:rPr>
              <a:t>(desde 2007).</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En 1965, Gordon Moore enuncio la ley de Moore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https://techcetera.co/de-la-ley-de-moore-a-la-ley-de-neven/</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22</a:t>
            </a:fld>
            <a:endParaRPr lang="es-ES"/>
          </a:p>
        </p:txBody>
      </p:sp>
    </p:spTree>
    <p:extLst>
      <p:ext uri="{BB962C8B-B14F-4D97-AF65-F5344CB8AC3E}">
        <p14:creationId xmlns:p14="http://schemas.microsoft.com/office/powerpoint/2010/main" val="2709624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dk1"/>
                </a:solidFill>
                <a:latin typeface="+mn-lt"/>
                <a:cs typeface="Calibri"/>
              </a:rPr>
              <a:t>Science (part of informatics) that develops algorithms inspired in human behavior to make intelligent decisions</a:t>
            </a:r>
            <a:endParaRPr lang="ca-ES"/>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tamaño de los transistores disminuiría exponencialmente, permitiendo que el número de transistores por unidad de superficie en circuitos integrados se duplique cada año.</a:t>
            </a:r>
          </a:p>
          <a:p>
            <a:r>
              <a:rPr lang="es-ES" sz="1200" b="0" i="0" kern="1200" dirty="0">
                <a:solidFill>
                  <a:schemeClr val="tx1"/>
                </a:solidFill>
                <a:effectLst/>
                <a:latin typeface="+mn-lt"/>
                <a:ea typeface="+mn-ea"/>
                <a:cs typeface="+mn-cs"/>
              </a:rPr>
              <a:t> Sin embargo, en 2007, el mismo Moore predijo su fin, asegurando que</a:t>
            </a:r>
            <a:r>
              <a:rPr lang="es-ES" sz="1200" b="1" i="0" kern="1200" dirty="0">
                <a:solidFill>
                  <a:schemeClr val="tx1"/>
                </a:solidFill>
                <a:effectLst/>
                <a:latin typeface="+mn-lt"/>
                <a:ea typeface="+mn-ea"/>
                <a:cs typeface="+mn-cs"/>
              </a:rPr>
              <a:t> una nueva tecnología supliría a la actual y que su ley dejaría de cumplirse en 10 o 15 años más </a:t>
            </a:r>
            <a:r>
              <a:rPr lang="es-ES" sz="1200" b="0" i="0" kern="1200" dirty="0">
                <a:solidFill>
                  <a:schemeClr val="tx1"/>
                </a:solidFill>
                <a:effectLst/>
                <a:latin typeface="+mn-lt"/>
                <a:ea typeface="+mn-ea"/>
                <a:cs typeface="+mn-cs"/>
              </a:rPr>
              <a:t>(desde 2007).</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En 1965, Gordon Moore enuncio la ley de Moore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https://techcetera.co/de-la-ley-de-moore-a-la-ley-de-neven/</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23</a:t>
            </a:fld>
            <a:endParaRPr lang="es-ES"/>
          </a:p>
        </p:txBody>
      </p:sp>
    </p:spTree>
    <p:extLst>
      <p:ext uri="{BB962C8B-B14F-4D97-AF65-F5344CB8AC3E}">
        <p14:creationId xmlns:p14="http://schemas.microsoft.com/office/powerpoint/2010/main" val="4961355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25</a:t>
            </a:fld>
            <a:endParaRPr lang="es-ES"/>
          </a:p>
        </p:txBody>
      </p:sp>
    </p:spTree>
    <p:extLst>
      <p:ext uri="{BB962C8B-B14F-4D97-AF65-F5344CB8AC3E}">
        <p14:creationId xmlns:p14="http://schemas.microsoft.com/office/powerpoint/2010/main" val="23182049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machine </a:t>
            </a:r>
            <a:r>
              <a:rPr lang="es-ES" sz="1200" b="0" i="0" kern="1200" dirty="0" err="1">
                <a:solidFill>
                  <a:schemeClr val="tx1"/>
                </a:solidFill>
                <a:effectLst/>
                <a:latin typeface="+mn-lt"/>
                <a:ea typeface="+mn-ea"/>
                <a:cs typeface="+mn-cs"/>
              </a:rPr>
              <a:t>Learning</a:t>
            </a:r>
            <a:r>
              <a:rPr lang="es-ES" sz="1200" b="0" i="0" kern="1200" dirty="0">
                <a:solidFill>
                  <a:schemeClr val="tx1"/>
                </a:solidFill>
                <a:effectLst/>
                <a:latin typeface="+mn-lt"/>
                <a:ea typeface="+mn-ea"/>
                <a:cs typeface="+mn-cs"/>
              </a:rPr>
              <a:t> es una </a:t>
            </a:r>
            <a:r>
              <a:rPr lang="es-ES" sz="1200" b="0" i="0" kern="1200" dirty="0" err="1">
                <a:solidFill>
                  <a:schemeClr val="tx1"/>
                </a:solidFill>
                <a:effectLst/>
                <a:latin typeface="+mn-lt"/>
                <a:ea typeface="+mn-ea"/>
                <a:cs typeface="+mn-cs"/>
              </a:rPr>
              <a:t>sub-rama</a:t>
            </a:r>
            <a:r>
              <a:rPr lang="es-ES" sz="1200" b="0" i="0" kern="1200" dirty="0">
                <a:solidFill>
                  <a:schemeClr val="tx1"/>
                </a:solidFill>
                <a:effectLst/>
                <a:latin typeface="+mn-lt"/>
                <a:ea typeface="+mn-ea"/>
                <a:cs typeface="+mn-cs"/>
              </a:rPr>
              <a:t> de la Inteligencia Artificial.</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desarrollo de aprendizaje automático se centra en </a:t>
            </a:r>
            <a:r>
              <a:rPr lang="es-ES" sz="1200" b="1" i="0" kern="1200" dirty="0">
                <a:solidFill>
                  <a:schemeClr val="tx1"/>
                </a:solidFill>
                <a:effectLst/>
                <a:latin typeface="+mn-lt"/>
                <a:ea typeface="+mn-ea"/>
                <a:cs typeface="+mn-cs"/>
              </a:rPr>
              <a:t>tres categorías</a:t>
            </a:r>
            <a:r>
              <a:rPr lang="es-ES" sz="1200" b="0" i="0" kern="1200" dirty="0">
                <a:solidFill>
                  <a:schemeClr val="tx1"/>
                </a:solidFill>
                <a:effectLst/>
                <a:latin typeface="+mn-lt"/>
                <a:ea typeface="+mn-ea"/>
                <a:cs typeface="+mn-cs"/>
              </a:rPr>
              <a:t> principales que se conocen como </a:t>
            </a:r>
            <a:r>
              <a:rPr lang="es-ES" sz="1200" b="1" i="0" kern="1200" dirty="0">
                <a:solidFill>
                  <a:schemeClr val="tx1"/>
                </a:solidFill>
                <a:effectLst/>
                <a:latin typeface="+mn-lt"/>
                <a:ea typeface="+mn-ea"/>
                <a:cs typeface="+mn-cs"/>
              </a:rPr>
              <a:t>aprendizaje supervisado, aprendizaje no supervisado, aprendizaje profundo</a:t>
            </a:r>
            <a:r>
              <a:rPr lang="es-ES" sz="1200" b="0" i="0" kern="1200" dirty="0">
                <a:solidFill>
                  <a:schemeClr val="tx1"/>
                </a:solidFill>
                <a:effectLst/>
                <a:latin typeface="+mn-lt"/>
                <a:ea typeface="+mn-ea"/>
                <a:cs typeface="+mn-cs"/>
              </a:rPr>
              <a:t>.</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26</a:t>
            </a:fld>
            <a:endParaRPr lang="es-ES"/>
          </a:p>
        </p:txBody>
      </p:sp>
    </p:spTree>
    <p:extLst>
      <p:ext uri="{BB962C8B-B14F-4D97-AF65-F5344CB8AC3E}">
        <p14:creationId xmlns:p14="http://schemas.microsoft.com/office/powerpoint/2010/main" val="9842682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sesgo y varianza son dos conceptos importantes a la hora de medir el error en los modelos de aprendizaje automático. Por eso es necesario comprender su significado para evaluar correctamente lo que nos dicen.</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CICLO DE RETROALIMENTACION!</a:t>
            </a:r>
            <a:endParaRPr lang="en-US" dirty="0"/>
          </a:p>
          <a:p>
            <a:endParaRPr lang="en-US" dirty="0"/>
          </a:p>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Alto sesgo </a:t>
            </a:r>
            <a:r>
              <a:rPr lang="es-ES" sz="1200" b="0" i="0" kern="1200" dirty="0">
                <a:solidFill>
                  <a:schemeClr val="tx1"/>
                </a:solidFill>
                <a:effectLst/>
                <a:latin typeface="+mn-lt"/>
                <a:ea typeface="+mn-ea"/>
                <a:cs typeface="+mn-cs"/>
              </a:rPr>
              <a:t>se debe a que el algoritmo no tiene conexiones relevantes entre las características y las variables objetivo.</a:t>
            </a:r>
          </a:p>
          <a:p>
            <a:r>
              <a:rPr lang="es-ES" sz="1200" b="0" i="0" kern="1200" dirty="0">
                <a:solidFill>
                  <a:schemeClr val="tx1"/>
                </a:solidFill>
                <a:effectLst/>
                <a:latin typeface="+mn-lt"/>
                <a:ea typeface="+mn-ea"/>
                <a:cs typeface="+mn-cs"/>
              </a:rPr>
              <a:t>La </a:t>
            </a:r>
            <a:r>
              <a:rPr lang="es-ES" sz="1200" b="1" i="0" kern="1200" dirty="0">
                <a:solidFill>
                  <a:schemeClr val="tx1"/>
                </a:solidFill>
                <a:effectLst/>
                <a:latin typeface="+mn-lt"/>
                <a:ea typeface="+mn-ea"/>
                <a:cs typeface="+mn-cs"/>
              </a:rPr>
              <a:t>Alta varianza </a:t>
            </a:r>
            <a:r>
              <a:rPr lang="es-ES" sz="1200" b="0" i="0" kern="1200" dirty="0">
                <a:solidFill>
                  <a:schemeClr val="tx1"/>
                </a:solidFill>
                <a:effectLst/>
                <a:latin typeface="+mn-lt"/>
                <a:ea typeface="+mn-ea"/>
                <a:cs typeface="+mn-cs"/>
              </a:rPr>
              <a:t>es el resultado del ajuste del algoritmo al ruido aleatorio en el conjunto de entrenamiento.  Esto significa que el modelo está muy ajustado (SOBREAJUSTE) a los datos que ha visto, por lo que puede definir predicciones para muestras que son idénticas a las que ha visto antes. Sin embargo, funciona mal en ejemplos que no tienen las mismas similitudes con el conjunto de entrenamiento.</a:t>
            </a:r>
            <a:endParaRPr lang="en-US" dirty="0"/>
          </a:p>
          <a:p>
            <a:endParaRPr lang="en-US" dirty="0"/>
          </a:p>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 </a:t>
            </a:r>
            <a:r>
              <a:rPr lang="es-ES" sz="1200" b="0" i="0" kern="1200" dirty="0">
                <a:solidFill>
                  <a:schemeClr val="tx1"/>
                </a:solidFill>
                <a:effectLst/>
                <a:latin typeface="+mn-lt"/>
                <a:ea typeface="+mn-ea"/>
                <a:cs typeface="+mn-cs"/>
              </a:rPr>
              <a:t> El sesgo habitualmente presenta una relación inversa con la complejidad de los modelos. Es decir, a mayor complejidad del modelo utilizado es de esperar una menor sesgo.</a:t>
            </a:r>
            <a:endParaRPr lang="en-US" dirty="0"/>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r>
              <a:rPr lang="es-ES" sz="1200" b="0" i="0" kern="1200" dirty="0">
                <a:solidFill>
                  <a:schemeClr val="tx1"/>
                </a:solidFill>
                <a:effectLst/>
                <a:latin typeface="+mn-lt"/>
                <a:ea typeface="+mn-ea"/>
                <a:cs typeface="+mn-cs"/>
              </a:rPr>
              <a:t>La varianza también se puede relacionar con la complejidad de los modelos. A medida que aumenta la complejidad, aumentan las posibilidades de sobreajuste, es decir, la varianza aumenta.</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33</a:t>
            </a:fld>
            <a:endParaRPr lang="es-ES"/>
          </a:p>
        </p:txBody>
      </p:sp>
    </p:spTree>
    <p:extLst>
      <p:ext uri="{BB962C8B-B14F-4D97-AF65-F5344CB8AC3E}">
        <p14:creationId xmlns:p14="http://schemas.microsoft.com/office/powerpoint/2010/main" val="1097455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El análisis encontró que los conjuntos de imágenes generados para cada trabajo bien remunerado estaban dominados por sujetos con tonos de piel más claros, mientras que los sujetos con tonos de piel más oscuros se generaban con mayor frecuencia a partir de indicaciones como “trabajador de comida rápida” y “trabajador social.”</a:t>
            </a:r>
          </a:p>
        </p:txBody>
      </p:sp>
      <p:sp>
        <p:nvSpPr>
          <p:cNvPr id="4" name="Marcador de número de diapositiva 3"/>
          <p:cNvSpPr>
            <a:spLocks noGrp="1"/>
          </p:cNvSpPr>
          <p:nvPr>
            <p:ph type="sldNum" sz="quarter" idx="5"/>
          </p:nvPr>
        </p:nvSpPr>
        <p:spPr/>
        <p:txBody>
          <a:bodyPr/>
          <a:lstStyle/>
          <a:p>
            <a:fld id="{5BC05090-5C0E-45B5-BB81-37C4A9E4751F}" type="slidenum">
              <a:rPr lang="es-ES" smtClean="0"/>
              <a:t>34</a:t>
            </a:fld>
            <a:endParaRPr lang="es-ES"/>
          </a:p>
        </p:txBody>
      </p:sp>
    </p:spTree>
    <p:extLst>
      <p:ext uri="{BB962C8B-B14F-4D97-AF65-F5344CB8AC3E}">
        <p14:creationId xmlns:p14="http://schemas.microsoft.com/office/powerpoint/2010/main" val="18341359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Categorizar las imágenes por género cuenta una historia similar. Cada imagen fue revisada por un equipo de reporteros y etiquetada según el género percibido de la persona retratada. Por cada imagen que mostraba a una mujer percibida, </a:t>
            </a:r>
            <a:r>
              <a:rPr lang="es-ES" dirty="0" err="1"/>
              <a:t>Stable</a:t>
            </a:r>
            <a:r>
              <a:rPr lang="es-ES" dirty="0"/>
              <a:t> </a:t>
            </a:r>
            <a:r>
              <a:rPr lang="es-ES" dirty="0" err="1"/>
              <a:t>Diffusion</a:t>
            </a:r>
            <a:r>
              <a:rPr lang="es-ES" dirty="0"/>
              <a:t> generó casi tres veces más imágenes de hombres percibidos. La mayoría de las ocupaciones en el conjunto de datos estaban dominadas por hombres, excepto en trabajos de bajos salarios como el de empleada del hogar y cajera.</a:t>
            </a:r>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35</a:t>
            </a:fld>
            <a:endParaRPr lang="es-ES"/>
          </a:p>
        </p:txBody>
      </p:sp>
    </p:spTree>
    <p:extLst>
      <p:ext uri="{BB962C8B-B14F-4D97-AF65-F5344CB8AC3E}">
        <p14:creationId xmlns:p14="http://schemas.microsoft.com/office/powerpoint/2010/main" val="104312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ROSTRO PROMEDIO – SE VE CLARAMENTE EL SESGO</a:t>
            </a:r>
          </a:p>
          <a:p>
            <a:r>
              <a:rPr lang="es-ES" dirty="0"/>
              <a:t>Alineando todos los rostros generados para cada ocupación según la ubicación de los ojos, la nariz y la boca, es posible determinar el color y la posición promedio de todos los píxeles en las imágenes para crear un "rostro promedio". Este método es comúnmente utilizado por investigadores, incluidos aquellos en el campo del sesgo y la ética en la inteligencia artificial. Estos rostros promedio dejan en evidencia que el modelo de IA representó un mundo en el que ciertos trabajos pertenecen a algunos grupos de personas y no a otros.</a:t>
            </a:r>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36</a:t>
            </a:fld>
            <a:endParaRPr lang="es-ES"/>
          </a:p>
        </p:txBody>
      </p:sp>
    </p:spTree>
    <p:extLst>
      <p:ext uri="{BB962C8B-B14F-4D97-AF65-F5344CB8AC3E}">
        <p14:creationId xmlns:p14="http://schemas.microsoft.com/office/powerpoint/2010/main" val="250252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Es un fenómeno que surge cuando un algoritmo produce resultados sistemáticamente sesgados como consecuencia de suposiciones erróneas en el proceso de aprendizaje automático. En el contexto actual, donde la representación y la diversidad son cada vez más importantes, esto se vuelve aún más problemático, ya que los algoritmos podrían estar reforzando sesgos.</a:t>
            </a:r>
          </a:p>
          <a:p>
            <a:r>
              <a:rPr lang="es-ES" dirty="0"/>
              <a:t>Un sistema de IA es sesgado cuando toma decisiones que afectan desproporcionadamente a ciertos grupos más que a otros. Dado que la IA sigue siendo una tecnología relativamente nueva en el sector bancario, la ética en la IA podría no estar en el centro de las discusiones, pero debería estarlo.</a:t>
            </a:r>
          </a:p>
          <a:p>
            <a:r>
              <a:rPr lang="es-ES" dirty="0"/>
              <a:t>Por lo tanto, si hay un sesgo inherente en los datos de entrada, es probable que también se refleje en las decisiones generadas por el algoritmo.</a:t>
            </a:r>
          </a:p>
        </p:txBody>
      </p:sp>
      <p:sp>
        <p:nvSpPr>
          <p:cNvPr id="4" name="Marcador de número de diapositiva 3"/>
          <p:cNvSpPr>
            <a:spLocks noGrp="1"/>
          </p:cNvSpPr>
          <p:nvPr>
            <p:ph type="sldNum" sz="quarter" idx="5"/>
          </p:nvPr>
        </p:nvSpPr>
        <p:spPr/>
        <p:txBody>
          <a:bodyPr/>
          <a:lstStyle/>
          <a:p>
            <a:fld id="{5BC05090-5C0E-45B5-BB81-37C4A9E4751F}" type="slidenum">
              <a:rPr lang="es-ES" smtClean="0"/>
              <a:t>37</a:t>
            </a:fld>
            <a:endParaRPr lang="es-ES"/>
          </a:p>
        </p:txBody>
      </p:sp>
    </p:spTree>
    <p:extLst>
      <p:ext uri="{BB962C8B-B14F-4D97-AF65-F5344CB8AC3E}">
        <p14:creationId xmlns:p14="http://schemas.microsoft.com/office/powerpoint/2010/main" val="37104278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Más problemáticamente, los sistemas de IA sesgados se han convertido en símbolos de nueva generación de siglos de marginación y discriminación sufridos por víctimas desafortunadas a lo largo de la historia. Por ello, debemos asegurarnos de erradicar el sesgo algorítmico desde su origen, garantizando conjuntos de datos diversos para el entrenamiento de los modelos y una gobernanza competente de la IA.</a:t>
            </a:r>
          </a:p>
          <a:p>
            <a:r>
              <a:rPr lang="es-ES" dirty="0"/>
              <a:t>La IA discriminatoria es un problema de todos, por lo que todas las partes involucradas en el diseño, implementación y mantenimiento de modelos de IA en las organizaciones deben unirse para resolverlo.</a:t>
            </a:r>
          </a:p>
        </p:txBody>
      </p:sp>
      <p:sp>
        <p:nvSpPr>
          <p:cNvPr id="4" name="Marcador de número de diapositiva 3"/>
          <p:cNvSpPr>
            <a:spLocks noGrp="1"/>
          </p:cNvSpPr>
          <p:nvPr>
            <p:ph type="sldNum" sz="quarter" idx="5"/>
          </p:nvPr>
        </p:nvSpPr>
        <p:spPr/>
        <p:txBody>
          <a:bodyPr/>
          <a:lstStyle/>
          <a:p>
            <a:fld id="{5BC05090-5C0E-45B5-BB81-37C4A9E4751F}" type="slidenum">
              <a:rPr lang="es-ES" smtClean="0"/>
              <a:t>38</a:t>
            </a:fld>
            <a:endParaRPr lang="es-ES"/>
          </a:p>
        </p:txBody>
      </p:sp>
    </p:spTree>
    <p:extLst>
      <p:ext uri="{BB962C8B-B14F-4D97-AF65-F5344CB8AC3E}">
        <p14:creationId xmlns:p14="http://schemas.microsoft.com/office/powerpoint/2010/main" val="3412858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a:t>
            </a:fld>
            <a:endParaRPr lang="es-ES"/>
          </a:p>
        </p:txBody>
      </p:sp>
    </p:spTree>
    <p:extLst>
      <p:ext uri="{BB962C8B-B14F-4D97-AF65-F5344CB8AC3E}">
        <p14:creationId xmlns:p14="http://schemas.microsoft.com/office/powerpoint/2010/main" val="17985260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El </a:t>
            </a:r>
            <a:r>
              <a:rPr lang="es-ES" sz="1200" b="1" i="0" kern="1200" dirty="0" err="1">
                <a:solidFill>
                  <a:schemeClr val="tx1"/>
                </a:solidFill>
                <a:effectLst/>
                <a:latin typeface="+mn-lt"/>
                <a:ea typeface="+mn-ea"/>
                <a:cs typeface="+mn-cs"/>
              </a:rPr>
              <a:t>subajuste</a:t>
            </a:r>
            <a:r>
              <a:rPr lang="es-ES" sz="1200" b="0" i="0" kern="1200" dirty="0">
                <a:solidFill>
                  <a:schemeClr val="tx1"/>
                </a:solidFill>
                <a:effectLst/>
                <a:latin typeface="+mn-lt"/>
                <a:ea typeface="+mn-ea"/>
                <a:cs typeface="+mn-cs"/>
              </a:rPr>
              <a:t> ocurre cuando el modelo es demasiado simple y con alto sesgo y baja varianza y no puede capturar la tendencia en los datos, lo que resulta en un alto error total. Por lo tanto, el modelo no puede comprender lo que sucede en el conjunto de entrenamiento e ignora la información esencial que ayudaría a realizar predicciones precisas. </a:t>
            </a:r>
          </a:p>
          <a:p>
            <a:endParaRPr lang="es-ES" sz="1200" b="0" i="0" kern="1200" dirty="0">
              <a:solidFill>
                <a:schemeClr val="tx1"/>
              </a:solidFill>
              <a:effectLst/>
              <a:latin typeface="+mn-lt"/>
              <a:ea typeface="+mn-ea"/>
              <a:cs typeface="+mn-cs"/>
              <a:hlinkClick r:id="rId3"/>
            </a:endParaRPr>
          </a:p>
          <a:p>
            <a:r>
              <a:rPr lang="es-ES" sz="1200" b="1" i="0" kern="1200" dirty="0">
                <a:solidFill>
                  <a:schemeClr val="tx1"/>
                </a:solidFill>
                <a:effectLst/>
                <a:latin typeface="+mn-lt"/>
                <a:ea typeface="+mn-ea"/>
                <a:cs typeface="+mn-cs"/>
              </a:rPr>
              <a:t>El sobreajuste</a:t>
            </a:r>
            <a:r>
              <a:rPr lang="es-ES" sz="1200" b="0" i="0" kern="1200" dirty="0">
                <a:solidFill>
                  <a:schemeClr val="tx1"/>
                </a:solidFill>
                <a:effectLst/>
                <a:latin typeface="+mn-lt"/>
                <a:ea typeface="+mn-ea"/>
                <a:cs typeface="+mn-cs"/>
              </a:rPr>
              <a:t> es el extremo opuesto al desajuste, que ocurre cuando el modelo es muy complejo y se ajusta demasiado a un conjunto limitado de datos. En este caso, el modelo memoriza los ejemplos vistos y puede realizar predicciones muy precisas en este conjunto de entrenamiento. Sin embargo, cuando se aplica a un conjunto de datos diferente, probablemente hará una predicción inferior porque no aprendió a lidiar con diferentes patrones; simplemente memorizó ejemplos. Esto provocará un sesgo bajo y una gran variación.</a:t>
            </a:r>
            <a:endParaRPr lang="es-ES" dirty="0">
              <a:hlinkClick r:id="rId3"/>
            </a:endParaRPr>
          </a:p>
          <a:p>
            <a:endParaRPr lang="es-ES" dirty="0">
              <a:hlinkClick r:id="rId3"/>
            </a:endParaRPr>
          </a:p>
          <a:p>
            <a:endParaRPr lang="es-ES" dirty="0">
              <a:hlinkClick r:id="rId3"/>
            </a:endParaRPr>
          </a:p>
          <a:p>
            <a:endParaRPr lang="es-ES" dirty="0">
              <a:hlinkClick r:id="rId3"/>
            </a:endParaRPr>
          </a:p>
          <a:p>
            <a:endParaRPr lang="es-ES" dirty="0">
              <a:hlinkClick r:id="rId3"/>
            </a:endParaRPr>
          </a:p>
          <a:p>
            <a:r>
              <a:rPr lang="es-ES" dirty="0">
                <a:hlinkClick r:id="rId3"/>
              </a:rPr>
              <a:t>https://machinelearningmastery.com/overfitting-and-underfitting-with-machine-learning-algorithms/</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42</a:t>
            </a:fld>
            <a:endParaRPr lang="es-ES"/>
          </a:p>
        </p:txBody>
      </p:sp>
    </p:spTree>
    <p:extLst>
      <p:ext uri="{BB962C8B-B14F-4D97-AF65-F5344CB8AC3E}">
        <p14:creationId xmlns:p14="http://schemas.microsoft.com/office/powerpoint/2010/main" val="20595418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a:solidFill>
                  <a:schemeClr val="tx1"/>
                </a:solidFill>
                <a:effectLst/>
                <a:latin typeface="+mn-lt"/>
                <a:ea typeface="+mn-ea"/>
                <a:cs typeface="+mn-cs"/>
              </a:rPr>
              <a:t>Tanto </a:t>
            </a:r>
            <a:r>
              <a:rPr lang="es-ES" sz="1200" b="0" i="0" kern="1200" dirty="0">
                <a:solidFill>
                  <a:schemeClr val="tx1"/>
                </a:solidFill>
                <a:effectLst/>
                <a:latin typeface="+mn-lt"/>
                <a:ea typeface="+mn-ea"/>
                <a:cs typeface="+mn-cs"/>
              </a:rPr>
              <a:t>el sesgo como la varianza están relacionados con la complejidad del modelo. Baja complejidad significa alto sesgo y baja varianza. Una mayor complejidad significa bajo sesgo y alta varianza.</a:t>
            </a:r>
            <a:endParaRPr lang="es-ES" dirty="0">
              <a:hlinkClick r:id="rId3"/>
            </a:endParaRPr>
          </a:p>
          <a:p>
            <a:endParaRPr lang="es-ES" dirty="0">
              <a:hlinkClick r:id="rId3"/>
            </a:endParaRPr>
          </a:p>
          <a:p>
            <a:r>
              <a:rPr lang="es-ES" dirty="0">
                <a:hlinkClick r:id="rId3"/>
              </a:rPr>
              <a:t>http://epicalsoft.blogspot.com/2019/02/azure-machine-learning-la-dicotomia.html#:~:text=(Bias%2DVariance)-,%5BAzure%20Machine%20Learning%5D%20La%20dicotom%C3%ADa%20Varianza,%2Dsesgo%20(Bias%2DVariance)&amp;text=El%20objetivo%20de%20cualquier%20algoritmo,conjunto%20de%20datos%20de%20entrada.</a:t>
            </a:r>
            <a:endParaRPr lang="es-ES" dirty="0"/>
          </a:p>
          <a:p>
            <a:endParaRPr lang="es-ES" dirty="0"/>
          </a:p>
          <a:p>
            <a:r>
              <a:rPr lang="es-ES" dirty="0"/>
              <a:t>El </a:t>
            </a:r>
            <a:r>
              <a:rPr lang="es-ES" b="1" dirty="0"/>
              <a:t>error irreducible </a:t>
            </a:r>
            <a:r>
              <a:rPr lang="es-ES" dirty="0"/>
              <a:t>no puede reducirse independientemente del algoritmo utilizado. Es el error introducido desde el encuadre elegido del problema y puede ser causado por factores como variables desconocidas que influyen en el mapeo de las variables de entrada a la variable de salida.</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43</a:t>
            </a:fld>
            <a:endParaRPr lang="es-ES"/>
          </a:p>
        </p:txBody>
      </p:sp>
    </p:spTree>
    <p:extLst>
      <p:ext uri="{BB962C8B-B14F-4D97-AF65-F5344CB8AC3E}">
        <p14:creationId xmlns:p14="http://schemas.microsoft.com/office/powerpoint/2010/main" val="8402716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44</a:t>
            </a:fld>
            <a:endParaRPr lang="es-ES"/>
          </a:p>
        </p:txBody>
      </p:sp>
    </p:spTree>
    <p:extLst>
      <p:ext uri="{BB962C8B-B14F-4D97-AF65-F5344CB8AC3E}">
        <p14:creationId xmlns:p14="http://schemas.microsoft.com/office/powerpoint/2010/main" val="5085615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45</a:t>
            </a:fld>
            <a:endParaRPr lang="es-ES"/>
          </a:p>
        </p:txBody>
      </p:sp>
    </p:spTree>
    <p:extLst>
      <p:ext uri="{BB962C8B-B14F-4D97-AF65-F5344CB8AC3E}">
        <p14:creationId xmlns:p14="http://schemas.microsoft.com/office/powerpoint/2010/main" val="649990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indent="-342900">
              <a:buAutoNum type="arabicPeriod"/>
            </a:pPr>
            <a:r>
              <a:rPr lang="es-ES" sz="1200"/>
              <a:t>Entender/resumir el conjunto de datos.</a:t>
            </a:r>
            <a:endParaRPr lang="en-US" sz="1200"/>
          </a:p>
          <a:p>
            <a:pPr marL="342900" indent="-342900">
              <a:buAutoNum type="arabicPeriod"/>
            </a:pPr>
            <a:r>
              <a:rPr lang="en-US" sz="1200"/>
              <a:t>Preparar los datos</a:t>
            </a:r>
          </a:p>
          <a:p>
            <a:pPr marL="342900" indent="-342900">
              <a:buAutoNum type="arabicPeriod"/>
            </a:pPr>
            <a:r>
              <a:rPr lang="en-US" sz="1200"/>
              <a:t>Dividir en </a:t>
            </a:r>
            <a:r>
              <a:rPr lang="en-US" sz="1200" b="1"/>
              <a:t>train-test.</a:t>
            </a:r>
          </a:p>
          <a:p>
            <a:pPr marL="342900" indent="-342900">
              <a:buAutoNum type="arabicPeriod"/>
            </a:pPr>
            <a:r>
              <a:rPr lang="en-US" sz="1200"/>
              <a:t>Construcción y </a:t>
            </a:r>
            <a:r>
              <a:rPr lang="es-ES" sz="1200"/>
              <a:t>evaluación de los modelos en el conjunto de datos de </a:t>
            </a:r>
            <a:r>
              <a:rPr lang="es-ES" sz="1200" b="1"/>
              <a:t>validation </a:t>
            </a:r>
            <a:r>
              <a:rPr lang="es-ES" sz="1200"/>
              <a:t>y elegir el mejor</a:t>
            </a:r>
            <a:r>
              <a:rPr lang="en-US" sz="1200"/>
              <a:t>.</a:t>
            </a:r>
          </a:p>
          <a:p>
            <a:pPr marL="342900" indent="-342900">
              <a:buAutoNum type="arabicPeriod"/>
            </a:pPr>
            <a:r>
              <a:rPr lang="en-US" sz="1200"/>
              <a:t>Ajustar los hiperparámetros del modelo escogido</a:t>
            </a:r>
            <a:r>
              <a:rPr lang="en-US" sz="1200" b="1"/>
              <a:t>.</a:t>
            </a:r>
            <a:endParaRPr lang="en-US" sz="1200"/>
          </a:p>
          <a:p>
            <a:pPr marL="342900" indent="-342900">
              <a:buAutoNum type="arabicPeriod"/>
            </a:pPr>
            <a:r>
              <a:rPr lang="en-US" sz="1200"/>
              <a:t>Evaluar el modelo en el conjunto de datos de </a:t>
            </a:r>
            <a:r>
              <a:rPr lang="en-US" sz="1200" b="1"/>
              <a:t>test</a:t>
            </a:r>
            <a:r>
              <a:rPr lang="en-US" sz="1200"/>
              <a:t>.</a:t>
            </a:r>
            <a:endParaRPr lang="en-US"/>
          </a:p>
          <a:p>
            <a:endParaRPr lang="en-US"/>
          </a:p>
          <a:p>
            <a:r>
              <a:rPr lang="en-US"/>
              <a:t>Now</a:t>
            </a:r>
            <a:r>
              <a:rPr lang="en-US" dirty="0"/>
              <a:t>, is reasonable to ask the </a:t>
            </a:r>
            <a:r>
              <a:rPr lang="en-US" dirty="0" err="1"/>
              <a:t>the</a:t>
            </a:r>
            <a:r>
              <a:rPr lang="en-US" dirty="0"/>
              <a:t> following question : Why not having only two sets, training and testing? In that way, the process will be much simpler, just train the model on training data and test it on testing data.</a:t>
            </a:r>
          </a:p>
          <a:p>
            <a:r>
              <a:rPr lang="en-US" dirty="0"/>
              <a:t>The answer is that, developing a model involves </a:t>
            </a:r>
            <a:r>
              <a:rPr lang="en-US" dirty="0" err="1"/>
              <a:t>tunning</a:t>
            </a:r>
            <a:r>
              <a:rPr lang="en-US" dirty="0"/>
              <a:t> its configuration, in other words, choosing certain values for their </a:t>
            </a:r>
            <a:r>
              <a:rPr lang="en-US" dirty="0" err="1"/>
              <a:t>hyperparameters</a:t>
            </a:r>
            <a:r>
              <a:rPr lang="en-US" dirty="0"/>
              <a:t> (which are different from the parameters of the model — network’s weights). This </a:t>
            </a:r>
            <a:r>
              <a:rPr lang="en-US" dirty="0" err="1"/>
              <a:t>tunning</a:t>
            </a:r>
            <a:r>
              <a:rPr lang="en-US" dirty="0"/>
              <a:t> is done with the feedback </a:t>
            </a:r>
            <a:r>
              <a:rPr lang="en-US" dirty="0" err="1"/>
              <a:t>recieved</a:t>
            </a:r>
            <a:r>
              <a:rPr lang="en-US" dirty="0"/>
              <a:t> from the validation set, and is in essence, a form of learning</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46</a:t>
            </a:fld>
            <a:endParaRPr lang="es-ES"/>
          </a:p>
        </p:txBody>
      </p:sp>
    </p:spTree>
    <p:extLst>
      <p:ext uri="{BB962C8B-B14F-4D97-AF65-F5344CB8AC3E}">
        <p14:creationId xmlns:p14="http://schemas.microsoft.com/office/powerpoint/2010/main" val="315690869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gráfico de densidad visualiza la distribución de datos en un intervalo o período de tiempo continuo. Este gráfico es una variación de un </a:t>
            </a:r>
            <a:r>
              <a:rPr lang="es-ES" dirty="0">
                <a:hlinkClick r:id="rId3"/>
              </a:rPr>
              <a:t>Histograma</a:t>
            </a:r>
            <a:r>
              <a:rPr lang="es-ES" dirty="0"/>
              <a:t> que usa el </a:t>
            </a:r>
            <a:r>
              <a:rPr lang="es-ES" dirty="0">
                <a:hlinkClick r:id="rId4"/>
              </a:rPr>
              <a:t>suavizado de cerner</a:t>
            </a:r>
            <a:r>
              <a:rPr lang="es-ES" dirty="0"/>
              <a:t> para trazar valores, permitiendo distribuciones más suaves al suavizar el ruido. Los picos de un gráfico de densidad ayudan a mostrar dónde los valores se concentran en el intervalo.</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47</a:t>
            </a:fld>
            <a:endParaRPr lang="es-ES"/>
          </a:p>
        </p:txBody>
      </p:sp>
    </p:spTree>
    <p:extLst>
      <p:ext uri="{BB962C8B-B14F-4D97-AF65-F5344CB8AC3E}">
        <p14:creationId xmlns:p14="http://schemas.microsoft.com/office/powerpoint/2010/main" val="3712347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gráfico de densidad visualiza la distribución de datos en un intervalo o período de tiempo continuo. Este gráfico es una variación de un </a:t>
            </a:r>
            <a:r>
              <a:rPr lang="es-ES" dirty="0">
                <a:hlinkClick r:id="rId3"/>
              </a:rPr>
              <a:t>Histograma</a:t>
            </a:r>
            <a:r>
              <a:rPr lang="es-ES" dirty="0"/>
              <a:t> que usa el </a:t>
            </a:r>
            <a:r>
              <a:rPr lang="es-ES" dirty="0">
                <a:hlinkClick r:id="rId4"/>
              </a:rPr>
              <a:t>suavizado de cerner</a:t>
            </a:r>
            <a:r>
              <a:rPr lang="es-ES" dirty="0"/>
              <a:t> para trazar valores, permitiendo distribuciones más suaves al suavizar el ruido. Los picos de un gráfico de densidad ayudan a mostrar dónde los valores se concentran en el intervalo.</a:t>
            </a:r>
          </a:p>
          <a:p>
            <a:endParaRPr lang="es-ES" dirty="0"/>
          </a:p>
          <a:p>
            <a:r>
              <a:rPr lang="en-US" u="sng" dirty="0">
                <a:hlinkClick r:id="rId5"/>
              </a:rPr>
              <a:t>Correlation</a:t>
            </a:r>
            <a:r>
              <a:rPr lang="en-US" dirty="0"/>
              <a:t> gives an indication of how related the changes are between two variables. If two variables change in the same direction they are positively correlated. If the change in opposite directions together (one goes up, one goes down), then they are negatively correlated.</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48</a:t>
            </a:fld>
            <a:endParaRPr lang="es-ES"/>
          </a:p>
        </p:txBody>
      </p:sp>
    </p:spTree>
    <p:extLst>
      <p:ext uri="{BB962C8B-B14F-4D97-AF65-F5344CB8AC3E}">
        <p14:creationId xmlns:p14="http://schemas.microsoft.com/office/powerpoint/2010/main" val="2574491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quite common in real-world problems to miss some values of our data samples. It may be due to errors on the data collection, blank spaces on surveys, measurements not applicable…</a:t>
            </a:r>
            <a:r>
              <a:rPr lang="en-US" dirty="0" err="1"/>
              <a:t>etc</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49</a:t>
            </a:fld>
            <a:endParaRPr lang="es-ES"/>
          </a:p>
        </p:txBody>
      </p:sp>
    </p:spTree>
    <p:extLst>
      <p:ext uri="{BB962C8B-B14F-4D97-AF65-F5344CB8AC3E}">
        <p14:creationId xmlns:p14="http://schemas.microsoft.com/office/powerpoint/2010/main" val="419347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quite common in real-world problems to miss some values of our data samples. It may be due to errors on the data collection, blank spaces on surveys, measurements not applicable…</a:t>
            </a:r>
            <a:r>
              <a:rPr lang="en-US" dirty="0" err="1"/>
              <a:t>etc</a:t>
            </a:r>
            <a:endParaRPr lang="en-US" dirty="0"/>
          </a:p>
          <a:p>
            <a:r>
              <a:rPr lang="es-ES" dirty="0">
                <a:hlinkClick r:id="rId3"/>
              </a:rPr>
              <a:t>http://colingorrie.github.io/outlier-detection.html</a:t>
            </a:r>
            <a:endParaRPr lang="es-E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50</a:t>
            </a:fld>
            <a:endParaRPr lang="es-ES"/>
          </a:p>
        </p:txBody>
      </p:sp>
    </p:spTree>
    <p:extLst>
      <p:ext uri="{BB962C8B-B14F-4D97-AF65-F5344CB8AC3E}">
        <p14:creationId xmlns:p14="http://schemas.microsoft.com/office/powerpoint/2010/main" val="3072508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quite common in real-world problems to miss some values of our data samples. It may be due to errors on the data collection, blank spaces on surveys, measurements not applicable…</a:t>
            </a:r>
            <a:r>
              <a:rPr lang="en-US" dirty="0" err="1"/>
              <a:t>etc</a:t>
            </a:r>
            <a:endParaRPr lang="en-US" dirty="0"/>
          </a:p>
          <a:p>
            <a:r>
              <a:rPr lang="es-ES" dirty="0">
                <a:hlinkClick r:id="rId3"/>
              </a:rPr>
              <a:t>http://colingorrie.github.io/outlier-detection.html</a:t>
            </a:r>
            <a:endParaRPr lang="es-E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51</a:t>
            </a:fld>
            <a:endParaRPr lang="es-ES"/>
          </a:p>
        </p:txBody>
      </p:sp>
    </p:spTree>
    <p:extLst>
      <p:ext uri="{BB962C8B-B14F-4D97-AF65-F5344CB8AC3E}">
        <p14:creationId xmlns:p14="http://schemas.microsoft.com/office/powerpoint/2010/main" val="2755529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a:t>
            </a:fld>
            <a:endParaRPr lang="es-ES"/>
          </a:p>
        </p:txBody>
      </p:sp>
    </p:spTree>
    <p:extLst>
      <p:ext uri="{BB962C8B-B14F-4D97-AF65-F5344CB8AC3E}">
        <p14:creationId xmlns:p14="http://schemas.microsoft.com/office/powerpoint/2010/main" val="3312650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52</a:t>
            </a:fld>
            <a:endParaRPr lang="es-ES"/>
          </a:p>
        </p:txBody>
      </p:sp>
    </p:spTree>
    <p:extLst>
      <p:ext uri="{BB962C8B-B14F-4D97-AF65-F5344CB8AC3E}">
        <p14:creationId xmlns:p14="http://schemas.microsoft.com/office/powerpoint/2010/main" val="263379722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53</a:t>
            </a:fld>
            <a:endParaRPr lang="es-ES"/>
          </a:p>
        </p:txBody>
      </p:sp>
    </p:spTree>
    <p:extLst>
      <p:ext uri="{BB962C8B-B14F-4D97-AF65-F5344CB8AC3E}">
        <p14:creationId xmlns:p14="http://schemas.microsoft.com/office/powerpoint/2010/main" val="30133390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54</a:t>
            </a:fld>
            <a:endParaRPr lang="es-ES"/>
          </a:p>
        </p:txBody>
      </p:sp>
    </p:spTree>
    <p:extLst>
      <p:ext uri="{BB962C8B-B14F-4D97-AF65-F5344CB8AC3E}">
        <p14:creationId xmlns:p14="http://schemas.microsoft.com/office/powerpoint/2010/main" val="21980895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55</a:t>
            </a:fld>
            <a:endParaRPr lang="es-ES"/>
          </a:p>
        </p:txBody>
      </p:sp>
    </p:spTree>
    <p:extLst>
      <p:ext uri="{BB962C8B-B14F-4D97-AF65-F5344CB8AC3E}">
        <p14:creationId xmlns:p14="http://schemas.microsoft.com/office/powerpoint/2010/main" val="101243697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56</a:t>
            </a:fld>
            <a:endParaRPr lang="es-ES"/>
          </a:p>
        </p:txBody>
      </p:sp>
    </p:spTree>
    <p:extLst>
      <p:ext uri="{BB962C8B-B14F-4D97-AF65-F5344CB8AC3E}">
        <p14:creationId xmlns:p14="http://schemas.microsoft.com/office/powerpoint/2010/main" val="356230019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57</a:t>
            </a:fld>
            <a:endParaRPr lang="es-ES"/>
          </a:p>
        </p:txBody>
      </p:sp>
    </p:spTree>
    <p:extLst>
      <p:ext uri="{BB962C8B-B14F-4D97-AF65-F5344CB8AC3E}">
        <p14:creationId xmlns:p14="http://schemas.microsoft.com/office/powerpoint/2010/main" val="20300815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a:p>
            <a:pPr>
              <a:buFont typeface="Arial" panose="020B0604020202020204" pitchFamily="34" charset="0"/>
              <a:buChar char="•"/>
            </a:pPr>
            <a:r>
              <a:rPr lang="en-US" b="1" dirty="0">
                <a:latin typeface="medium-content-serif-font"/>
              </a:rPr>
              <a:t>Mapping ordinal features</a:t>
            </a:r>
            <a:r>
              <a:rPr lang="en-US" dirty="0">
                <a:latin typeface="medium-content-serif-font"/>
              </a:rPr>
              <a:t>: to make sure that the algorithm interprets the ordinal features correctly, we need to convert the categorical string values into integers. Frequently we will do this mapping manually. Example: L:2, M:1, S:0.</a:t>
            </a:r>
          </a:p>
          <a:p>
            <a:pPr>
              <a:buFont typeface="Arial" panose="020B0604020202020204" pitchFamily="34" charset="0"/>
              <a:buChar char="•"/>
            </a:pPr>
            <a:r>
              <a:rPr lang="en-US" b="1" dirty="0">
                <a:latin typeface="medium-content-serif-font"/>
              </a:rPr>
              <a:t>Encoding nominal class labels</a:t>
            </a:r>
            <a:r>
              <a:rPr lang="en-US" dirty="0">
                <a:latin typeface="medium-content-serif-font"/>
              </a:rPr>
              <a:t>: The most common approach is to perform one-hot encoding, which consists in creating a new dummy feature for each unique value in the nominal feature column. Example: in the color column, if we have three classes: yellow, red, green and perform one-hot encoding, we will get three new columns, one for each unique class. Then, if we have a yellow shirt, it will be sampled as: yellow = 1, green = 0, red = 0. This is done for ensuring the good performance of the algorithm as they are much more efficient when dealing with a sparse matrix (low dense matrixes, with a lot of 0’s values).</a:t>
            </a:r>
            <a:endParaRPr lang="en-US" b="0" i="0" dirty="0">
              <a:effectLst/>
              <a:latin typeface="medium-content-serif-font"/>
            </a:endParaRP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59</a:t>
            </a:fld>
            <a:endParaRPr lang="es-ES"/>
          </a:p>
        </p:txBody>
      </p:sp>
    </p:spTree>
    <p:extLst>
      <p:ext uri="{BB962C8B-B14F-4D97-AF65-F5344CB8AC3E}">
        <p14:creationId xmlns:p14="http://schemas.microsoft.com/office/powerpoint/2010/main" val="3338117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Now, is reasonable to ask the </a:t>
            </a:r>
            <a:r>
              <a:rPr lang="en-US" dirty="0" err="1"/>
              <a:t>the</a:t>
            </a:r>
            <a:r>
              <a:rPr lang="en-US" dirty="0"/>
              <a:t> following question : Why not having only two sets, training and testing? In that way, the process will be much simpler, just train the model on training data and test it on testing data.</a:t>
            </a:r>
          </a:p>
          <a:p>
            <a:r>
              <a:rPr lang="en-US" dirty="0"/>
              <a:t>The answer is that, developing a model involves </a:t>
            </a:r>
            <a:r>
              <a:rPr lang="en-US" dirty="0" err="1"/>
              <a:t>tunning</a:t>
            </a:r>
            <a:r>
              <a:rPr lang="en-US" dirty="0"/>
              <a:t> its configuration, in other words, choosing certain values for their </a:t>
            </a:r>
            <a:r>
              <a:rPr lang="en-US" dirty="0" err="1"/>
              <a:t>hyperparameters</a:t>
            </a:r>
            <a:r>
              <a:rPr lang="en-US" dirty="0"/>
              <a:t> (which are different from the parameters of the model — network’s weights). This </a:t>
            </a:r>
            <a:r>
              <a:rPr lang="en-US" dirty="0" err="1"/>
              <a:t>tunning</a:t>
            </a:r>
            <a:r>
              <a:rPr lang="en-US" dirty="0"/>
              <a:t> is done with the feedback </a:t>
            </a:r>
            <a:r>
              <a:rPr lang="en-US" dirty="0" err="1"/>
              <a:t>recieved</a:t>
            </a:r>
            <a:r>
              <a:rPr lang="en-US" dirty="0"/>
              <a:t> from the validation set, and is in essence, a form of learning</a:t>
            </a:r>
          </a:p>
          <a:p>
            <a:pPr defTabSz="990401">
              <a:defRPr/>
            </a:pPr>
            <a:endParaRPr lang="es-ES" dirty="0"/>
          </a:p>
          <a:p>
            <a:pPr defTabSz="990401">
              <a:defRPr/>
            </a:pPr>
            <a:r>
              <a:rPr lang="es-ES" dirty="0"/>
              <a:t>El principal inconveniente: si hay pocos datos disponibles, los conjuntos de validación y test contendrán tan pocas muestras que los procesos de ajuste y evaluación del modelo no serán eficaces.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60</a:t>
            </a:fld>
            <a:endParaRPr lang="es-ES"/>
          </a:p>
        </p:txBody>
      </p:sp>
    </p:spTree>
    <p:extLst>
      <p:ext uri="{BB962C8B-B14F-4D97-AF65-F5344CB8AC3E}">
        <p14:creationId xmlns:p14="http://schemas.microsoft.com/office/powerpoint/2010/main" val="28723502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Now, is reasonable to ask the </a:t>
            </a:r>
            <a:r>
              <a:rPr lang="en-US" dirty="0" err="1"/>
              <a:t>the</a:t>
            </a:r>
            <a:r>
              <a:rPr lang="en-US" dirty="0"/>
              <a:t> following question : Why not having only two sets, training and testing? In that way, the process will be much simpler, just train the model on training data and test it on testing data.</a:t>
            </a:r>
          </a:p>
          <a:p>
            <a:r>
              <a:rPr lang="en-US" dirty="0"/>
              <a:t>The answer is that, developing a model involves </a:t>
            </a:r>
            <a:r>
              <a:rPr lang="en-US" dirty="0" err="1"/>
              <a:t>tunning</a:t>
            </a:r>
            <a:r>
              <a:rPr lang="en-US" dirty="0"/>
              <a:t> its configuration, in other words, choosing certain values for their </a:t>
            </a:r>
            <a:r>
              <a:rPr lang="en-US" dirty="0" err="1"/>
              <a:t>hyperparameters</a:t>
            </a:r>
            <a:r>
              <a:rPr lang="en-US" dirty="0"/>
              <a:t> (which are different from the parameters of the model — network’s weights). This </a:t>
            </a:r>
            <a:r>
              <a:rPr lang="en-US" dirty="0" err="1"/>
              <a:t>tunning</a:t>
            </a:r>
            <a:r>
              <a:rPr lang="en-US" dirty="0"/>
              <a:t> is done with the feedback </a:t>
            </a:r>
            <a:r>
              <a:rPr lang="en-US" dirty="0" err="1"/>
              <a:t>recieved</a:t>
            </a:r>
            <a:r>
              <a:rPr lang="en-US" dirty="0"/>
              <a:t> from the validation set, and is in essence, a form of learning</a:t>
            </a:r>
          </a:p>
          <a:p>
            <a:pPr defTabSz="990401">
              <a:defRPr/>
            </a:pPr>
            <a:endParaRPr lang="es-ES" dirty="0"/>
          </a:p>
          <a:p>
            <a:pPr defTabSz="990401">
              <a:defRPr/>
            </a:pPr>
            <a:r>
              <a:rPr lang="es-ES" dirty="0"/>
              <a:t>El principal inconveniente: si hay pocos datos disponibles, los conjuntos de validación y test contendrán tan pocas muestras que los procesos de ajuste y evaluación del modelo no serán eficaces.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61</a:t>
            </a:fld>
            <a:endParaRPr lang="es-ES"/>
          </a:p>
        </p:txBody>
      </p:sp>
    </p:spTree>
    <p:extLst>
      <p:ext uri="{BB962C8B-B14F-4D97-AF65-F5344CB8AC3E}">
        <p14:creationId xmlns:p14="http://schemas.microsoft.com/office/powerpoint/2010/main" val="6368637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Now, is reasonable to ask the </a:t>
            </a:r>
            <a:r>
              <a:rPr lang="en-US" dirty="0" err="1"/>
              <a:t>the</a:t>
            </a:r>
            <a:r>
              <a:rPr lang="en-US" dirty="0"/>
              <a:t> following question : Why not having only two sets, training and testing? In that way, the process will be much simpler, just train the model on training data and test it on testing data.</a:t>
            </a:r>
          </a:p>
          <a:p>
            <a:r>
              <a:rPr lang="en-US" dirty="0"/>
              <a:t>The answer is that, developing a model involves </a:t>
            </a:r>
            <a:r>
              <a:rPr lang="en-US" dirty="0" err="1"/>
              <a:t>tunning</a:t>
            </a:r>
            <a:r>
              <a:rPr lang="en-US" dirty="0"/>
              <a:t> its configuration, in other words, choosing certain values for their </a:t>
            </a:r>
            <a:r>
              <a:rPr lang="en-US" dirty="0" err="1"/>
              <a:t>hyperparameters</a:t>
            </a:r>
            <a:r>
              <a:rPr lang="en-US" dirty="0"/>
              <a:t> (which are different from the parameters of the model — network’s weights). This </a:t>
            </a:r>
            <a:r>
              <a:rPr lang="en-US" dirty="0" err="1"/>
              <a:t>tunning</a:t>
            </a:r>
            <a:r>
              <a:rPr lang="en-US" dirty="0"/>
              <a:t> is done with the feedback </a:t>
            </a:r>
            <a:r>
              <a:rPr lang="en-US" dirty="0" err="1"/>
              <a:t>recieved</a:t>
            </a:r>
            <a:r>
              <a:rPr lang="en-US" dirty="0"/>
              <a:t> from the validation set, and is in essence, a form of learning</a:t>
            </a:r>
          </a:p>
          <a:p>
            <a:pPr defTabSz="990401">
              <a:defRPr/>
            </a:pPr>
            <a:endParaRPr lang="es-ES" dirty="0"/>
          </a:p>
          <a:p>
            <a:pPr defTabSz="990401">
              <a:defRPr/>
            </a:pPr>
            <a:r>
              <a:rPr lang="es-ES" dirty="0"/>
              <a:t>El principal inconveniente: si hay pocos datos disponibles, los conjuntos de validación y test contendrán tan pocas muestras que los procesos de ajuste y evaluación del modelo no serán eficaces.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62</a:t>
            </a:fld>
            <a:endParaRPr lang="es-ES"/>
          </a:p>
        </p:txBody>
      </p:sp>
    </p:spTree>
    <p:extLst>
      <p:ext uri="{BB962C8B-B14F-4D97-AF65-F5344CB8AC3E}">
        <p14:creationId xmlns:p14="http://schemas.microsoft.com/office/powerpoint/2010/main" val="2912394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Decir</a:t>
            </a:r>
            <a:r>
              <a:rPr lang="en-US" dirty="0"/>
              <a:t> que se </a:t>
            </a:r>
            <a:r>
              <a:rPr lang="en-US" dirty="0" err="1"/>
              <a:t>utilizarán</a:t>
            </a:r>
            <a:r>
              <a:rPr lang="en-US" dirty="0"/>
              <a:t> palabras </a:t>
            </a:r>
            <a:r>
              <a:rPr lang="en-US" dirty="0" err="1"/>
              <a:t>en</a:t>
            </a:r>
            <a:r>
              <a:rPr lang="en-US" dirty="0"/>
              <a:t> </a:t>
            </a:r>
            <a:r>
              <a:rPr lang="en-US" dirty="0" err="1"/>
              <a:t>inglés</a:t>
            </a:r>
            <a:r>
              <a:rPr lang="en-US" dirty="0"/>
              <a:t> </a:t>
            </a:r>
            <a:r>
              <a:rPr lang="en-US" dirty="0" err="1"/>
              <a:t>porque</a:t>
            </a:r>
            <a:r>
              <a:rPr lang="en-US" dirty="0"/>
              <a:t> </a:t>
            </a:r>
            <a:r>
              <a:rPr lang="en-US" dirty="0" err="1"/>
              <a:t>está</a:t>
            </a:r>
            <a:r>
              <a:rPr lang="en-US" dirty="0"/>
              <a:t> </a:t>
            </a:r>
            <a:r>
              <a:rPr lang="en-US" dirty="0" err="1"/>
              <a:t>todo</a:t>
            </a:r>
            <a:r>
              <a:rPr lang="en-US" dirty="0"/>
              <a:t> </a:t>
            </a:r>
            <a:r>
              <a:rPr lang="en-US" dirty="0" err="1"/>
              <a:t>así</a:t>
            </a:r>
            <a:r>
              <a:rPr lang="en-US" dirty="0"/>
              <a:t>. </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a:t>
            </a:fld>
            <a:endParaRPr lang="es-ES"/>
          </a:p>
        </p:txBody>
      </p:sp>
    </p:spTree>
    <p:extLst>
      <p:ext uri="{BB962C8B-B14F-4D97-AF65-F5344CB8AC3E}">
        <p14:creationId xmlns:p14="http://schemas.microsoft.com/office/powerpoint/2010/main" val="16836407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Now, is reasonable to ask the </a:t>
            </a:r>
            <a:r>
              <a:rPr lang="en-US" dirty="0" err="1"/>
              <a:t>the</a:t>
            </a:r>
            <a:r>
              <a:rPr lang="en-US" dirty="0"/>
              <a:t> following question : Why not having only two sets, training and testing? In that way, the process will be much simpler, just train the model on training data and test it on testing data.</a:t>
            </a:r>
          </a:p>
          <a:p>
            <a:r>
              <a:rPr lang="en-US" dirty="0"/>
              <a:t>The answer is that, developing a model involves </a:t>
            </a:r>
            <a:r>
              <a:rPr lang="en-US" dirty="0" err="1"/>
              <a:t>tunning</a:t>
            </a:r>
            <a:r>
              <a:rPr lang="en-US" dirty="0"/>
              <a:t> its configuration, in other words, choosing certain values for their </a:t>
            </a:r>
            <a:r>
              <a:rPr lang="en-US" dirty="0" err="1"/>
              <a:t>hyperparameters</a:t>
            </a:r>
            <a:r>
              <a:rPr lang="en-US" dirty="0"/>
              <a:t> (which are different from the parameters of the model — network’s weights). This </a:t>
            </a:r>
            <a:r>
              <a:rPr lang="en-US" dirty="0" err="1"/>
              <a:t>tunning</a:t>
            </a:r>
            <a:r>
              <a:rPr lang="en-US" dirty="0"/>
              <a:t> is done with the feedback </a:t>
            </a:r>
            <a:r>
              <a:rPr lang="en-US" dirty="0" err="1"/>
              <a:t>recieved</a:t>
            </a:r>
            <a:r>
              <a:rPr lang="en-US" dirty="0"/>
              <a:t> from the validation set, and is in essence, a form of learning</a:t>
            </a:r>
          </a:p>
          <a:p>
            <a:pPr defTabSz="990401">
              <a:defRPr/>
            </a:pPr>
            <a:endParaRPr lang="es-ES" dirty="0"/>
          </a:p>
          <a:p>
            <a:pPr defTabSz="990401">
              <a:defRPr/>
            </a:pPr>
            <a:r>
              <a:rPr lang="es-ES" dirty="0"/>
              <a:t>El principal inconveniente: si hay pocos datos disponibles, los conjuntos de validación y test contendrán tan pocas muestras que los procesos de ajuste y evaluación del modelo no serán eficaces.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63</a:t>
            </a:fld>
            <a:endParaRPr lang="es-ES"/>
          </a:p>
        </p:txBody>
      </p:sp>
    </p:spTree>
    <p:extLst>
      <p:ext uri="{BB962C8B-B14F-4D97-AF65-F5344CB8AC3E}">
        <p14:creationId xmlns:p14="http://schemas.microsoft.com/office/powerpoint/2010/main" val="12500156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90401">
              <a:defRPr/>
            </a:pPr>
            <a:r>
              <a:rPr lang="en-US" dirty="0">
                <a:hlinkClick r:id="rId3"/>
              </a:rPr>
              <a:t>https://towardsdatascience.com/cross-validation-in-machine-learning-72924a69872f</a:t>
            </a:r>
            <a:endParaRPr lang="en-US" b="1" i="1" dirty="0"/>
          </a:p>
          <a:p>
            <a:pPr defTabSz="990401">
              <a:defRPr/>
            </a:pPr>
            <a:r>
              <a:rPr lang="en-US" b="1" i="1" dirty="0"/>
              <a:t>K-Fold Cross Validation</a:t>
            </a:r>
            <a:endParaRPr lang="en-US" dirty="0"/>
          </a:p>
          <a:p>
            <a:r>
              <a:rPr lang="en-US" dirty="0"/>
              <a:t>As there is never enough data to train your model, </a:t>
            </a:r>
            <a:r>
              <a:rPr lang="en-US" i="1" dirty="0"/>
              <a:t>removing a part of it for validation poses a problem of </a:t>
            </a:r>
            <a:r>
              <a:rPr lang="en-US" i="1" dirty="0" err="1"/>
              <a:t>underfitting</a:t>
            </a:r>
            <a:r>
              <a:rPr lang="en-US" i="1" dirty="0"/>
              <a:t>.</a:t>
            </a:r>
            <a:r>
              <a:rPr lang="en-US" dirty="0"/>
              <a:t> </a:t>
            </a:r>
            <a:r>
              <a:rPr lang="en-US" b="1" i="1" dirty="0"/>
              <a:t>By reducing the training data</a:t>
            </a:r>
            <a:r>
              <a:rPr lang="en-US" dirty="0"/>
              <a:t>, </a:t>
            </a:r>
            <a:r>
              <a:rPr lang="en-US" b="1" i="1" dirty="0"/>
              <a:t>we risk losing important patterns/ trends in data set, which in turn increases error induced by bias.</a:t>
            </a:r>
            <a:r>
              <a:rPr lang="en-US" dirty="0"/>
              <a:t> So, what we require is a method that provides ample data for training the model and also leaves ample data for validation. K Fold cross validation does exactly that. In </a:t>
            </a:r>
            <a:r>
              <a:rPr lang="en-US" b="1" dirty="0"/>
              <a:t>K Fold cross validation</a:t>
            </a:r>
            <a:r>
              <a:rPr lang="en-US" dirty="0"/>
              <a:t>, the data is divided into k subsets. Now the holdout method is repeated k times, such that </a:t>
            </a:r>
            <a:r>
              <a:rPr lang="en-US" b="1" i="1" dirty="0"/>
              <a:t>each time, one of the k subsets is used as the test set/ validation set and the other k-1 subsets are put together to form a training set</a:t>
            </a:r>
            <a:r>
              <a:rPr lang="en-US" dirty="0"/>
              <a:t>.  The </a:t>
            </a:r>
            <a:r>
              <a:rPr lang="en-US" i="1" dirty="0"/>
              <a:t>error estimation is averaged over all k trials to get total effectiveness of our model</a:t>
            </a:r>
            <a:r>
              <a:rPr lang="en-US" dirty="0"/>
              <a:t>. As can be seen, every data point gets to be in a validation set exactly once, and gets to be in a training set </a:t>
            </a:r>
            <a:r>
              <a:rPr lang="en-US" i="1" dirty="0"/>
              <a:t>k-1</a:t>
            </a:r>
            <a:r>
              <a:rPr lang="en-US" dirty="0"/>
              <a:t> times. </a:t>
            </a:r>
            <a:r>
              <a:rPr lang="en-US" b="1" i="1" dirty="0"/>
              <a:t>This significantly reduces bias as we are using most of the data for fitting, and also significantly reduces variance as most of the data is also being used in validation set. </a:t>
            </a:r>
            <a:r>
              <a:rPr lang="en-US" b="1" dirty="0"/>
              <a:t>As a general rule and empirical evidence, K = 5 or 10 is generally preferred</a:t>
            </a:r>
            <a:r>
              <a:rPr lang="en-US" dirty="0"/>
              <a:t>, but nothing’s fixed and it can take any value.</a:t>
            </a:r>
          </a:p>
          <a:p>
            <a:endParaRPr lang="es-ES" dirty="0"/>
          </a:p>
          <a:p>
            <a:r>
              <a:rPr lang="en-US" b="1" dirty="0"/>
              <a:t>Stratified K-Fold Cross Validation</a:t>
            </a:r>
          </a:p>
          <a:p>
            <a:r>
              <a:rPr lang="en-US" i="1" dirty="0"/>
              <a:t>In some cases, there may be a large imbalance in the response variables</a:t>
            </a:r>
            <a:r>
              <a:rPr lang="en-US" dirty="0"/>
              <a:t>. For example, in dataset concerning price of houses, there might be large number of houses having high price. Or in case of classification, there might be several times more negative samples than positive samples. For such problems, </a:t>
            </a:r>
            <a:r>
              <a:rPr lang="en-US" b="1" i="1" dirty="0"/>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r>
              <a:rPr lang="en-US" dirty="0"/>
              <a:t> This variation is also known as </a:t>
            </a:r>
            <a:r>
              <a:rPr lang="en-US" b="1" dirty="0"/>
              <a:t>Stratified K Fold</a:t>
            </a:r>
            <a:r>
              <a:rPr lang="en-US" dirty="0"/>
              <a:t>.</a:t>
            </a:r>
          </a:p>
          <a:p>
            <a:r>
              <a:rPr lang="en-US" b="1" dirty="0"/>
              <a:t>Leave-P-Out Cross Validation</a:t>
            </a:r>
          </a:p>
          <a:p>
            <a:r>
              <a:rPr lang="en-US" dirty="0"/>
              <a:t>This approach leaves p data points out of training data, i.e. if there are n data points in the original sample then, n-p samples are used to train the model and p points are used as the validation set. This is repeated for all combinations in which original sample can be separated this way, and then the error is averaged for all trials, to give overall effectiveness.</a:t>
            </a:r>
          </a:p>
          <a:p>
            <a:r>
              <a:rPr lang="en-US" i="1" dirty="0"/>
              <a:t>This method is exhaustive in the sense that it needs to train and validate the model for all possible combinations, and for moderately large p, it can become computationally infeasible.</a:t>
            </a:r>
            <a:endParaRPr lang="en-US" dirty="0"/>
          </a:p>
          <a:p>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64</a:t>
            </a:fld>
            <a:endParaRPr lang="es-ES"/>
          </a:p>
        </p:txBody>
      </p:sp>
    </p:spTree>
    <p:extLst>
      <p:ext uri="{BB962C8B-B14F-4D97-AF65-F5344CB8AC3E}">
        <p14:creationId xmlns:p14="http://schemas.microsoft.com/office/powerpoint/2010/main" val="26883958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90401">
              <a:defRPr/>
            </a:pPr>
            <a:r>
              <a:rPr lang="en-US" dirty="0">
                <a:hlinkClick r:id="rId3"/>
              </a:rPr>
              <a:t>https://towardsdatascience.com/cross-validation-in-machine-learning-72924a69872f</a:t>
            </a:r>
            <a:endParaRPr lang="en-US" b="1" i="1" dirty="0"/>
          </a:p>
          <a:p>
            <a:pPr defTabSz="990401">
              <a:defRPr/>
            </a:pPr>
            <a:r>
              <a:rPr lang="en-US" b="1" i="1" dirty="0"/>
              <a:t>K-Fold Cross Validation</a:t>
            </a:r>
            <a:endParaRPr lang="en-US" dirty="0"/>
          </a:p>
          <a:p>
            <a:r>
              <a:rPr lang="en-US" dirty="0"/>
              <a:t>As there is never enough data to train your model, </a:t>
            </a:r>
            <a:r>
              <a:rPr lang="en-US" i="1" dirty="0"/>
              <a:t>removing a part of it for validation poses a problem of </a:t>
            </a:r>
            <a:r>
              <a:rPr lang="en-US" i="1" dirty="0" err="1"/>
              <a:t>underfitting</a:t>
            </a:r>
            <a:r>
              <a:rPr lang="en-US" i="1" dirty="0"/>
              <a:t>.</a:t>
            </a:r>
            <a:r>
              <a:rPr lang="en-US" dirty="0"/>
              <a:t> </a:t>
            </a:r>
            <a:r>
              <a:rPr lang="en-US" b="1" i="1" dirty="0"/>
              <a:t>By reducing the training data</a:t>
            </a:r>
            <a:r>
              <a:rPr lang="en-US" dirty="0"/>
              <a:t>, </a:t>
            </a:r>
            <a:r>
              <a:rPr lang="en-US" b="1" i="1" dirty="0"/>
              <a:t>we risk losing important patterns/ trends in data set, which in turn increases error induced by bias.</a:t>
            </a:r>
            <a:r>
              <a:rPr lang="en-US" dirty="0"/>
              <a:t> So, what we require is a method that provides ample data for training the model and also leaves ample data for validation. K Fold cross validation does exactly that. In </a:t>
            </a:r>
            <a:r>
              <a:rPr lang="en-US" b="1" dirty="0"/>
              <a:t>K Fold cross validation</a:t>
            </a:r>
            <a:r>
              <a:rPr lang="en-US" dirty="0"/>
              <a:t>, the data is divided into k subsets. Now the holdout method is repeated k times, such that </a:t>
            </a:r>
            <a:r>
              <a:rPr lang="en-US" b="1" i="1" dirty="0"/>
              <a:t>each time, one of the k subsets is used as the test set/ validation set and the other k-1 subsets are put together to form a training set</a:t>
            </a:r>
            <a:r>
              <a:rPr lang="en-US" dirty="0"/>
              <a:t>.  The </a:t>
            </a:r>
            <a:r>
              <a:rPr lang="en-US" i="1" dirty="0"/>
              <a:t>error estimation is averaged over all k trials to get total effectiveness of our model</a:t>
            </a:r>
            <a:r>
              <a:rPr lang="en-US" dirty="0"/>
              <a:t>. As can be seen, every data point gets to be in a validation set exactly once, and gets to be in a training set </a:t>
            </a:r>
            <a:r>
              <a:rPr lang="en-US" i="1" dirty="0"/>
              <a:t>k-1</a:t>
            </a:r>
            <a:r>
              <a:rPr lang="en-US" dirty="0"/>
              <a:t> times. </a:t>
            </a:r>
            <a:r>
              <a:rPr lang="en-US" b="1" i="1" dirty="0"/>
              <a:t>This significantly reduces bias as we are using most of the data for fitting, and also significantly reduces variance as most of the data is also being used in validation set. </a:t>
            </a:r>
            <a:r>
              <a:rPr lang="en-US" b="1" dirty="0"/>
              <a:t>As a general rule and empirical evidence, K = 5 or 10 is generally preferred</a:t>
            </a:r>
            <a:r>
              <a:rPr lang="en-US" dirty="0"/>
              <a:t>, but nothing’s fixed and it can take any value.</a:t>
            </a:r>
          </a:p>
          <a:p>
            <a:endParaRPr lang="es-ES" dirty="0"/>
          </a:p>
          <a:p>
            <a:r>
              <a:rPr lang="en-US" b="1" dirty="0"/>
              <a:t>Stratified K-Fold Cross Validation</a:t>
            </a:r>
          </a:p>
          <a:p>
            <a:r>
              <a:rPr lang="en-US" i="1" dirty="0"/>
              <a:t>In some cases, there may be a large imbalance in the response variables</a:t>
            </a:r>
            <a:r>
              <a:rPr lang="en-US" dirty="0"/>
              <a:t>. For example, in dataset concerning price of houses, there might be large number of houses having high price. Or in case of classification, there might be several times more negative samples than positive samples. For such problems, </a:t>
            </a:r>
            <a:r>
              <a:rPr lang="en-US" b="1" i="1" dirty="0"/>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r>
              <a:rPr lang="en-US" dirty="0"/>
              <a:t> This variation is also known as </a:t>
            </a:r>
            <a:r>
              <a:rPr lang="en-US" b="1" dirty="0"/>
              <a:t>Stratified K Fold</a:t>
            </a:r>
            <a:r>
              <a:rPr lang="en-US" dirty="0"/>
              <a:t>.</a:t>
            </a:r>
          </a:p>
          <a:p>
            <a:r>
              <a:rPr lang="en-US" b="1" dirty="0"/>
              <a:t>Leave-P-Out Cross Validation</a:t>
            </a:r>
          </a:p>
          <a:p>
            <a:r>
              <a:rPr lang="en-US" dirty="0"/>
              <a:t>This approach leaves p data points out of training data, i.e. if there are n data points in the original sample then, n-p samples are used to train the model and p points are used as the validation set. This is repeated for all combinations in which original sample can be separated this way, and then the error is averaged for all trials, to give overall effectiveness.</a:t>
            </a:r>
          </a:p>
          <a:p>
            <a:r>
              <a:rPr lang="en-US" i="1" dirty="0"/>
              <a:t>This method is exhaustive in the sense that it needs to train and validate the model for all possible combinations, and for moderately large p, it can become computationally </a:t>
            </a:r>
            <a:r>
              <a:rPr lang="en-US" i="1"/>
              <a:t>infeasible.</a:t>
            </a:r>
          </a:p>
          <a:p>
            <a:endParaRPr lang="ca-ES" i="1"/>
          </a:p>
          <a:p>
            <a:r>
              <a:rPr lang="en-US" b="1">
                <a:latin typeface="medium-content-sans-serif-font"/>
              </a:rPr>
              <a:t>Holdout Method</a:t>
            </a:r>
          </a:p>
          <a:p>
            <a:r>
              <a:rPr lang="en-US">
                <a:latin typeface="medium-content-serif-font"/>
              </a:rPr>
              <a:t>Now a </a:t>
            </a:r>
            <a:r>
              <a:rPr lang="en-US" i="1">
                <a:latin typeface="medium-content-serif-font"/>
              </a:rPr>
              <a:t>basic remedy for this involves removing a part of the training data and using it to get predictions from the model trained on rest of the data.</a:t>
            </a:r>
            <a:r>
              <a:rPr lang="en-US">
                <a:latin typeface="medium-content-serif-font"/>
              </a:rPr>
              <a:t> The error estimation then tells how our model is doing on unseen data or the validation set. </a:t>
            </a:r>
            <a:r>
              <a:rPr lang="en-US" b="1">
                <a:latin typeface="medium-content-serif-font"/>
              </a:rPr>
              <a:t>This is a simple kind of cross validation technique, also known as the holdout method</a:t>
            </a:r>
            <a:r>
              <a:rPr lang="en-US">
                <a:latin typeface="medium-content-serif-font"/>
              </a:rPr>
              <a:t>. </a:t>
            </a:r>
            <a:endParaRPr lang="en-US" b="0" i="0">
              <a:effectLst/>
              <a:latin typeface="medium-content-serif-fon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edium-content-serif-font"/>
              </a:rPr>
              <a:t>Cross Validation is </a:t>
            </a:r>
            <a:r>
              <a:rPr lang="en-US" b="1" i="1">
                <a:latin typeface="medium-content-serif-font"/>
              </a:rPr>
              <a:t>a very useful technique for assessing the effectiveness of your model, particularly in cases where you need to mitigate overfitting.</a:t>
            </a:r>
            <a:r>
              <a:rPr lang="en-US">
                <a:latin typeface="medium-content-serif-font"/>
              </a:rPr>
              <a:t> It is </a:t>
            </a:r>
            <a:r>
              <a:rPr lang="en-US" b="1" i="1">
                <a:latin typeface="medium-content-serif-font"/>
              </a:rPr>
              <a:t>also of use in determining the hyper parameters of your model</a:t>
            </a:r>
            <a:r>
              <a:rPr lang="en-US">
                <a:latin typeface="medium-content-serif-font"/>
              </a:rPr>
              <a:t>, in the sense that which parameters will result in lowest test error.</a:t>
            </a:r>
            <a:endParaRPr lang="en-US"/>
          </a:p>
          <a:p>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65</a:t>
            </a:fld>
            <a:endParaRPr lang="es-ES"/>
          </a:p>
        </p:txBody>
      </p:sp>
    </p:spTree>
    <p:extLst>
      <p:ext uri="{BB962C8B-B14F-4D97-AF65-F5344CB8AC3E}">
        <p14:creationId xmlns:p14="http://schemas.microsoft.com/office/powerpoint/2010/main" val="1837737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90401">
              <a:defRPr/>
            </a:pPr>
            <a:r>
              <a:rPr lang="en-US" dirty="0">
                <a:hlinkClick r:id="rId3"/>
              </a:rPr>
              <a:t>https://towardsdatascience.com/cross-validation-in-machine-learning-72924a69872f</a:t>
            </a:r>
            <a:endParaRPr lang="en-US" b="1" i="1" dirty="0"/>
          </a:p>
          <a:p>
            <a:pPr defTabSz="990401">
              <a:defRPr/>
            </a:pPr>
            <a:r>
              <a:rPr lang="en-US" b="1" i="1" dirty="0"/>
              <a:t>K-Fold Cross Validation</a:t>
            </a:r>
            <a:endParaRPr lang="en-US" dirty="0"/>
          </a:p>
          <a:p>
            <a:r>
              <a:rPr lang="en-US" dirty="0"/>
              <a:t>As there is never enough data to train your model, </a:t>
            </a:r>
            <a:r>
              <a:rPr lang="en-US" i="1" dirty="0"/>
              <a:t>removing a part of it for validation poses a problem of </a:t>
            </a:r>
            <a:r>
              <a:rPr lang="en-US" i="1" dirty="0" err="1"/>
              <a:t>underfitting</a:t>
            </a:r>
            <a:r>
              <a:rPr lang="en-US" i="1" dirty="0"/>
              <a:t>.</a:t>
            </a:r>
            <a:r>
              <a:rPr lang="en-US" dirty="0"/>
              <a:t> </a:t>
            </a:r>
            <a:r>
              <a:rPr lang="en-US" b="1" i="1" dirty="0"/>
              <a:t>By reducing the training data</a:t>
            </a:r>
            <a:r>
              <a:rPr lang="en-US" dirty="0"/>
              <a:t>, </a:t>
            </a:r>
            <a:r>
              <a:rPr lang="en-US" b="1" i="1" dirty="0"/>
              <a:t>we risk losing important patterns/ trends in data set, which in turn increases error induced by bias.</a:t>
            </a:r>
            <a:r>
              <a:rPr lang="en-US" dirty="0"/>
              <a:t> So, what we require is a method that provides ample data for training the model and also leaves ample data for validation. K Fold cross validation does exactly that. In </a:t>
            </a:r>
            <a:r>
              <a:rPr lang="en-US" b="1" dirty="0"/>
              <a:t>K Fold cross validation</a:t>
            </a:r>
            <a:r>
              <a:rPr lang="en-US" dirty="0"/>
              <a:t>, the data is divided into k subsets. Now the holdout method is repeated k times, such that </a:t>
            </a:r>
            <a:r>
              <a:rPr lang="en-US" b="1" i="1" dirty="0"/>
              <a:t>each time, one of the k subsets is used as the test set/ validation set and the other k-1 subsets are put together to form a training set</a:t>
            </a:r>
            <a:r>
              <a:rPr lang="en-US" dirty="0"/>
              <a:t>.  The </a:t>
            </a:r>
            <a:r>
              <a:rPr lang="en-US" i="1" dirty="0"/>
              <a:t>error estimation is averaged over all k trials to get total effectiveness of our model</a:t>
            </a:r>
            <a:r>
              <a:rPr lang="en-US" dirty="0"/>
              <a:t>. As can be seen, every data point gets to be in a validation set exactly once, and gets to be in a training set </a:t>
            </a:r>
            <a:r>
              <a:rPr lang="en-US" i="1" dirty="0"/>
              <a:t>k-1</a:t>
            </a:r>
            <a:r>
              <a:rPr lang="en-US" dirty="0"/>
              <a:t> times. </a:t>
            </a:r>
            <a:r>
              <a:rPr lang="en-US" b="1" i="1" dirty="0"/>
              <a:t>This significantly reduces bias as we are using most of the data for fitting, and also significantly reduces variance as most of the data is also being used in validation set. </a:t>
            </a:r>
            <a:r>
              <a:rPr lang="en-US" b="1" dirty="0"/>
              <a:t>As a general rule and empirical evidence, K = 5 or 10 is generally preferred</a:t>
            </a:r>
            <a:r>
              <a:rPr lang="en-US" dirty="0"/>
              <a:t>, but nothing’s fixed and it can take any value.</a:t>
            </a:r>
          </a:p>
          <a:p>
            <a:endParaRPr lang="es-ES" dirty="0"/>
          </a:p>
          <a:p>
            <a:r>
              <a:rPr lang="en-US" b="1" dirty="0"/>
              <a:t>Stratified K-Fold Cross Validation</a:t>
            </a:r>
          </a:p>
          <a:p>
            <a:r>
              <a:rPr lang="en-US" i="1" dirty="0"/>
              <a:t>In some cases, there may be a large imbalance in the response variables</a:t>
            </a:r>
            <a:r>
              <a:rPr lang="en-US" dirty="0"/>
              <a:t>. For example, in dataset concerning price of houses, there might be large number of houses having high price. Or in case of classification, there might be several times more negative samples than positive samples. For such problems, </a:t>
            </a:r>
            <a:r>
              <a:rPr lang="en-US" b="1" i="1" dirty="0"/>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r>
              <a:rPr lang="en-US" dirty="0"/>
              <a:t> This variation is also known as </a:t>
            </a:r>
            <a:r>
              <a:rPr lang="en-US" b="1" dirty="0"/>
              <a:t>Stratified K Fold</a:t>
            </a:r>
            <a:r>
              <a:rPr lang="en-US" dirty="0"/>
              <a:t>.</a:t>
            </a:r>
          </a:p>
          <a:p>
            <a:r>
              <a:rPr lang="en-US" b="1" dirty="0"/>
              <a:t>Leave-P-Out Cross Validation</a:t>
            </a:r>
          </a:p>
          <a:p>
            <a:r>
              <a:rPr lang="en-US" dirty="0"/>
              <a:t>This approach leaves p data points out of training data, i.e. if there are n data points in the original sample then, n-p samples are used to train the model and p points are used as the validation set. This is repeated for all combinations in which original sample can be separated this way, and then the error is averaged for all trials, to give overall effectiveness.</a:t>
            </a:r>
          </a:p>
          <a:p>
            <a:r>
              <a:rPr lang="en-US" i="1" dirty="0"/>
              <a:t>This method is exhaustive in the sense that it needs to train and validate the model for all possible combinations, and for moderately large p, it can become computationally infeasible.</a:t>
            </a:r>
            <a:endParaRPr lang="en-US" dirty="0"/>
          </a:p>
          <a:p>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66</a:t>
            </a:fld>
            <a:endParaRPr lang="es-ES"/>
          </a:p>
        </p:txBody>
      </p:sp>
    </p:spTree>
    <p:extLst>
      <p:ext uri="{BB962C8B-B14F-4D97-AF65-F5344CB8AC3E}">
        <p14:creationId xmlns:p14="http://schemas.microsoft.com/office/powerpoint/2010/main" val="30452076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67</a:t>
            </a:fld>
            <a:endParaRPr lang="es-ES"/>
          </a:p>
        </p:txBody>
      </p:sp>
    </p:spTree>
    <p:extLst>
      <p:ext uri="{BB962C8B-B14F-4D97-AF65-F5344CB8AC3E}">
        <p14:creationId xmlns:p14="http://schemas.microsoft.com/office/powerpoint/2010/main" val="42427843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68</a:t>
            </a:fld>
            <a:endParaRPr lang="es-ES"/>
          </a:p>
        </p:txBody>
      </p:sp>
    </p:spTree>
    <p:extLst>
      <p:ext uri="{BB962C8B-B14F-4D97-AF65-F5344CB8AC3E}">
        <p14:creationId xmlns:p14="http://schemas.microsoft.com/office/powerpoint/2010/main" val="35772087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Simple</a:t>
            </a:r>
            <a:r>
              <a:rPr lang="es-ES" baseline="0" dirty="0">
                <a:hlinkClick r:id="rId3"/>
              </a:rPr>
              <a:t> prepare data</a:t>
            </a:r>
            <a:endParaRPr lang="en-US" dirty="0">
              <a:hlinkClick r:id="rId3"/>
            </a:endParaRPr>
          </a:p>
          <a:p>
            <a:r>
              <a:rPr lang="en-US" dirty="0">
                <a:hlinkClick r:id="rId3"/>
              </a:rPr>
              <a:t>https://towardsdatascience.com/how-to-create-your-first-machine-learning-model-4c8f745e4b8c</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69</a:t>
            </a:fld>
            <a:endParaRPr lang="es-ES"/>
          </a:p>
        </p:txBody>
      </p:sp>
    </p:spTree>
    <p:extLst>
      <p:ext uri="{BB962C8B-B14F-4D97-AF65-F5344CB8AC3E}">
        <p14:creationId xmlns:p14="http://schemas.microsoft.com/office/powerpoint/2010/main" val="35259426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70</a:t>
            </a:fld>
            <a:endParaRPr lang="es-ES"/>
          </a:p>
        </p:txBody>
      </p:sp>
    </p:spTree>
    <p:extLst>
      <p:ext uri="{BB962C8B-B14F-4D97-AF65-F5344CB8AC3E}">
        <p14:creationId xmlns:p14="http://schemas.microsoft.com/office/powerpoint/2010/main" val="362605777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71</a:t>
            </a:fld>
            <a:endParaRPr lang="es-ES"/>
          </a:p>
        </p:txBody>
      </p:sp>
    </p:spTree>
    <p:extLst>
      <p:ext uri="{BB962C8B-B14F-4D97-AF65-F5344CB8AC3E}">
        <p14:creationId xmlns:p14="http://schemas.microsoft.com/office/powerpoint/2010/main" val="8787424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73</a:t>
            </a:fld>
            <a:endParaRPr lang="es-ES"/>
          </a:p>
        </p:txBody>
      </p:sp>
    </p:spTree>
    <p:extLst>
      <p:ext uri="{BB962C8B-B14F-4D97-AF65-F5344CB8AC3E}">
        <p14:creationId xmlns:p14="http://schemas.microsoft.com/office/powerpoint/2010/main" val="4090562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a:t>El termino Big Data se resumió como el data set que Excel no podia procesar. Con el Excel 2003, esto era una hoja de calculo de 65536 x 256.</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8</a:t>
            </a:fld>
            <a:endParaRPr lang="es-ES"/>
          </a:p>
        </p:txBody>
      </p:sp>
    </p:spTree>
    <p:extLst>
      <p:ext uri="{BB962C8B-B14F-4D97-AF65-F5344CB8AC3E}">
        <p14:creationId xmlns:p14="http://schemas.microsoft.com/office/powerpoint/2010/main" val="17971652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74</a:t>
            </a:fld>
            <a:endParaRPr lang="es-ES"/>
          </a:p>
        </p:txBody>
      </p:sp>
    </p:spTree>
    <p:extLst>
      <p:ext uri="{BB962C8B-B14F-4D97-AF65-F5344CB8AC3E}">
        <p14:creationId xmlns:p14="http://schemas.microsoft.com/office/powerpoint/2010/main" val="12351788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Reactive maintenance </a:t>
            </a:r>
            <a:r>
              <a:rPr lang="en-GB" sz="1200"/>
              <a:t>has absolutely no dependence on data, it waits for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Preventative maintenance </a:t>
            </a:r>
            <a:r>
              <a:rPr lang="en-GB" sz="1200"/>
              <a:t>uses either time or usage to inform its maintenance schedule, it's not a lot of data - but it's a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Condition-based maintenance </a:t>
            </a:r>
            <a:r>
              <a:rPr lang="en-GB" sz="1200"/>
              <a:t>will look at a single metric and check against preset thresholds.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Predictive maintenance </a:t>
            </a:r>
            <a:r>
              <a:rPr lang="en-GB" sz="1200"/>
              <a:t>looks at a handful of data sets and relies on slightly better analytics to pick up on various trends in the data and the health of the asset.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Prescriptive maintenance </a:t>
            </a:r>
            <a:r>
              <a:rPr lang="en-GB" sz="1200"/>
              <a:t>uses many data sets and metrics and likely some proprietary analysis techniques to determine the root cause of a potential failure.</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75</a:t>
            </a:fld>
            <a:endParaRPr lang="es-ES"/>
          </a:p>
        </p:txBody>
      </p:sp>
    </p:spTree>
    <p:extLst>
      <p:ext uri="{BB962C8B-B14F-4D97-AF65-F5344CB8AC3E}">
        <p14:creationId xmlns:p14="http://schemas.microsoft.com/office/powerpoint/2010/main" val="298442432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76</a:t>
            </a:fld>
            <a:endParaRPr lang="es-ES"/>
          </a:p>
        </p:txBody>
      </p:sp>
    </p:spTree>
    <p:extLst>
      <p:ext uri="{BB962C8B-B14F-4D97-AF65-F5344CB8AC3E}">
        <p14:creationId xmlns:p14="http://schemas.microsoft.com/office/powerpoint/2010/main" val="23027265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09500" indent="-309500">
              <a:buFont typeface="Arial" panose="020B0604020202020204" pitchFamily="34" charset="0"/>
              <a:buChar char="•"/>
            </a:pPr>
            <a:r>
              <a:rPr lang="en-US"/>
              <a:t>Basado </a:t>
            </a:r>
            <a:r>
              <a:rPr lang="en-US" dirty="0" err="1"/>
              <a:t>en</a:t>
            </a:r>
            <a:r>
              <a:rPr lang="en-US" dirty="0"/>
              <a:t> </a:t>
            </a:r>
            <a:r>
              <a:rPr lang="en-US" dirty="0" err="1"/>
              <a:t>datos</a:t>
            </a:r>
            <a:r>
              <a:rPr lang="en-US" dirty="0"/>
              <a:t> (</a:t>
            </a:r>
            <a:r>
              <a:rPr lang="en-US" dirty="0" err="1"/>
              <a:t>casi</a:t>
            </a:r>
            <a:r>
              <a:rPr lang="en-US" dirty="0"/>
              <a:t>) </a:t>
            </a:r>
            <a:r>
              <a:rPr lang="en-US" dirty="0" err="1"/>
              <a:t>en</a:t>
            </a:r>
            <a:r>
              <a:rPr lang="en-US" dirty="0"/>
              <a:t> </a:t>
            </a:r>
            <a:r>
              <a:rPr lang="en-US" dirty="0" err="1"/>
              <a:t>tiempo</a:t>
            </a:r>
            <a:r>
              <a:rPr lang="en-US" dirty="0"/>
              <a:t> real para </a:t>
            </a:r>
            <a:r>
              <a:rPr lang="en-US" dirty="0" err="1"/>
              <a:t>determinar</a:t>
            </a:r>
            <a:r>
              <a:rPr lang="en-US" dirty="0"/>
              <a:t> la </a:t>
            </a:r>
            <a:r>
              <a:rPr lang="en-US" dirty="0" err="1"/>
              <a:t>condición</a:t>
            </a:r>
            <a:r>
              <a:rPr lang="en-US" dirty="0"/>
              <a:t> del </a:t>
            </a:r>
            <a:r>
              <a:rPr lang="en-US" dirty="0" err="1"/>
              <a:t>equipo</a:t>
            </a:r>
            <a:r>
              <a:rPr lang="en-US" dirty="0"/>
              <a:t> y </a:t>
            </a:r>
            <a:r>
              <a:rPr lang="en-US" dirty="0" err="1"/>
              <a:t>predecir</a:t>
            </a:r>
            <a:r>
              <a:rPr lang="en-US" dirty="0"/>
              <a:t> </a:t>
            </a:r>
            <a:r>
              <a:rPr lang="en-US" dirty="0" err="1"/>
              <a:t>cuándo</a:t>
            </a:r>
            <a:r>
              <a:rPr lang="en-US" dirty="0"/>
              <a:t> se </a:t>
            </a:r>
            <a:r>
              <a:rPr lang="en-US" dirty="0" err="1"/>
              <a:t>deben</a:t>
            </a:r>
            <a:r>
              <a:rPr lang="en-US" dirty="0"/>
              <a:t> </a:t>
            </a:r>
            <a:r>
              <a:rPr lang="en-US" dirty="0" err="1"/>
              <a:t>realizar</a:t>
            </a:r>
            <a:r>
              <a:rPr lang="en-US" dirty="0"/>
              <a:t> las </a:t>
            </a:r>
            <a:r>
              <a:rPr lang="en-US" dirty="0" err="1"/>
              <a:t>reparaciones</a:t>
            </a:r>
            <a:r>
              <a:rPr lang="en-US" dirty="0"/>
              <a:t>.</a:t>
            </a:r>
          </a:p>
          <a:p>
            <a:pPr marL="309500" indent="-309500">
              <a:buFont typeface="Arial" panose="020B0604020202020204" pitchFamily="34" charset="0"/>
              <a:buChar char="•"/>
            </a:pPr>
            <a:r>
              <a:rPr lang="en-US" dirty="0"/>
              <a:t>La </a:t>
            </a:r>
            <a:r>
              <a:rPr lang="en-US" dirty="0" err="1"/>
              <a:t>eficacia</a:t>
            </a:r>
            <a:r>
              <a:rPr lang="en-US" dirty="0"/>
              <a:t> </a:t>
            </a:r>
            <a:r>
              <a:rPr lang="en-US" dirty="0" err="1"/>
              <a:t>depende</a:t>
            </a:r>
            <a:r>
              <a:rPr lang="en-US" dirty="0"/>
              <a:t> </a:t>
            </a:r>
            <a:r>
              <a:rPr lang="en-US" dirty="0" err="1"/>
              <a:t>en</a:t>
            </a:r>
            <a:r>
              <a:rPr lang="en-US" dirty="0"/>
              <a:t> gran </a:t>
            </a:r>
            <a:r>
              <a:rPr lang="en-US" dirty="0" err="1"/>
              <a:t>medida</a:t>
            </a:r>
            <a:r>
              <a:rPr lang="en-US" dirty="0"/>
              <a:t> de la </a:t>
            </a:r>
            <a:r>
              <a:rPr lang="en-US" dirty="0" err="1"/>
              <a:t>previsibilidad</a:t>
            </a:r>
            <a:r>
              <a:rPr lang="en-US" dirty="0"/>
              <a:t> del </a:t>
            </a:r>
            <a:r>
              <a:rPr lang="en-US" dirty="0" err="1"/>
              <a:t>problema</a:t>
            </a:r>
            <a:r>
              <a:rPr lang="en-US" dirty="0"/>
              <a:t> y de la </a:t>
            </a:r>
            <a:r>
              <a:rPr lang="en-US" dirty="0" err="1"/>
              <a:t>pertinencia</a:t>
            </a:r>
            <a:r>
              <a:rPr lang="en-US" dirty="0"/>
              <a:t> de </a:t>
            </a:r>
            <a:r>
              <a:rPr lang="en-US" dirty="0" err="1"/>
              <a:t>los</a:t>
            </a:r>
            <a:r>
              <a:rPr lang="en-US" dirty="0"/>
              <a:t> </a:t>
            </a:r>
            <a:r>
              <a:rPr lang="en-US" dirty="0" err="1"/>
              <a:t>datos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77</a:t>
            </a:fld>
            <a:endParaRPr lang="es-ES"/>
          </a:p>
        </p:txBody>
      </p:sp>
    </p:spTree>
    <p:extLst>
      <p:ext uri="{BB962C8B-B14F-4D97-AF65-F5344CB8AC3E}">
        <p14:creationId xmlns:p14="http://schemas.microsoft.com/office/powerpoint/2010/main" val="128666531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09500" indent="-309500">
              <a:buFont typeface="Arial" panose="020B0604020202020204" pitchFamily="34" charset="0"/>
              <a:buChar char="•"/>
            </a:pPr>
            <a:r>
              <a:rPr lang="en-US"/>
              <a:t>Basado </a:t>
            </a:r>
            <a:r>
              <a:rPr lang="en-US" dirty="0" err="1"/>
              <a:t>en</a:t>
            </a:r>
            <a:r>
              <a:rPr lang="en-US" dirty="0"/>
              <a:t> </a:t>
            </a:r>
            <a:r>
              <a:rPr lang="en-US" dirty="0" err="1"/>
              <a:t>datos</a:t>
            </a:r>
            <a:r>
              <a:rPr lang="en-US" dirty="0"/>
              <a:t> (</a:t>
            </a:r>
            <a:r>
              <a:rPr lang="en-US" dirty="0" err="1"/>
              <a:t>casi</a:t>
            </a:r>
            <a:r>
              <a:rPr lang="en-US" dirty="0"/>
              <a:t>) </a:t>
            </a:r>
            <a:r>
              <a:rPr lang="en-US" dirty="0" err="1"/>
              <a:t>en</a:t>
            </a:r>
            <a:r>
              <a:rPr lang="en-US" dirty="0"/>
              <a:t> </a:t>
            </a:r>
            <a:r>
              <a:rPr lang="en-US" dirty="0" err="1"/>
              <a:t>tiempo</a:t>
            </a:r>
            <a:r>
              <a:rPr lang="en-US" dirty="0"/>
              <a:t> real para </a:t>
            </a:r>
            <a:r>
              <a:rPr lang="en-US" dirty="0" err="1"/>
              <a:t>determinar</a:t>
            </a:r>
            <a:r>
              <a:rPr lang="en-US" dirty="0"/>
              <a:t> la </a:t>
            </a:r>
            <a:r>
              <a:rPr lang="en-US" dirty="0" err="1"/>
              <a:t>condición</a:t>
            </a:r>
            <a:r>
              <a:rPr lang="en-US" dirty="0"/>
              <a:t> del </a:t>
            </a:r>
            <a:r>
              <a:rPr lang="en-US" dirty="0" err="1"/>
              <a:t>equipo</a:t>
            </a:r>
            <a:r>
              <a:rPr lang="en-US" dirty="0"/>
              <a:t> y </a:t>
            </a:r>
            <a:r>
              <a:rPr lang="en-US" dirty="0" err="1"/>
              <a:t>predecir</a:t>
            </a:r>
            <a:r>
              <a:rPr lang="en-US" dirty="0"/>
              <a:t> </a:t>
            </a:r>
            <a:r>
              <a:rPr lang="en-US" dirty="0" err="1"/>
              <a:t>cuándo</a:t>
            </a:r>
            <a:r>
              <a:rPr lang="en-US" dirty="0"/>
              <a:t> se </a:t>
            </a:r>
            <a:r>
              <a:rPr lang="en-US" dirty="0" err="1"/>
              <a:t>deben</a:t>
            </a:r>
            <a:r>
              <a:rPr lang="en-US" dirty="0"/>
              <a:t> </a:t>
            </a:r>
            <a:r>
              <a:rPr lang="en-US" dirty="0" err="1"/>
              <a:t>realizar</a:t>
            </a:r>
            <a:r>
              <a:rPr lang="en-US" dirty="0"/>
              <a:t> las </a:t>
            </a:r>
            <a:r>
              <a:rPr lang="en-US" dirty="0" err="1"/>
              <a:t>reparaciones</a:t>
            </a:r>
            <a:r>
              <a:rPr lang="en-US" dirty="0"/>
              <a:t>.</a:t>
            </a:r>
          </a:p>
          <a:p>
            <a:pPr marL="309500" indent="-309500">
              <a:buFont typeface="Arial" panose="020B0604020202020204" pitchFamily="34" charset="0"/>
              <a:buChar char="•"/>
            </a:pPr>
            <a:r>
              <a:rPr lang="en-US" dirty="0"/>
              <a:t>La </a:t>
            </a:r>
            <a:r>
              <a:rPr lang="en-US" dirty="0" err="1"/>
              <a:t>eficacia</a:t>
            </a:r>
            <a:r>
              <a:rPr lang="en-US" dirty="0"/>
              <a:t> </a:t>
            </a:r>
            <a:r>
              <a:rPr lang="en-US" dirty="0" err="1"/>
              <a:t>depende</a:t>
            </a:r>
            <a:r>
              <a:rPr lang="en-US" dirty="0"/>
              <a:t> </a:t>
            </a:r>
            <a:r>
              <a:rPr lang="en-US" dirty="0" err="1"/>
              <a:t>en</a:t>
            </a:r>
            <a:r>
              <a:rPr lang="en-US" dirty="0"/>
              <a:t> gran </a:t>
            </a:r>
            <a:r>
              <a:rPr lang="en-US" dirty="0" err="1"/>
              <a:t>medida</a:t>
            </a:r>
            <a:r>
              <a:rPr lang="en-US" dirty="0"/>
              <a:t> de la </a:t>
            </a:r>
            <a:r>
              <a:rPr lang="en-US" dirty="0" err="1"/>
              <a:t>previsibilidad</a:t>
            </a:r>
            <a:r>
              <a:rPr lang="en-US" dirty="0"/>
              <a:t> del </a:t>
            </a:r>
            <a:r>
              <a:rPr lang="en-US" dirty="0" err="1"/>
              <a:t>problema</a:t>
            </a:r>
            <a:r>
              <a:rPr lang="en-US" dirty="0"/>
              <a:t> y de la </a:t>
            </a:r>
            <a:r>
              <a:rPr lang="en-US" dirty="0" err="1"/>
              <a:t>pertinencia</a:t>
            </a:r>
            <a:r>
              <a:rPr lang="en-US" dirty="0"/>
              <a:t> de </a:t>
            </a:r>
            <a:r>
              <a:rPr lang="en-US" dirty="0" err="1"/>
              <a:t>los</a:t>
            </a:r>
            <a:r>
              <a:rPr lang="en-US" dirty="0"/>
              <a:t> </a:t>
            </a:r>
            <a:r>
              <a:rPr lang="en-US" dirty="0" err="1"/>
              <a:t>datos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78</a:t>
            </a:fld>
            <a:endParaRPr lang="es-ES"/>
          </a:p>
        </p:txBody>
      </p:sp>
    </p:spTree>
    <p:extLst>
      <p:ext uri="{BB962C8B-B14F-4D97-AF65-F5344CB8AC3E}">
        <p14:creationId xmlns:p14="http://schemas.microsoft.com/office/powerpoint/2010/main" val="19371652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79</a:t>
            </a:fld>
            <a:endParaRPr lang="es-ES"/>
          </a:p>
        </p:txBody>
      </p:sp>
    </p:spTree>
    <p:extLst>
      <p:ext uri="{BB962C8B-B14F-4D97-AF65-F5344CB8AC3E}">
        <p14:creationId xmlns:p14="http://schemas.microsoft.com/office/powerpoint/2010/main" val="34365451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80</a:t>
            </a:fld>
            <a:endParaRPr lang="es-ES"/>
          </a:p>
        </p:txBody>
      </p:sp>
    </p:spTree>
    <p:extLst>
      <p:ext uri="{BB962C8B-B14F-4D97-AF65-F5344CB8AC3E}">
        <p14:creationId xmlns:p14="http://schemas.microsoft.com/office/powerpoint/2010/main" val="228241827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81</a:t>
            </a:fld>
            <a:endParaRPr lang="es-ES"/>
          </a:p>
        </p:txBody>
      </p:sp>
    </p:spTree>
    <p:extLst>
      <p:ext uri="{BB962C8B-B14F-4D97-AF65-F5344CB8AC3E}">
        <p14:creationId xmlns:p14="http://schemas.microsoft.com/office/powerpoint/2010/main" val="10029469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82</a:t>
            </a:fld>
            <a:endParaRPr lang="es-ES"/>
          </a:p>
        </p:txBody>
      </p:sp>
    </p:spTree>
    <p:extLst>
      <p:ext uri="{BB962C8B-B14F-4D97-AF65-F5344CB8AC3E}">
        <p14:creationId xmlns:p14="http://schemas.microsoft.com/office/powerpoint/2010/main" val="37535268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83</a:t>
            </a:fld>
            <a:endParaRPr lang="es-ES"/>
          </a:p>
        </p:txBody>
      </p:sp>
    </p:spTree>
    <p:extLst>
      <p:ext uri="{BB962C8B-B14F-4D97-AF65-F5344CB8AC3E}">
        <p14:creationId xmlns:p14="http://schemas.microsoft.com/office/powerpoint/2010/main" val="1410019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definición típica, habla del Big Data refiriéndose a las </a:t>
            </a:r>
            <a:r>
              <a:rPr lang="es-ES" b="1" dirty="0"/>
              <a:t>Vs</a:t>
            </a:r>
            <a:r>
              <a:rPr lang="es-ES" dirty="0"/>
              <a:t>:</a:t>
            </a:r>
          </a:p>
          <a:p>
            <a:pPr marL="742950" lvl="1" indent="-285750">
              <a:buFontTx/>
              <a:buChar char="-"/>
            </a:pPr>
            <a:r>
              <a:rPr lang="es-ES" b="1" dirty="0"/>
              <a:t>Volumen: </a:t>
            </a:r>
            <a:r>
              <a:rPr lang="es-ES" dirty="0"/>
              <a:t>Gran tamaño en disco.</a:t>
            </a:r>
          </a:p>
          <a:p>
            <a:pPr marL="742950" lvl="1" indent="-285750">
              <a:buFontTx/>
              <a:buChar char="-"/>
            </a:pPr>
            <a:r>
              <a:rPr lang="es-ES" b="1" dirty="0"/>
              <a:t>Velocidad: </a:t>
            </a:r>
            <a:r>
              <a:rPr lang="es-ES" dirty="0"/>
              <a:t>Flujo de datos constante.</a:t>
            </a:r>
          </a:p>
          <a:p>
            <a:pPr marL="742950" lvl="1" indent="-285750">
              <a:buFontTx/>
              <a:buChar char="-"/>
            </a:pPr>
            <a:r>
              <a:rPr lang="es-ES" b="1" dirty="0"/>
              <a:t>Variedad: </a:t>
            </a:r>
            <a:r>
              <a:rPr lang="es-ES" dirty="0"/>
              <a:t>Distintos orígenes, tipos, estructuras de datos (muy heterogéneos)</a:t>
            </a:r>
          </a:p>
          <a:p>
            <a:pPr marL="742950" lvl="1" indent="-285750">
              <a:buFontTx/>
              <a:buChar char="-"/>
            </a:pPr>
            <a:r>
              <a:rPr lang="es-ES" b="1" dirty="0"/>
              <a:t>Veracidad: </a:t>
            </a:r>
            <a:r>
              <a:rPr lang="es-ES" dirty="0"/>
              <a:t>Incertidumbre en la veracidad de los datos.</a:t>
            </a:r>
          </a:p>
          <a:p>
            <a:pPr marL="742950" lvl="1" indent="-285750">
              <a:buFontTx/>
              <a:buChar char="-"/>
            </a:pPr>
            <a:r>
              <a:rPr lang="es-ES" b="1" dirty="0"/>
              <a:t>Valor: </a:t>
            </a:r>
            <a:r>
              <a:rPr lang="es-ES" dirty="0"/>
              <a:t>Dependerá de las respuestas que se puedan obtener con ellos.</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9</a:t>
            </a:fld>
            <a:endParaRPr lang="es-ES"/>
          </a:p>
        </p:txBody>
      </p:sp>
    </p:spTree>
    <p:extLst>
      <p:ext uri="{BB962C8B-B14F-4D97-AF65-F5344CB8AC3E}">
        <p14:creationId xmlns:p14="http://schemas.microsoft.com/office/powerpoint/2010/main" val="2029561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84</a:t>
            </a:fld>
            <a:endParaRPr lang="es-ES"/>
          </a:p>
        </p:txBody>
      </p:sp>
    </p:spTree>
    <p:extLst>
      <p:ext uri="{BB962C8B-B14F-4D97-AF65-F5344CB8AC3E}">
        <p14:creationId xmlns:p14="http://schemas.microsoft.com/office/powerpoint/2010/main" val="382508641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85</a:t>
            </a:fld>
            <a:endParaRPr lang="es-ES"/>
          </a:p>
        </p:txBody>
      </p:sp>
    </p:spTree>
    <p:extLst>
      <p:ext uri="{BB962C8B-B14F-4D97-AF65-F5344CB8AC3E}">
        <p14:creationId xmlns:p14="http://schemas.microsoft.com/office/powerpoint/2010/main" val="12984670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86</a:t>
            </a:fld>
            <a:endParaRPr lang="es-ES"/>
          </a:p>
        </p:txBody>
      </p:sp>
    </p:spTree>
    <p:extLst>
      <p:ext uri="{BB962C8B-B14F-4D97-AF65-F5344CB8AC3E}">
        <p14:creationId xmlns:p14="http://schemas.microsoft.com/office/powerpoint/2010/main" val="203446936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87</a:t>
            </a:fld>
            <a:endParaRPr lang="es-ES"/>
          </a:p>
        </p:txBody>
      </p:sp>
    </p:spTree>
    <p:extLst>
      <p:ext uri="{BB962C8B-B14F-4D97-AF65-F5344CB8AC3E}">
        <p14:creationId xmlns:p14="http://schemas.microsoft.com/office/powerpoint/2010/main" val="10316849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88</a:t>
            </a:fld>
            <a:endParaRPr lang="es-ES"/>
          </a:p>
        </p:txBody>
      </p:sp>
    </p:spTree>
    <p:extLst>
      <p:ext uri="{BB962C8B-B14F-4D97-AF65-F5344CB8AC3E}">
        <p14:creationId xmlns:p14="http://schemas.microsoft.com/office/powerpoint/2010/main" val="30098479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89</a:t>
            </a:fld>
            <a:endParaRPr lang="es-ES"/>
          </a:p>
        </p:txBody>
      </p:sp>
    </p:spTree>
    <p:extLst>
      <p:ext uri="{BB962C8B-B14F-4D97-AF65-F5344CB8AC3E}">
        <p14:creationId xmlns:p14="http://schemas.microsoft.com/office/powerpoint/2010/main" val="392002806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90</a:t>
            </a:fld>
            <a:endParaRPr lang="es-ES"/>
          </a:p>
        </p:txBody>
      </p:sp>
    </p:spTree>
    <p:extLst>
      <p:ext uri="{BB962C8B-B14F-4D97-AF65-F5344CB8AC3E}">
        <p14:creationId xmlns:p14="http://schemas.microsoft.com/office/powerpoint/2010/main" val="134479932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91</a:t>
            </a:fld>
            <a:endParaRPr lang="es-ES"/>
          </a:p>
        </p:txBody>
      </p:sp>
    </p:spTree>
    <p:extLst>
      <p:ext uri="{BB962C8B-B14F-4D97-AF65-F5344CB8AC3E}">
        <p14:creationId xmlns:p14="http://schemas.microsoft.com/office/powerpoint/2010/main" val="19210187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lang="es-ES" baseline="0" dirty="0"/>
          </a:p>
        </p:txBody>
      </p:sp>
      <p:sp>
        <p:nvSpPr>
          <p:cNvPr id="234" name="Google Shape;234;p2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10</a:t>
            </a:fld>
            <a:endParaRPr lang="es-ES"/>
          </a:p>
        </p:txBody>
      </p:sp>
    </p:spTree>
    <p:extLst>
      <p:ext uri="{BB962C8B-B14F-4D97-AF65-F5344CB8AC3E}">
        <p14:creationId xmlns:p14="http://schemas.microsoft.com/office/powerpoint/2010/main" val="29474141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560580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2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8117881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err="1">
                <a:solidFill>
                  <a:schemeClr val="tx1"/>
                </a:solidFill>
                <a:effectLst/>
                <a:latin typeface="+mn-lt"/>
                <a:ea typeface="+mn-ea"/>
                <a:cs typeface="+mn-cs"/>
              </a:rPr>
              <a:t>Sincrofasor</a:t>
            </a:r>
            <a:r>
              <a:rPr lang="es-E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PMU)s can also be used to measure the frequency in the power grid. A typical commercial PMU can report measurements with very high temporal resolution, up to 120 measurements per second. This helps engineers in analyzing dynamic events in the grid which is not possible with traditional </a:t>
            </a:r>
            <a:r>
              <a:rPr lang="en-US" sz="1200" b="0" i="0" u="none" strike="noStrike" kern="1200" dirty="0">
                <a:solidFill>
                  <a:schemeClr val="tx1"/>
                </a:solidFill>
                <a:effectLst/>
                <a:latin typeface="+mn-lt"/>
                <a:ea typeface="+mn-ea"/>
                <a:cs typeface="+mn-cs"/>
                <a:hlinkClick r:id="rId3" tooltip="SCADA"/>
              </a:rPr>
              <a:t>SCADA</a:t>
            </a:r>
            <a:r>
              <a:rPr lang="en-US" sz="1200" b="0" i="0" kern="1200" dirty="0">
                <a:solidFill>
                  <a:schemeClr val="tx1"/>
                </a:solidFill>
                <a:effectLst/>
                <a:latin typeface="+mn-lt"/>
                <a:ea typeface="+mn-ea"/>
                <a:cs typeface="+mn-cs"/>
              </a:rPr>
              <a:t> measurements that generate one measurement every 2 or 4 seconds. </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11</a:t>
            </a:fld>
            <a:endParaRPr lang="es-ES"/>
          </a:p>
        </p:txBody>
      </p:sp>
    </p:spTree>
    <p:extLst>
      <p:ext uri="{BB962C8B-B14F-4D97-AF65-F5344CB8AC3E}">
        <p14:creationId xmlns:p14="http://schemas.microsoft.com/office/powerpoint/2010/main" val="3410658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143000" y="3440348"/>
            <a:ext cx="6858000" cy="1017352"/>
          </a:xfrm>
        </p:spPr>
        <p:txBody>
          <a:bodyPr>
            <a:noAutofit/>
          </a:bodyPr>
          <a:lstStyle>
            <a:lvl1pPr marL="0" indent="0" algn="ctr">
              <a:buNone/>
              <a:defRPr sz="32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Elementos para la digitalización de la industria</a:t>
            </a:r>
          </a:p>
        </p:txBody>
      </p:sp>
      <p:sp>
        <p:nvSpPr>
          <p:cNvPr id="4" name="Marcador de fecha 3"/>
          <p:cNvSpPr>
            <a:spLocks noGrp="1"/>
          </p:cNvSpPr>
          <p:nvPr>
            <p:ph type="dt" sz="half" idx="10"/>
          </p:nvPr>
        </p:nvSpPr>
        <p:spPr/>
        <p:txBody>
          <a:bodyPr/>
          <a:lstStyle/>
          <a:p>
            <a:fld id="{2E4A6559-6F40-4FA9-AAE4-499CDB4C02D0}" type="datetime1">
              <a:rPr lang="es-ES" smtClean="0"/>
              <a:t>16/03/2025</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F72B40EF-D53A-41AA-87B6-B9F74BA43E09}" type="slidenum">
              <a:rPr lang="es-ES" smtClean="0"/>
              <a:t>‹#›</a:t>
            </a:fld>
            <a:endParaRPr lang="es-ES"/>
          </a:p>
        </p:txBody>
      </p:sp>
      <p:sp>
        <p:nvSpPr>
          <p:cNvPr id="13" name="Rectángulo 12"/>
          <p:cNvSpPr/>
          <p:nvPr userDrawn="1"/>
        </p:nvSpPr>
        <p:spPr>
          <a:xfrm>
            <a:off x="1226025" y="1786800"/>
            <a:ext cx="6691961" cy="769441"/>
          </a:xfrm>
          <a:prstGeom prst="rect">
            <a:avLst/>
          </a:prstGeom>
        </p:spPr>
        <p:txBody>
          <a:bodyPr wrap="none">
            <a:spAutoFit/>
          </a:bodyPr>
          <a:lstStyle/>
          <a:p>
            <a:pPr algn="ctr"/>
            <a:r>
              <a:rPr lang="es-ES" sz="4400" b="0" dirty="0"/>
              <a:t>Big Data y Machine </a:t>
            </a:r>
            <a:r>
              <a:rPr lang="es-ES" sz="4400" b="0" dirty="0" err="1"/>
              <a:t>Learning</a:t>
            </a:r>
            <a:endParaRPr lang="es-ES" sz="4400" b="0" dirty="0"/>
          </a:p>
        </p:txBody>
      </p:sp>
    </p:spTree>
    <p:extLst>
      <p:ext uri="{BB962C8B-B14F-4D97-AF65-F5344CB8AC3E}">
        <p14:creationId xmlns:p14="http://schemas.microsoft.com/office/powerpoint/2010/main" val="2347171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objetos">
  <p:cSld name="1_Título y objetos">
    <p:bg>
      <p:bgPr>
        <a:solidFill>
          <a:schemeClr val="lt1"/>
        </a:solidFill>
        <a:effectLst/>
      </p:bgPr>
    </p:bg>
    <p:spTree>
      <p:nvGrpSpPr>
        <p:cNvPr id="1" name="Shape 38"/>
        <p:cNvGrpSpPr/>
        <p:nvPr/>
      </p:nvGrpSpPr>
      <p:grpSpPr>
        <a:xfrm>
          <a:off x="0" y="0"/>
          <a:ext cx="0" cy="0"/>
          <a:chOff x="0" y="0"/>
          <a:chExt cx="0" cy="0"/>
        </a:xfrm>
      </p:grpSpPr>
      <p:sp>
        <p:nvSpPr>
          <p:cNvPr id="39" name="Google Shape;39;p28"/>
          <p:cNvSpPr txBox="1">
            <a:spLocks noGrp="1"/>
          </p:cNvSpPr>
          <p:nvPr>
            <p:ph type="body" idx="1"/>
          </p:nvPr>
        </p:nvSpPr>
        <p:spPr>
          <a:xfrm>
            <a:off x="628650" y="2237517"/>
            <a:ext cx="7886700" cy="41188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Font typeface="Calibri"/>
              <a:buChar char="•"/>
              <a:defRPr/>
            </a:lvl1pPr>
            <a:lvl2pPr marL="914400" lvl="1" indent="-342900" algn="l">
              <a:lnSpc>
                <a:spcPct val="90000"/>
              </a:lnSpc>
              <a:spcBef>
                <a:spcPts val="500"/>
              </a:spcBef>
              <a:spcAft>
                <a:spcPts val="0"/>
              </a:spcAft>
              <a:buClr>
                <a:schemeClr val="dk1"/>
              </a:buClr>
              <a:buSzPts val="1800"/>
              <a:buFont typeface="Calibri"/>
              <a:buChar char="•"/>
              <a:defRPr/>
            </a:lvl2pPr>
            <a:lvl3pPr marL="1371600" lvl="2" indent="-342900" algn="l">
              <a:lnSpc>
                <a:spcPct val="90000"/>
              </a:lnSpc>
              <a:spcBef>
                <a:spcPts val="500"/>
              </a:spcBef>
              <a:spcAft>
                <a:spcPts val="0"/>
              </a:spcAft>
              <a:buClr>
                <a:schemeClr val="dk1"/>
              </a:buClr>
              <a:buSzPts val="1800"/>
              <a:buFont typeface="Calibri"/>
              <a:buChar char="•"/>
              <a:defRPr/>
            </a:lvl3pPr>
            <a:lvl4pPr marL="1828800" lvl="3" indent="-342900" algn="l">
              <a:lnSpc>
                <a:spcPct val="90000"/>
              </a:lnSpc>
              <a:spcBef>
                <a:spcPts val="500"/>
              </a:spcBef>
              <a:spcAft>
                <a:spcPts val="0"/>
              </a:spcAft>
              <a:buClr>
                <a:schemeClr val="dk1"/>
              </a:buClr>
              <a:buSzPts val="1800"/>
              <a:buFont typeface="Calibri"/>
              <a:buChar char="•"/>
              <a:defRPr/>
            </a:lvl4pPr>
            <a:lvl5pPr marL="2286000" lvl="4" indent="-342900" algn="l">
              <a:lnSpc>
                <a:spcPct val="90000"/>
              </a:lnSpc>
              <a:spcBef>
                <a:spcPts val="500"/>
              </a:spcBef>
              <a:spcAft>
                <a:spcPts val="0"/>
              </a:spcAft>
              <a:buClr>
                <a:schemeClr val="dk1"/>
              </a:buClr>
              <a:buSzPts val="1800"/>
              <a:buFont typeface="Calibri"/>
              <a:buChar char="•"/>
              <a:defRPr/>
            </a:lvl5pPr>
            <a:lvl6pPr marL="2743200" lvl="5" indent="-342900" algn="l">
              <a:lnSpc>
                <a:spcPct val="90000"/>
              </a:lnSpc>
              <a:spcBef>
                <a:spcPts val="500"/>
              </a:spcBef>
              <a:spcAft>
                <a:spcPts val="0"/>
              </a:spcAft>
              <a:buClr>
                <a:schemeClr val="dk1"/>
              </a:buClr>
              <a:buSzPts val="1800"/>
              <a:buFont typeface="Calibri"/>
              <a:buChar char="•"/>
              <a:defRPr/>
            </a:lvl6pPr>
            <a:lvl7pPr marL="3200400" lvl="6" indent="-342900" algn="l">
              <a:lnSpc>
                <a:spcPct val="90000"/>
              </a:lnSpc>
              <a:spcBef>
                <a:spcPts val="500"/>
              </a:spcBef>
              <a:spcAft>
                <a:spcPts val="0"/>
              </a:spcAft>
              <a:buClr>
                <a:schemeClr val="dk1"/>
              </a:buClr>
              <a:buSzPts val="1800"/>
              <a:buFont typeface="Calibri"/>
              <a:buChar char="•"/>
              <a:defRPr/>
            </a:lvl7pPr>
            <a:lvl8pPr marL="3657600" lvl="7" indent="-342900" algn="l">
              <a:lnSpc>
                <a:spcPct val="90000"/>
              </a:lnSpc>
              <a:spcBef>
                <a:spcPts val="500"/>
              </a:spcBef>
              <a:spcAft>
                <a:spcPts val="0"/>
              </a:spcAft>
              <a:buClr>
                <a:schemeClr val="dk1"/>
              </a:buClr>
              <a:buSzPts val="1800"/>
              <a:buFont typeface="Calibri"/>
              <a:buChar char="•"/>
              <a:defRPr/>
            </a:lvl8pPr>
            <a:lvl9pPr marL="4114800" lvl="8" indent="-342900" algn="l">
              <a:lnSpc>
                <a:spcPct val="90000"/>
              </a:lnSpc>
              <a:spcBef>
                <a:spcPts val="500"/>
              </a:spcBef>
              <a:spcAft>
                <a:spcPts val="0"/>
              </a:spcAft>
              <a:buClr>
                <a:schemeClr val="dk1"/>
              </a:buClr>
              <a:buSzPts val="1800"/>
              <a:buFont typeface="Calibri"/>
              <a:buChar char="•"/>
              <a:defRPr/>
            </a:lvl9pPr>
          </a:lstStyle>
          <a:p>
            <a:endParaRPr/>
          </a:p>
        </p:txBody>
      </p:sp>
    </p:spTree>
    <p:extLst>
      <p:ext uri="{BB962C8B-B14F-4D97-AF65-F5344CB8AC3E}">
        <p14:creationId xmlns:p14="http://schemas.microsoft.com/office/powerpoint/2010/main" val="2995486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8650" y="1131248"/>
            <a:ext cx="7886700" cy="763455"/>
          </a:xfrm>
        </p:spPr>
        <p:txBody>
          <a:bodyPr>
            <a:normAutofit/>
          </a:bodyPr>
          <a:lstStyle>
            <a:lvl1pPr algn="ctr">
              <a:defRPr sz="4000"/>
            </a:lvl1pPr>
          </a:lstStyle>
          <a:p>
            <a:r>
              <a:rPr lang="es-ES" dirty="0"/>
              <a:t>Título Sección</a:t>
            </a:r>
          </a:p>
        </p:txBody>
      </p:sp>
      <p:sp>
        <p:nvSpPr>
          <p:cNvPr id="3" name="Marcador de contenido 2"/>
          <p:cNvSpPr>
            <a:spLocks noGrp="1"/>
          </p:cNvSpPr>
          <p:nvPr>
            <p:ph idx="1"/>
          </p:nvPr>
        </p:nvSpPr>
        <p:spPr>
          <a:xfrm>
            <a:off x="628650" y="2237517"/>
            <a:ext cx="78867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62001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9841" y="1235674"/>
            <a:ext cx="7886700" cy="578584"/>
          </a:xfrm>
        </p:spPr>
        <p:txBody>
          <a:bodyPr>
            <a:normAutofit/>
          </a:bodyPr>
          <a:lstStyle>
            <a:lvl1pPr>
              <a:defRPr sz="4000"/>
            </a:lvl1pPr>
          </a:lstStyle>
          <a:p>
            <a:r>
              <a:rPr lang="es-ES" dirty="0"/>
              <a:t>Título</a:t>
            </a:r>
          </a:p>
        </p:txBody>
      </p:sp>
      <p:sp>
        <p:nvSpPr>
          <p:cNvPr id="3" name="Marcador de texto 2"/>
          <p:cNvSpPr>
            <a:spLocks noGrp="1"/>
          </p:cNvSpPr>
          <p:nvPr>
            <p:ph type="body" idx="1"/>
          </p:nvPr>
        </p:nvSpPr>
        <p:spPr>
          <a:xfrm>
            <a:off x="629842" y="2002441"/>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29842" y="2826353"/>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4629152" y="2002441"/>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2" y="2826353"/>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4038456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8650" y="1213627"/>
            <a:ext cx="7886700" cy="738742"/>
          </a:xfrm>
        </p:spPr>
        <p:txBody>
          <a:bodyPr>
            <a:normAutofit/>
          </a:bodyPr>
          <a:lstStyle>
            <a:lvl1pPr algn="ctr">
              <a:defRPr sz="4000"/>
            </a:lvl1pPr>
          </a:lstStyle>
          <a:p>
            <a:r>
              <a:rPr lang="es-ES" dirty="0"/>
              <a:t>Título:</a:t>
            </a:r>
          </a:p>
        </p:txBody>
      </p:sp>
      <p:sp>
        <p:nvSpPr>
          <p:cNvPr id="6"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05310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2BB68E0-FAC8-4F30-AD52-604EBF9A7ACC}" type="datetime1">
              <a:rPr lang="es-ES" smtClean="0"/>
              <a:t>16/03/2025</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68541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8A42D25-F51B-487B-8A91-2A3A438D2793}" type="datetime1">
              <a:rPr lang="es-ES" smtClean="0"/>
              <a:t>16/03/2025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832469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3887391" y="987430"/>
            <a:ext cx="462915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a:t>Haga clic en el icono para agregar una imagen</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33C4BE6D-21B2-47ED-BEFD-2FA4906D2D91}" type="datetime1">
              <a:rPr lang="es-ES" smtClean="0"/>
              <a:t>16/03/2025</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8660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C075051-C02C-4F92-808C-6DDE8132874F}" type="datetime1">
              <a:rPr lang="es-ES" smtClean="0"/>
              <a:t>16/03/2025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1319361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6" y="365125"/>
            <a:ext cx="1971675"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628652"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74C7301-4279-4E57-AC39-5416D71BBDA7}" type="datetime1">
              <a:rPr lang="es-ES" smtClean="0"/>
              <a:t>16/03/2025</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387466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A87B2-8191-4381-8384-6BD2051CDF1D}" type="datetime1">
              <a:rPr lang="es-ES" smtClean="0"/>
              <a:t>16/03/2025</a:t>
            </a:fld>
            <a:endParaRPr lang="es-ES"/>
          </a:p>
        </p:txBody>
      </p:sp>
      <p:sp>
        <p:nvSpPr>
          <p:cNvPr id="5" name="Marcador de pie de página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B40EF-D53A-41AA-87B6-B9F74BA43E09}" type="slidenum">
              <a:rPr lang="es-ES" smtClean="0"/>
              <a:t>‹#›</a:t>
            </a:fld>
            <a:endParaRPr lang="es-ES" dirty="0"/>
          </a:p>
        </p:txBody>
      </p:sp>
      <p:pic>
        <p:nvPicPr>
          <p:cNvPr id="9" name="Imagen 8"/>
          <p:cNvPicPr>
            <a:picLocks noChangeAspect="1"/>
          </p:cNvPicPr>
          <p:nvPr userDrawn="1"/>
        </p:nvPicPr>
        <p:blipFill>
          <a:blip r:embed="rId12" cstate="print">
            <a:extLst>
              <a:ext uri="{28A0092B-C50C-407E-A947-70E740481C1C}">
                <a14:useLocalDpi xmlns:a14="http://schemas.microsoft.com/office/drawing/2010/main" val="0"/>
              </a:ext>
            </a:extLst>
          </a:blip>
          <a:stretch>
            <a:fillRect/>
          </a:stretch>
        </p:blipFill>
        <p:spPr>
          <a:xfrm>
            <a:off x="0" y="-2"/>
            <a:ext cx="9150440" cy="1079157"/>
          </a:xfrm>
          <a:prstGeom prst="rect">
            <a:avLst/>
          </a:prstGeom>
        </p:spPr>
      </p:pic>
      <p:sp>
        <p:nvSpPr>
          <p:cNvPr id="7" name="Rectángulo 6"/>
          <p:cNvSpPr/>
          <p:nvPr userDrawn="1"/>
        </p:nvSpPr>
        <p:spPr>
          <a:xfrm>
            <a:off x="3649362" y="0"/>
            <a:ext cx="3023287" cy="660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userDrawn="1"/>
        </p:nvSpPr>
        <p:spPr>
          <a:xfrm>
            <a:off x="-6440" y="660400"/>
            <a:ext cx="9150440" cy="418755"/>
          </a:xfrm>
          <a:prstGeom prst="rect">
            <a:avLst/>
          </a:prstGeom>
          <a:solidFill>
            <a:srgbClr val="006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pic>
        <p:nvPicPr>
          <p:cNvPr id="10" name="Imagen 9"/>
          <p:cNvPicPr>
            <a:picLocks noChangeAspect="1"/>
          </p:cNvPicPr>
          <p:nvPr userDrawn="1"/>
        </p:nvPicPr>
        <p:blipFill rotWithShape="1">
          <a:blip r:embed="rId13"/>
          <a:srcRect b="14569"/>
          <a:stretch/>
        </p:blipFill>
        <p:spPr>
          <a:xfrm>
            <a:off x="4768233" y="-20733"/>
            <a:ext cx="1923126" cy="1098862"/>
          </a:xfrm>
          <a:prstGeom prst="rect">
            <a:avLst/>
          </a:prstGeom>
        </p:spPr>
      </p:pic>
      <p:sp>
        <p:nvSpPr>
          <p:cNvPr id="13" name="Marcador de fecha 3"/>
          <p:cNvSpPr txBox="1">
            <a:spLocks/>
          </p:cNvSpPr>
          <p:nvPr userDrawn="1"/>
        </p:nvSpPr>
        <p:spPr>
          <a:xfrm>
            <a:off x="183498" y="400620"/>
            <a:ext cx="4128526" cy="947909"/>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sz="2000" b="1" dirty="0">
                <a:solidFill>
                  <a:schemeClr val="bg1"/>
                </a:solidFill>
              </a:rPr>
              <a:t>MÁSTER MECATRÓNICA</a:t>
            </a:r>
          </a:p>
        </p:txBody>
      </p:sp>
      <p:sp>
        <p:nvSpPr>
          <p:cNvPr id="15" name="Google Shape;20;p17">
            <a:extLst>
              <a:ext uri="{FF2B5EF4-FFF2-40B4-BE49-F238E27FC236}">
                <a16:creationId xmlns:a16="http://schemas.microsoft.com/office/drawing/2014/main" id="{7440A721-1357-4836-95C0-9792C204CEB1}"/>
              </a:ext>
            </a:extLst>
          </p:cNvPr>
          <p:cNvSpPr txBox="1"/>
          <p:nvPr userDrawn="1"/>
        </p:nvSpPr>
        <p:spPr>
          <a:xfrm>
            <a:off x="6718175" y="58368"/>
            <a:ext cx="2405449" cy="94790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i="0" u="none" strike="noStrike" cap="none">
                <a:solidFill>
                  <a:schemeClr val="lt1"/>
                </a:solidFill>
                <a:latin typeface="Calibri"/>
                <a:ea typeface="Calibri"/>
                <a:cs typeface="Calibri"/>
                <a:sym typeface="Calibri"/>
              </a:rPr>
              <a:t>Digitalización en la Industria</a:t>
            </a:r>
            <a:endParaRPr/>
          </a:p>
          <a:p>
            <a:pPr marL="0" marR="0" lvl="0" indent="0" algn="l" rtl="0">
              <a:spcBef>
                <a:spcPts val="0"/>
              </a:spcBef>
              <a:spcAft>
                <a:spcPts val="0"/>
              </a:spcAft>
              <a:buNone/>
            </a:pPr>
            <a:endParaRPr sz="1400" b="1" i="0" u="none" strike="noStrike" cap="none">
              <a:solidFill>
                <a:schemeClr val="lt1"/>
              </a:solidFill>
              <a:latin typeface="Calibri"/>
              <a:ea typeface="Calibri"/>
              <a:cs typeface="Calibri"/>
              <a:sym typeface="Calibri"/>
            </a:endParaRPr>
          </a:p>
          <a:p>
            <a:pPr marL="0" marR="0" lvl="0" indent="0" algn="l" rtl="0">
              <a:spcBef>
                <a:spcPts val="0"/>
              </a:spcBef>
              <a:spcAft>
                <a:spcPts val="0"/>
              </a:spcAft>
              <a:buNone/>
            </a:pPr>
            <a:r>
              <a:rPr lang="en-US" sz="1400" b="1" i="0" u="none" strike="noStrike" cap="none">
                <a:solidFill>
                  <a:schemeClr val="lt1"/>
                </a:solidFill>
                <a:latin typeface="Calibri"/>
                <a:ea typeface="Calibri"/>
                <a:cs typeface="Calibri"/>
                <a:sym typeface="Calibri"/>
              </a:rPr>
              <a:t>Big Data y Machine Learning</a:t>
            </a:r>
            <a:endParaRPr sz="1400" b="1"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866233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icard.ferrer.san.jose@up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8.png"/><Relationship Id="rId4" Type="http://schemas.openxmlformats.org/officeDocument/2006/relationships/image" Target="../media/image17.jpe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0.png"/><Relationship Id="rId7"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youtube.com/watch?v=NPE7i8wuupk" TargetMode="External"/><Relationship Id="rId5" Type="http://schemas.openxmlformats.org/officeDocument/2006/relationships/hyperlink" Target="https://www.forbes.com/sites/bernardmarr/2018/05/21/how-much-data-do-we-create-every-day-the-mind-blowing-stats-everyone-should-read/?sh=7c45e4dd60ba" TargetMode="External"/><Relationship Id="rId4" Type="http://schemas.openxmlformats.org/officeDocument/2006/relationships/hyperlink" Target="https://cloudtweaks.com/2015/03/how-much-data-is-produced-every-da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https://www.statista.com/chart/18819/worldwide-market-share-of-leading-cloud-infrastructure-service-providers/" TargetMode="Externa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learn.microsoft.com/es-es/azure/architecture/databases/guide/big-data-architectures" TargetMode="Externa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hyperlink" Target="https://www.google.com/about/datacenters/locations/"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natick.research.microsoft.com/" TargetMode="External"/><Relationship Id="rId4" Type="http://schemas.openxmlformats.org/officeDocument/2006/relationships/hyperlink" Target="https://www.datacenterdynamics.com/en/news/china-deploys-1400-ton-commercial-underwater-data-center/"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hyperlink" Target="https://elpais.com/tecnologia/2021-04-03/computacion-cuantica-un-salto-tan-grande-como-el-que-hubo-entre-el-abaco-y-la-informatica-actual.html" TargetMode="Externa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hyperlink" Target="mailto:marc.jene@upc.edu"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linkedin.com/in/marcjene/"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ww.businessinsider.es/qilimanjaro-mejor-startup-4yfn-2024-computacion-cuantica-sera-siguiente-revolucion-1368636" TargetMode="External"/><Relationship Id="rId7" Type="http://schemas.openxmlformats.org/officeDocument/2006/relationships/hyperlink" Target="https://www.bbva.com/es/innovacion/la-proxima-revolucion-proyectos-y-startups-de-computacion-cuantica-que-llevan-la-informatica-al-siguiente-nivel/"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6.png"/><Relationship Id="rId5" Type="http://schemas.openxmlformats.org/officeDocument/2006/relationships/image" Target="../media/image32.png"/><Relationship Id="rId10" Type="http://schemas.openxmlformats.org/officeDocument/2006/relationships/image" Target="../media/image35.png"/><Relationship Id="rId4" Type="http://schemas.openxmlformats.org/officeDocument/2006/relationships/image" Target="../media/image8.png"/><Relationship Id="rId9" Type="http://schemas.openxmlformats.org/officeDocument/2006/relationships/hyperlink" Target="https://www.unirioja.es/la-computacion-cuantica-avanza-mucho-mas-rapido-de-lo-que-pensabamos/"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hyperlink" Target="https://learning.quantum.ibm.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7" Type="http://schemas.microsoft.com/office/2007/relationships/hdphoto" Target="../media/hdphoto1.wdp"/><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2.xml"/><Relationship Id="rId6" Type="http://schemas.openxmlformats.org/officeDocument/2006/relationships/image" Target="../media/image47.jpeg"/><Relationship Id="rId5" Type="http://schemas.openxmlformats.org/officeDocument/2006/relationships/image" Target="../media/image46.png"/><Relationship Id="rId4" Type="http://schemas.openxmlformats.org/officeDocument/2006/relationships/image" Target="../media/image45.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blogs.oracle.com/datascience/types-of-machine-learning-and-top-10-algorithms-everyone-should-know-v2" TargetMode="Externa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sharpsightlabs.com/blog/supervised-vs-unsupervised-learni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54.png"/><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hyperlink" Target="https://journal.code4lib.org/articles/15660" TargetMode="External"/><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startupsventurecapital.com/essential-cheat-sheets-for-machine-learning-and-deep-learning-researchers-efb6a8ebd2e5"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hyperlink" Target="https://www.bloomberg.com/graphics/2023-generative-ai-bias/"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hyperlink" Target="https://www.bloomberg.com/graphics/2023-generative-ai-bias/"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hyperlink" Target="https://www.bloomberg.com/graphics/2023-generative-ai-bias/"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hyperlink" Target="https://sitn.hms.harvard.edu/flash/2020/racial-discrimination-in-face-recognition-technology/"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jpe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s://sitn.hms.harvard.edu/flash/2020/racial-discrimination-in-face-recognition-technology/" TargetMode="External"/><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hyperlink" Target="https://www.reddit.com/r/machinelearningmemes/comments/o9hqhd/what_did_you_train_the_ai_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69.png"/><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81.png"/><Relationship Id="rId2" Type="http://schemas.openxmlformats.org/officeDocument/2006/relationships/notesSlide" Target="../notesSlides/notesSlide34.xml"/><Relationship Id="rId16"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5" Type="http://schemas.openxmlformats.org/officeDocument/2006/relationships/image" Target="../media/image8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85.png"/></Relationships>
</file>

<file path=ppt/slides/_rels/slide4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2.png"/><Relationship Id="rId7" Type="http://schemas.openxmlformats.org/officeDocument/2006/relationships/image" Target="../media/image8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9"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91.e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2.png"/></Relationships>
</file>

<file path=ppt/slides/_rels/slide5.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92.jpeg"/></Relationships>
</file>

<file path=ppt/slides/_rels/slide5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2.png"/></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towardsdatascience.com/feature-selection-for-machine-learning-in-python-wrapper-methods-2b5e27d2db31" TargetMode="External"/><Relationship Id="rId5" Type="http://schemas.openxmlformats.org/officeDocument/2006/relationships/image" Target="../media/image94.png"/><Relationship Id="rId4" Type="http://schemas.openxmlformats.org/officeDocument/2006/relationships/image" Target="../media/image83.png"/></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96.gif"/><Relationship Id="rId2" Type="http://schemas.openxmlformats.org/officeDocument/2006/relationships/notesSlide" Target="../notesSlides/notesSlide4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79.png"/></Relationships>
</file>

<file path=ppt/slides/_rels/slide5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97.png"/><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5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6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101.gif"/><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105.png"/></Relationships>
</file>

<file path=ppt/slides/_rels/slide6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107.png"/><Relationship Id="rId4" Type="http://schemas.openxmlformats.org/officeDocument/2006/relationships/image" Target="../media/image104.png"/></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68.xml.rels><?xml version="1.0" encoding="UTF-8" standalone="yes"?>
<Relationships xmlns="http://schemas.openxmlformats.org/package/2006/relationships"><Relationship Id="rId3" Type="http://schemas.openxmlformats.org/officeDocument/2006/relationships/hyperlink" Target="https://scikit-learn.org/stable/modules/classes.html#module-sklearn.ensemble" TargetMode="External"/><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110.png"/><Relationship Id="rId4" Type="http://schemas.openxmlformats.org/officeDocument/2006/relationships/image" Target="../media/image109.png"/></Relationships>
</file>

<file path=ppt/slides/_rels/slide69.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12.png"/><Relationship Id="rId4" Type="http://schemas.openxmlformats.org/officeDocument/2006/relationships/image" Target="../media/image111.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116.jpeg"/><Relationship Id="rId4" Type="http://schemas.openxmlformats.org/officeDocument/2006/relationships/image" Target="../media/image115.png"/></Relationships>
</file>

<file path=ppt/slides/_rels/slide7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hyperlink" Target="https://towardsdatascience.com/machine-learning-for-production-optimization-e460a0b82237" TargetMode="Externa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hyperlink" Target="https://blog.endaq.com/differences-between-condition-based-predictive-and-prescriptive-maintenance"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7.xml.rels><?xml version="1.0" encoding="UTF-8" standalone="yes"?>
<Relationships xmlns="http://schemas.openxmlformats.org/package/2006/relationships"><Relationship Id="rId3" Type="http://schemas.openxmlformats.org/officeDocument/2006/relationships/hyperlink" Target="https://www.windpowerengineering.com/predictive-maintenance-of-yaw-drive-gearboxes-cut-operating-costs-in-half/" TargetMode="External"/><Relationship Id="rId2" Type="http://schemas.openxmlformats.org/officeDocument/2006/relationships/notesSlide" Target="../notesSlides/notesSlide63.xml"/><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20.png"/><Relationship Id="rId4" Type="http://schemas.openxmlformats.org/officeDocument/2006/relationships/hyperlink" Target="https://www.plocan.eu/en/plocan-participates-in-watereye-a-predictive-maintenance-project-for-offshore-wind-farms/"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9.xml.rels><?xml version="1.0" encoding="UTF-8" standalone="yes"?>
<Relationships xmlns="http://schemas.openxmlformats.org/package/2006/relationships"><Relationship Id="rId8" Type="http://schemas.openxmlformats.org/officeDocument/2006/relationships/image" Target="../media/image125.gif"/><Relationship Id="rId3" Type="http://schemas.openxmlformats.org/officeDocument/2006/relationships/image" Target="../media/image114.png"/><Relationship Id="rId7" Type="http://schemas.openxmlformats.org/officeDocument/2006/relationships/image" Target="../media/image124.jpe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123.jpeg"/><Relationship Id="rId5" Type="http://schemas.openxmlformats.org/officeDocument/2006/relationships/image" Target="../media/image122.jpeg"/><Relationship Id="rId4" Type="http://schemas.openxmlformats.org/officeDocument/2006/relationships/hyperlink" Target="https://www.youtube.com/watch?v=8M_U_6a1CL8"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hyperlink" Target="https://www.datacamp.com/tutorial/convolutional-neural-networks-python" TargetMode="External"/><Relationship Id="rId5" Type="http://schemas.openxmlformats.org/officeDocument/2006/relationships/hyperlink" Target="https://www.ibm.com/es-es/topics/computer-vision#citation6" TargetMode="External"/><Relationship Id="rId4" Type="http://schemas.openxmlformats.org/officeDocument/2006/relationships/image" Target="../media/image126.png"/></Relationships>
</file>

<file path=ppt/slides/_rels/slide8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hyperlink" Target="https://www.baslerweb.com/en/vision-campus/markets-and-applications/image-processing-industry-4-0/"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hyperlink" Target="https://www.youtube.com/watch?v=HS1wV9NMLr8" TargetMode="External"/><Relationship Id="rId5" Type="http://schemas.openxmlformats.org/officeDocument/2006/relationships/image" Target="../media/image128.jpeg"/><Relationship Id="rId4" Type="http://schemas.openxmlformats.org/officeDocument/2006/relationships/hyperlink" Target="https://aventior.com/blogs/how-computer-vision-made-autonomous-vehicles-intelligent-and-reliable/"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29.jpeg"/><Relationship Id="rId4" Type="http://schemas.openxmlformats.org/officeDocument/2006/relationships/hyperlink" Target="https://softengi.com/blog/computer-vision-for-quality-control/" TargetMode="External"/></Relationships>
</file>

<file path=ppt/slides/_rels/slide8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0.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gif"/><Relationship Id="rId4" Type="http://schemas.openxmlformats.org/officeDocument/2006/relationships/hyperlink" Target="https://medium.com/analytics-vidhya/an-industrial-case-study-on-deep-learning-image-classification-c909d331fc31"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hyperlink" Target="https://www.demandcaster.com/demand-forecasting-an-industry-guide/" TargetMode="Externa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2.xml"/><Relationship Id="rId1" Type="http://schemas.openxmlformats.org/officeDocument/2006/relationships/slideLayout" Target="../slideLayouts/slideLayout2.xml"/><Relationship Id="rId5" Type="http://schemas.openxmlformats.org/officeDocument/2006/relationships/hyperlink" Target="https://www.relexsolutions.com/resources/demand-forecasting/" TargetMode="External"/><Relationship Id="rId4" Type="http://schemas.openxmlformats.org/officeDocument/2006/relationships/image" Target="../media/image134.png"/></Relationships>
</file>

<file path=ppt/slides/_rels/slide8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hyperlink" Target="https://tetherev.io/" TargetMode="External"/></Relationships>
</file>

<file path=ppt/slides/_rels/slide88.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39.png"/><Relationship Id="rId2" Type="http://schemas.openxmlformats.org/officeDocument/2006/relationships/notesSlide" Target="../notesSlides/notesSlide74.xml"/><Relationship Id="rId1" Type="http://schemas.openxmlformats.org/officeDocument/2006/relationships/slideLayout" Target="../slideLayouts/slideLayout2.xml"/><Relationship Id="rId6" Type="http://schemas.openxmlformats.org/officeDocument/2006/relationships/image" Target="../media/image138.jpeg"/><Relationship Id="rId5" Type="http://schemas.openxmlformats.org/officeDocument/2006/relationships/image" Target="../media/image137.png"/><Relationship Id="rId4" Type="http://schemas.openxmlformats.org/officeDocument/2006/relationships/hyperlink" Target="https://tetherev.io/"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5.xml"/><Relationship Id="rId1" Type="http://schemas.openxmlformats.org/officeDocument/2006/relationships/slideLayout" Target="../slideLayouts/slideLayout2.xml"/><Relationship Id="rId5" Type="http://schemas.openxmlformats.org/officeDocument/2006/relationships/hyperlink" Target="https://medium.com/mlearning-ai/chatbot-using-deep-learning-2c648a733c6d" TargetMode="Externa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76.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hyperlink" Target="https://www.relexsolutions.com/resources/demand-forecasting/" TargetMode="Externa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hyperlink" Target="http://www.python.org/downloads" TargetMode="External"/><Relationship Id="rId2" Type="http://schemas.openxmlformats.org/officeDocument/2006/relationships/notesSlide" Target="../notesSlides/notesSlide78.xml"/><Relationship Id="rId1" Type="http://schemas.openxmlformats.org/officeDocument/2006/relationships/slideLayout" Target="../slideLayouts/slideLayout10.xml"/><Relationship Id="rId5" Type="http://schemas.openxmlformats.org/officeDocument/2006/relationships/image" Target="../media/image143.png"/><Relationship Id="rId4" Type="http://schemas.openxmlformats.org/officeDocument/2006/relationships/image" Target="../media/image142.png"/></Relationships>
</file>

<file path=ppt/slides/_rels/slide94.xml.rels><?xml version="1.0" encoding="UTF-8" standalone="yes"?>
<Relationships xmlns="http://schemas.openxmlformats.org/package/2006/relationships"><Relationship Id="rId3" Type="http://schemas.openxmlformats.org/officeDocument/2006/relationships/image" Target="../media/image144.jpg"/><Relationship Id="rId2" Type="http://schemas.openxmlformats.org/officeDocument/2006/relationships/notesSlide" Target="../notesSlides/notesSlide79.xml"/><Relationship Id="rId1" Type="http://schemas.openxmlformats.org/officeDocument/2006/relationships/slideLayout" Target="../slideLayouts/slideLayout10.xml"/><Relationship Id="rId5" Type="http://schemas.openxmlformats.org/officeDocument/2006/relationships/image" Target="../media/image142.png"/><Relationship Id="rId4" Type="http://schemas.openxmlformats.org/officeDocument/2006/relationships/hyperlink" Target="https://github.com/sbarja/intro-machine-learning-2324"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0.xml"/><Relationship Id="rId1" Type="http://schemas.openxmlformats.org/officeDocument/2006/relationships/slideLayout" Target="../slideLayouts/slideLayout10.xml"/><Relationship Id="rId4" Type="http://schemas.openxmlformats.org/officeDocument/2006/relationships/image" Target="../media/image145.png"/></Relationships>
</file>

<file path=ppt/slides/_rels/slide9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1.xml"/><Relationship Id="rId1" Type="http://schemas.openxmlformats.org/officeDocument/2006/relationships/slideLayout" Target="../slideLayouts/slideLayout10.xml"/><Relationship Id="rId4" Type="http://schemas.openxmlformats.org/officeDocument/2006/relationships/image" Target="../media/image146.png"/></Relationships>
</file>

<file path=ppt/slides/_rels/slide97.xml.rels><?xml version="1.0" encoding="UTF-8" standalone="yes"?>
<Relationships xmlns="http://schemas.openxmlformats.org/package/2006/relationships"><Relationship Id="rId2" Type="http://schemas.openxmlformats.org/officeDocument/2006/relationships/hyperlink" Target="https://developers.google.com/machine-learning/glossar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1"/>
          </p:nvPr>
        </p:nvSpPr>
        <p:spPr/>
        <p:txBody>
          <a:bodyPr/>
          <a:lstStyle/>
          <a:p>
            <a:r>
              <a:rPr lang="es-ES"/>
              <a:t>Posgrado de Técnicas para la Digitalización en la Industria</a:t>
            </a:r>
            <a:endParaRPr lang="es-ES" dirty="0"/>
          </a:p>
        </p:txBody>
      </p:sp>
      <p:sp>
        <p:nvSpPr>
          <p:cNvPr id="7" name="1 Título"/>
          <p:cNvSpPr txBox="1">
            <a:spLocks/>
          </p:cNvSpPr>
          <p:nvPr/>
        </p:nvSpPr>
        <p:spPr>
          <a:xfrm>
            <a:off x="685800" y="4650657"/>
            <a:ext cx="7772400" cy="186770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3200" dirty="0"/>
              <a:t>Sesión 1 – Introducción a Machine </a:t>
            </a:r>
            <a:r>
              <a:rPr lang="es-ES_tradnl" sz="3200" dirty="0" err="1"/>
              <a:t>Learning</a:t>
            </a:r>
            <a:endParaRPr lang="es-ES_tradnl" sz="3200" dirty="0"/>
          </a:p>
          <a:p>
            <a:endParaRPr lang="es-ES_tradnl" sz="3200" dirty="0"/>
          </a:p>
          <a:p>
            <a:r>
              <a:rPr lang="es-ES_tradnl" sz="2400"/>
              <a:t>Marc </a:t>
            </a:r>
            <a:r>
              <a:rPr lang="es-ES_tradnl" sz="2400" dirty="0" err="1"/>
              <a:t>Jené</a:t>
            </a:r>
            <a:r>
              <a:rPr lang="es-ES_tradnl" sz="2400" dirty="0"/>
              <a:t>: </a:t>
            </a:r>
            <a:r>
              <a:rPr lang="es-ES_tradnl" sz="2400" dirty="0">
                <a:hlinkClick r:id="rId2"/>
              </a:rPr>
              <a:t>marc.jene@upc.edu</a:t>
            </a:r>
            <a:endParaRPr lang="es-ES_tradnl" sz="2400" dirty="0"/>
          </a:p>
          <a:p>
            <a:endParaRPr lang="es-ES_tradnl" sz="2400" dirty="0"/>
          </a:p>
          <a:p>
            <a:r>
              <a:rPr lang="es-ES_tradnl" sz="2400" dirty="0"/>
              <a:t> </a:t>
            </a:r>
            <a:endParaRPr lang="ca-ES" sz="2400" dirty="0"/>
          </a:p>
        </p:txBody>
      </p:sp>
    </p:spTree>
    <p:extLst>
      <p:ext uri="{BB962C8B-B14F-4D97-AF65-F5344CB8AC3E}">
        <p14:creationId xmlns:p14="http://schemas.microsoft.com/office/powerpoint/2010/main" val="295509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10</a:t>
            </a:fld>
            <a:endParaRPr lang="es-ES" dirty="0"/>
          </a:p>
        </p:txBody>
      </p:sp>
      <p:pic>
        <p:nvPicPr>
          <p:cNvPr id="3" name="Imagen 2"/>
          <p:cNvPicPr>
            <a:picLocks noChangeAspect="1"/>
          </p:cNvPicPr>
          <p:nvPr/>
        </p:nvPicPr>
        <p:blipFill>
          <a:blip r:embed="rId3"/>
          <a:stretch>
            <a:fillRect/>
          </a:stretch>
        </p:blipFill>
        <p:spPr>
          <a:xfrm>
            <a:off x="875474" y="2231573"/>
            <a:ext cx="3484690" cy="3910653"/>
          </a:xfrm>
          <a:prstGeom prst="rect">
            <a:avLst/>
          </a:prstGeom>
        </p:spPr>
      </p:pic>
      <p:pic>
        <p:nvPicPr>
          <p:cNvPr id="6" name="Imagen 5"/>
          <p:cNvPicPr>
            <a:picLocks noChangeAspect="1"/>
          </p:cNvPicPr>
          <p:nvPr/>
        </p:nvPicPr>
        <p:blipFill rotWithShape="1">
          <a:blip r:embed="rId4"/>
          <a:srcRect l="664" t="2599" r="2424"/>
          <a:stretch/>
        </p:blipFill>
        <p:spPr>
          <a:xfrm>
            <a:off x="4763103" y="2661048"/>
            <a:ext cx="3871198" cy="3051705"/>
          </a:xfrm>
          <a:prstGeom prst="rect">
            <a:avLst/>
          </a:prstGeom>
        </p:spPr>
      </p:pic>
      <p:grpSp>
        <p:nvGrpSpPr>
          <p:cNvPr id="12" name="Grupo 11">
            <a:extLst>
              <a:ext uri="{FF2B5EF4-FFF2-40B4-BE49-F238E27FC236}">
                <a16:creationId xmlns:a16="http://schemas.microsoft.com/office/drawing/2014/main" id="{EF852E41-2DC2-4364-9032-522F5648D2DD}"/>
              </a:ext>
            </a:extLst>
          </p:cNvPr>
          <p:cNvGrpSpPr/>
          <p:nvPr/>
        </p:nvGrpSpPr>
        <p:grpSpPr>
          <a:xfrm>
            <a:off x="1272647" y="1356899"/>
            <a:ext cx="2829153" cy="465022"/>
            <a:chOff x="2514803" y="996"/>
            <a:chExt cx="2829153" cy="580020"/>
          </a:xfrm>
        </p:grpSpPr>
        <p:sp>
          <p:nvSpPr>
            <p:cNvPr id="14" name="Rectángulo: esquinas redondeadas 13">
              <a:extLst>
                <a:ext uri="{FF2B5EF4-FFF2-40B4-BE49-F238E27FC236}">
                  <a16:creationId xmlns:a16="http://schemas.microsoft.com/office/drawing/2014/main" id="{3B8042DE-359D-42A0-A3BC-066A51F040EE}"/>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ectángulo: esquinas redondeadas 4">
              <a:extLst>
                <a:ext uri="{FF2B5EF4-FFF2-40B4-BE49-F238E27FC236}">
                  <a16:creationId xmlns:a16="http://schemas.microsoft.com/office/drawing/2014/main" id="{067FCACA-2D02-4F4E-BB55-E120EFD285EC}"/>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
        <p:nvSpPr>
          <p:cNvPr id="16" name="Elipse 15">
            <a:extLst>
              <a:ext uri="{FF2B5EF4-FFF2-40B4-BE49-F238E27FC236}">
                <a16:creationId xmlns:a16="http://schemas.microsoft.com/office/drawing/2014/main" id="{C1BB08D4-332C-4B54-B00D-1FB283438721}"/>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622EDBD6-FC81-4C5F-8B50-235CA09E48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DD3D9445-A012-4085-9B06-4E60C7894839}"/>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4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4A2B697-6E7E-4BAC-86DE-27F7751CDC8D}"/>
              </a:ext>
            </a:extLst>
          </p:cNvPr>
          <p:cNvPicPr>
            <a:picLocks noChangeAspect="1"/>
          </p:cNvPicPr>
          <p:nvPr/>
        </p:nvPicPr>
        <p:blipFill>
          <a:blip r:embed="rId3"/>
          <a:stretch>
            <a:fillRect/>
          </a:stretch>
        </p:blipFill>
        <p:spPr>
          <a:xfrm>
            <a:off x="29788" y="1992130"/>
            <a:ext cx="5730859" cy="2958683"/>
          </a:xfrm>
          <a:prstGeom prst="rect">
            <a:avLst/>
          </a:prstGeom>
        </p:spPr>
      </p:pic>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11</a:t>
            </a:fld>
            <a:endParaRPr lang="es-ES" dirty="0"/>
          </a:p>
        </p:txBody>
      </p:sp>
      <p:sp>
        <p:nvSpPr>
          <p:cNvPr id="7" name="Rectángulo 6">
            <a:extLst>
              <a:ext uri="{FF2B5EF4-FFF2-40B4-BE49-F238E27FC236}">
                <a16:creationId xmlns:a16="http://schemas.microsoft.com/office/drawing/2014/main" id="{CCA8980B-8DA4-4847-A86B-FD5B03D7FD0D}"/>
              </a:ext>
            </a:extLst>
          </p:cNvPr>
          <p:cNvSpPr/>
          <p:nvPr/>
        </p:nvSpPr>
        <p:spPr>
          <a:xfrm>
            <a:off x="6248783" y="3068935"/>
            <a:ext cx="2218733" cy="923330"/>
          </a:xfrm>
          <a:prstGeom prst="rect">
            <a:avLst/>
          </a:prstGeom>
        </p:spPr>
        <p:txBody>
          <a:bodyPr wrap="square">
            <a:spAutoFit/>
          </a:bodyPr>
          <a:lstStyle/>
          <a:p>
            <a:pPr algn="just"/>
            <a:r>
              <a:rPr lang="es-ES" dirty="0">
                <a:latin typeface="+mj-lt"/>
              </a:rPr>
              <a:t>270 millones de usuarios generan 100 GB por día</a:t>
            </a:r>
          </a:p>
        </p:txBody>
      </p:sp>
      <p:pic>
        <p:nvPicPr>
          <p:cNvPr id="5124" name="Picture 4" descr="La Turbina De Gas, Aeroderivativ, Turbina imagen png - imagen transparente  descarga gratuita">
            <a:extLst>
              <a:ext uri="{FF2B5EF4-FFF2-40B4-BE49-F238E27FC236}">
                <a16:creationId xmlns:a16="http://schemas.microsoft.com/office/drawing/2014/main" id="{1709FA39-4138-4475-8448-6E96E33EB1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4309" y="4405238"/>
            <a:ext cx="1314437" cy="87629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2D2687FF-42CE-483E-9249-4A8E70DBB20E}"/>
              </a:ext>
            </a:extLst>
          </p:cNvPr>
          <p:cNvSpPr/>
          <p:nvPr/>
        </p:nvSpPr>
        <p:spPr>
          <a:xfrm>
            <a:off x="6334341" y="5424742"/>
            <a:ext cx="2255482" cy="646331"/>
          </a:xfrm>
          <a:prstGeom prst="rect">
            <a:avLst/>
          </a:prstGeom>
        </p:spPr>
        <p:txBody>
          <a:bodyPr wrap="square">
            <a:spAutoFit/>
          </a:bodyPr>
          <a:lstStyle/>
          <a:p>
            <a:pPr algn="just"/>
            <a:r>
              <a:rPr lang="es-ES" dirty="0">
                <a:latin typeface="+mj-lt"/>
              </a:rPr>
              <a:t>Una turbina genera 588 GB por día</a:t>
            </a:r>
          </a:p>
        </p:txBody>
      </p:sp>
      <p:pic>
        <p:nvPicPr>
          <p:cNvPr id="5126" name="Picture 6" descr="Ver las imágenes de origen">
            <a:extLst>
              <a:ext uri="{FF2B5EF4-FFF2-40B4-BE49-F238E27FC236}">
                <a16:creationId xmlns:a16="http://schemas.microsoft.com/office/drawing/2014/main" id="{70AC6497-8B7E-4032-AA1C-46064B2D2C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419" y="5251722"/>
            <a:ext cx="1658430" cy="9328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10675FDD-2BA4-425D-BD66-F2B69BDE58D0}"/>
              </a:ext>
            </a:extLst>
          </p:cNvPr>
          <p:cNvSpPr/>
          <p:nvPr/>
        </p:nvSpPr>
        <p:spPr>
          <a:xfrm>
            <a:off x="1762152" y="5122759"/>
            <a:ext cx="3041776" cy="1200329"/>
          </a:xfrm>
          <a:prstGeom prst="rect">
            <a:avLst/>
          </a:prstGeom>
        </p:spPr>
        <p:txBody>
          <a:bodyPr wrap="square">
            <a:spAutoFit/>
          </a:bodyPr>
          <a:lstStyle/>
          <a:p>
            <a:pPr algn="just"/>
            <a:r>
              <a:rPr lang="es-ES" dirty="0">
                <a:latin typeface="+mj-lt"/>
              </a:rPr>
              <a:t>Un solo </a:t>
            </a:r>
            <a:r>
              <a:rPr lang="es-ES" dirty="0" err="1">
                <a:latin typeface="+mj-lt"/>
              </a:rPr>
              <a:t>Phasor</a:t>
            </a:r>
            <a:r>
              <a:rPr lang="es-ES" dirty="0">
                <a:latin typeface="+mj-lt"/>
              </a:rPr>
              <a:t> </a:t>
            </a:r>
            <a:r>
              <a:rPr lang="es-ES" dirty="0" err="1">
                <a:latin typeface="+mj-lt"/>
              </a:rPr>
              <a:t>Measurement</a:t>
            </a:r>
            <a:r>
              <a:rPr lang="es-ES" dirty="0">
                <a:latin typeface="+mj-lt"/>
              </a:rPr>
              <a:t> </a:t>
            </a:r>
            <a:r>
              <a:rPr lang="es-ES" dirty="0" err="1">
                <a:latin typeface="+mj-lt"/>
              </a:rPr>
              <a:t>Unit</a:t>
            </a:r>
            <a:r>
              <a:rPr lang="es-ES" dirty="0">
                <a:latin typeface="+mj-lt"/>
              </a:rPr>
              <a:t> (PMU) puede generar unos </a:t>
            </a:r>
            <a:r>
              <a:rPr lang="es-ES" b="1" dirty="0">
                <a:latin typeface="+mj-lt"/>
              </a:rPr>
              <a:t>300 GB de datos en un año</a:t>
            </a:r>
            <a:r>
              <a:rPr lang="es-ES" dirty="0">
                <a:latin typeface="+mj-lt"/>
              </a:rPr>
              <a:t>.</a:t>
            </a:r>
          </a:p>
        </p:txBody>
      </p:sp>
      <p:sp>
        <p:nvSpPr>
          <p:cNvPr id="21" name="Elipse 20">
            <a:extLst>
              <a:ext uri="{FF2B5EF4-FFF2-40B4-BE49-F238E27FC236}">
                <a16:creationId xmlns:a16="http://schemas.microsoft.com/office/drawing/2014/main" id="{DBE75186-8CCB-49AB-87A0-311D776B018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Imagen 21">
            <a:extLst>
              <a:ext uri="{FF2B5EF4-FFF2-40B4-BE49-F238E27FC236}">
                <a16:creationId xmlns:a16="http://schemas.microsoft.com/office/drawing/2014/main" id="{D5DB3566-5E0E-4BFB-B6DD-AE78CC4B93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3" name="Conector recto 22">
            <a:extLst>
              <a:ext uri="{FF2B5EF4-FFF2-40B4-BE49-F238E27FC236}">
                <a16:creationId xmlns:a16="http://schemas.microsoft.com/office/drawing/2014/main" id="{8FEF3B15-2A67-4B19-B944-95BF39F13A2D}"/>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050" name="Picture 2" descr="Twitter - Aplicaciones en Google Play">
            <a:extLst>
              <a:ext uri="{FF2B5EF4-FFF2-40B4-BE49-F238E27FC236}">
                <a16:creationId xmlns:a16="http://schemas.microsoft.com/office/drawing/2014/main" id="{08E9FF53-B523-4F5B-8593-4BAAF82595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6410" y="2113279"/>
            <a:ext cx="749169" cy="749169"/>
          </a:xfrm>
          <a:prstGeom prst="rect">
            <a:avLst/>
          </a:prstGeom>
          <a:noFill/>
          <a:extLst>
            <a:ext uri="{909E8E84-426E-40DD-AFC4-6F175D3DCCD1}">
              <a14:hiddenFill xmlns:a14="http://schemas.microsoft.com/office/drawing/2010/main">
                <a:solidFill>
                  <a:srgbClr val="FFFFFF"/>
                </a:solidFill>
              </a14:hiddenFill>
            </a:ext>
          </a:extLst>
        </p:spPr>
      </p:pic>
      <p:sp>
        <p:nvSpPr>
          <p:cNvPr id="28" name="Título 1">
            <a:extLst>
              <a:ext uri="{FF2B5EF4-FFF2-40B4-BE49-F238E27FC236}">
                <a16:creationId xmlns:a16="http://schemas.microsoft.com/office/drawing/2014/main" id="{77E65CCD-025C-4D81-B38A-4382B7C3C88E}"/>
              </a:ext>
            </a:extLst>
          </p:cNvPr>
          <p:cNvSpPr txBox="1">
            <a:spLocks/>
          </p:cNvSpPr>
          <p:nvPr/>
        </p:nvSpPr>
        <p:spPr>
          <a:xfrm>
            <a:off x="4183394" y="141749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Algunos datos sobre datos…</a:t>
            </a:r>
          </a:p>
        </p:txBody>
      </p:sp>
      <p:grpSp>
        <p:nvGrpSpPr>
          <p:cNvPr id="18" name="Grupo 17">
            <a:extLst>
              <a:ext uri="{FF2B5EF4-FFF2-40B4-BE49-F238E27FC236}">
                <a16:creationId xmlns:a16="http://schemas.microsoft.com/office/drawing/2014/main" id="{92B58A2B-BCAB-4233-AC7C-2B06842F2C44}"/>
              </a:ext>
            </a:extLst>
          </p:cNvPr>
          <p:cNvGrpSpPr/>
          <p:nvPr/>
        </p:nvGrpSpPr>
        <p:grpSpPr>
          <a:xfrm>
            <a:off x="1272647" y="1356899"/>
            <a:ext cx="2829153" cy="465022"/>
            <a:chOff x="2514803" y="996"/>
            <a:chExt cx="2829153" cy="580020"/>
          </a:xfrm>
        </p:grpSpPr>
        <p:sp>
          <p:nvSpPr>
            <p:cNvPr id="19" name="Rectángulo: esquinas redondeadas 18">
              <a:extLst>
                <a:ext uri="{FF2B5EF4-FFF2-40B4-BE49-F238E27FC236}">
                  <a16:creationId xmlns:a16="http://schemas.microsoft.com/office/drawing/2014/main" id="{1CEF6D95-78D3-4B0D-977D-54331FFDC62E}"/>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ángulo: esquinas redondeadas 4">
              <a:extLst>
                <a:ext uri="{FF2B5EF4-FFF2-40B4-BE49-F238E27FC236}">
                  <a16:creationId xmlns:a16="http://schemas.microsoft.com/office/drawing/2014/main" id="{99EECF57-D01B-4ECA-88BF-B23538C08FAD}"/>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5990950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12</a:t>
            </a:fld>
            <a:endParaRPr lang="es-ES" dirty="0"/>
          </a:p>
        </p:txBody>
      </p:sp>
      <p:pic>
        <p:nvPicPr>
          <p:cNvPr id="2" name="Imagen 1">
            <a:extLst>
              <a:ext uri="{FF2B5EF4-FFF2-40B4-BE49-F238E27FC236}">
                <a16:creationId xmlns:a16="http://schemas.microsoft.com/office/drawing/2014/main" id="{E0FB1CD2-DEA4-4F6E-9279-6EF4CCCBA9AC}"/>
              </a:ext>
            </a:extLst>
          </p:cNvPr>
          <p:cNvPicPr>
            <a:picLocks noChangeAspect="1"/>
          </p:cNvPicPr>
          <p:nvPr/>
        </p:nvPicPr>
        <p:blipFill>
          <a:blip r:embed="rId3"/>
          <a:stretch>
            <a:fillRect/>
          </a:stretch>
        </p:blipFill>
        <p:spPr>
          <a:xfrm>
            <a:off x="342900" y="1973580"/>
            <a:ext cx="3599073" cy="4435439"/>
          </a:xfrm>
          <a:prstGeom prst="rect">
            <a:avLst/>
          </a:prstGeom>
        </p:spPr>
      </p:pic>
      <p:sp>
        <p:nvSpPr>
          <p:cNvPr id="3" name="CuadroTexto 2">
            <a:extLst>
              <a:ext uri="{FF2B5EF4-FFF2-40B4-BE49-F238E27FC236}">
                <a16:creationId xmlns:a16="http://schemas.microsoft.com/office/drawing/2014/main" id="{D9B0994E-5705-4BE1-943F-CFA1A60FF938}"/>
              </a:ext>
            </a:extLst>
          </p:cNvPr>
          <p:cNvSpPr txBox="1"/>
          <p:nvPr/>
        </p:nvSpPr>
        <p:spPr>
          <a:xfrm>
            <a:off x="311770" y="6494128"/>
            <a:ext cx="3858279" cy="261610"/>
          </a:xfrm>
          <a:prstGeom prst="rect">
            <a:avLst/>
          </a:prstGeom>
          <a:noFill/>
        </p:spPr>
        <p:txBody>
          <a:bodyPr wrap="square" rtlCol="0">
            <a:spAutoFit/>
          </a:bodyPr>
          <a:lstStyle/>
          <a:p>
            <a:r>
              <a:rPr lang="es-ES" sz="1100" dirty="0"/>
              <a:t>Imagen de: </a:t>
            </a:r>
            <a:r>
              <a:rPr lang="es-ES" sz="1100" dirty="0" err="1">
                <a:hlinkClick r:id="rId4"/>
              </a:rPr>
              <a:t>How</a:t>
            </a:r>
            <a:r>
              <a:rPr lang="es-ES" sz="1100" dirty="0">
                <a:hlinkClick r:id="rId4"/>
              </a:rPr>
              <a:t> </a:t>
            </a:r>
            <a:r>
              <a:rPr lang="es-ES" sz="1100" dirty="0" err="1">
                <a:hlinkClick r:id="rId4"/>
              </a:rPr>
              <a:t>much</a:t>
            </a:r>
            <a:r>
              <a:rPr lang="es-ES" sz="1100" dirty="0">
                <a:hlinkClick r:id="rId4"/>
              </a:rPr>
              <a:t> data </a:t>
            </a:r>
            <a:r>
              <a:rPr lang="es-ES" sz="1100" err="1">
                <a:hlinkClick r:id="rId4"/>
              </a:rPr>
              <a:t>is</a:t>
            </a:r>
            <a:r>
              <a:rPr lang="es-ES" sz="1100">
                <a:hlinkClick r:id="rId4"/>
              </a:rPr>
              <a:t> produced </a:t>
            </a:r>
            <a:r>
              <a:rPr lang="es-ES" sz="1100" dirty="0" err="1">
                <a:hlinkClick r:id="rId4"/>
              </a:rPr>
              <a:t>every</a:t>
            </a:r>
            <a:r>
              <a:rPr lang="es-ES" sz="1100" dirty="0">
                <a:hlinkClick r:id="rId4"/>
              </a:rPr>
              <a:t> </a:t>
            </a:r>
            <a:r>
              <a:rPr lang="es-ES" sz="1100" dirty="0" err="1">
                <a:hlinkClick r:id="rId4"/>
              </a:rPr>
              <a:t>day</a:t>
            </a:r>
            <a:r>
              <a:rPr lang="es-ES" sz="1100" dirty="0">
                <a:hlinkClick r:id="rId4"/>
              </a:rPr>
              <a:t>? </a:t>
            </a:r>
            <a:endParaRPr lang="es-ES" sz="1100" dirty="0"/>
          </a:p>
        </p:txBody>
      </p:sp>
      <p:sp>
        <p:nvSpPr>
          <p:cNvPr id="5" name="Rectángulo 4">
            <a:extLst>
              <a:ext uri="{FF2B5EF4-FFF2-40B4-BE49-F238E27FC236}">
                <a16:creationId xmlns:a16="http://schemas.microsoft.com/office/drawing/2014/main" id="{EC243C30-ABAF-42D9-8B5C-AA002AEDE4A9}"/>
              </a:ext>
            </a:extLst>
          </p:cNvPr>
          <p:cNvSpPr/>
          <p:nvPr/>
        </p:nvSpPr>
        <p:spPr>
          <a:xfrm>
            <a:off x="4434568" y="1784030"/>
            <a:ext cx="3858279" cy="2685607"/>
          </a:xfrm>
          <a:prstGeom prst="rect">
            <a:avLst/>
          </a:prstGeom>
        </p:spPr>
        <p:txBody>
          <a:bodyPr wrap="square">
            <a:spAutoFit/>
          </a:bodyPr>
          <a:lstStyle/>
          <a:p>
            <a:pPr marL="285750" indent="-285750">
              <a:lnSpc>
                <a:spcPct val="150000"/>
              </a:lnSpc>
              <a:buFont typeface="Arial" panose="020B0604020202020204" pitchFamily="34" charset="0"/>
              <a:buChar char="•"/>
            </a:pPr>
            <a:r>
              <a:rPr lang="es-ES" sz="1600" dirty="0">
                <a:latin typeface="+mj-lt"/>
              </a:rPr>
              <a:t>Cada día se crean </a:t>
            </a:r>
            <a:r>
              <a:rPr lang="es-ES" sz="1600" b="1" dirty="0">
                <a:latin typeface="+mj-lt"/>
              </a:rPr>
              <a:t>2,5 </a:t>
            </a:r>
            <a:r>
              <a:rPr lang="es-ES" sz="1600" b="1" dirty="0" err="1">
                <a:latin typeface="+mj-lt"/>
              </a:rPr>
              <a:t>Zettabytes</a:t>
            </a:r>
            <a:r>
              <a:rPr lang="es-ES" sz="1600" b="1" dirty="0">
                <a:latin typeface="+mj-lt"/>
              </a:rPr>
              <a:t> </a:t>
            </a:r>
            <a:r>
              <a:rPr lang="es-ES" sz="1600" dirty="0">
                <a:latin typeface="+mj-lt"/>
              </a:rPr>
              <a:t>(10</a:t>
            </a:r>
            <a:r>
              <a:rPr lang="es-ES" baseline="30000" dirty="0">
                <a:latin typeface="+mj-lt"/>
              </a:rPr>
              <a:t>21</a:t>
            </a:r>
            <a:r>
              <a:rPr lang="es-ES" dirty="0">
                <a:latin typeface="+mj-lt"/>
              </a:rPr>
              <a:t> </a:t>
            </a:r>
            <a:r>
              <a:rPr lang="es-ES" sz="1600" dirty="0">
                <a:latin typeface="+mj-lt"/>
              </a:rPr>
              <a:t>bytes).</a:t>
            </a:r>
          </a:p>
          <a:p>
            <a:pPr marL="285750" indent="-285750">
              <a:lnSpc>
                <a:spcPct val="150000"/>
              </a:lnSpc>
              <a:buFont typeface="Arial" panose="020B0604020202020204" pitchFamily="34" charset="0"/>
              <a:buChar char="•"/>
            </a:pPr>
            <a:r>
              <a:rPr lang="es-ES" sz="1600" dirty="0">
                <a:latin typeface="+mj-lt"/>
              </a:rPr>
              <a:t>Ese ritmo no hace más que acelerarse.</a:t>
            </a:r>
          </a:p>
          <a:p>
            <a:pPr marL="285750" indent="-285750">
              <a:lnSpc>
                <a:spcPct val="150000"/>
              </a:lnSpc>
              <a:buFont typeface="Arial" panose="020B0604020202020204" pitchFamily="34" charset="0"/>
              <a:buChar char="•"/>
            </a:pPr>
            <a:r>
              <a:rPr lang="es-ES" sz="1600" dirty="0">
                <a:latin typeface="+mj-lt"/>
              </a:rPr>
              <a:t>Solo en los </a:t>
            </a:r>
            <a:r>
              <a:rPr lang="es-ES" sz="1600" b="1" dirty="0">
                <a:latin typeface="+mj-lt"/>
              </a:rPr>
              <a:t>dos últimos años </a:t>
            </a:r>
            <a:r>
              <a:rPr lang="es-ES" sz="1600" dirty="0">
                <a:latin typeface="+mj-lt"/>
              </a:rPr>
              <a:t>se ha generado el </a:t>
            </a:r>
            <a:r>
              <a:rPr lang="es-ES" sz="1600" b="1" dirty="0">
                <a:latin typeface="+mj-lt"/>
              </a:rPr>
              <a:t>90%</a:t>
            </a:r>
            <a:r>
              <a:rPr lang="es-ES" sz="1600" dirty="0">
                <a:latin typeface="+mj-lt"/>
              </a:rPr>
              <a:t> de los datos del mundo.</a:t>
            </a:r>
          </a:p>
          <a:p>
            <a:pPr marL="285750" indent="-285750">
              <a:lnSpc>
                <a:spcPct val="150000"/>
              </a:lnSpc>
              <a:buFont typeface="Arial" panose="020B0604020202020204" pitchFamily="34" charset="0"/>
              <a:buChar char="•"/>
            </a:pPr>
            <a:r>
              <a:rPr lang="es-ES" sz="1600" dirty="0">
                <a:latin typeface="+mj-lt"/>
              </a:rPr>
              <a:t>Estos datos alimentan los modelos de Machine Learning.</a:t>
            </a:r>
          </a:p>
        </p:txBody>
      </p:sp>
      <p:sp>
        <p:nvSpPr>
          <p:cNvPr id="13" name="CuadroTexto 12">
            <a:extLst>
              <a:ext uri="{FF2B5EF4-FFF2-40B4-BE49-F238E27FC236}">
                <a16:creationId xmlns:a16="http://schemas.microsoft.com/office/drawing/2014/main" id="{1831FB85-523F-4A6C-A3FE-5A37DFCA70DF}"/>
              </a:ext>
            </a:extLst>
          </p:cNvPr>
          <p:cNvSpPr txBox="1"/>
          <p:nvPr/>
        </p:nvSpPr>
        <p:spPr>
          <a:xfrm>
            <a:off x="4572000" y="4611459"/>
            <a:ext cx="3858279" cy="261610"/>
          </a:xfrm>
          <a:prstGeom prst="rect">
            <a:avLst/>
          </a:prstGeom>
          <a:noFill/>
        </p:spPr>
        <p:txBody>
          <a:bodyPr wrap="square" rtlCol="0">
            <a:spAutoFit/>
          </a:bodyPr>
          <a:lstStyle/>
          <a:p>
            <a:r>
              <a:rPr lang="es-ES" sz="1100" dirty="0"/>
              <a:t>Fuente: Forbes - </a:t>
            </a:r>
            <a:r>
              <a:rPr lang="en-US" sz="1100" dirty="0">
                <a:hlinkClick r:id="rId5"/>
              </a:rPr>
              <a:t>How Much Data Do We Create Every Day?</a:t>
            </a:r>
            <a:r>
              <a:rPr lang="es-ES" sz="1100" dirty="0"/>
              <a:t> </a:t>
            </a:r>
          </a:p>
        </p:txBody>
      </p:sp>
      <p:sp>
        <p:nvSpPr>
          <p:cNvPr id="14" name="Rectángulo: esquinas redondeadas 13">
            <a:extLst>
              <a:ext uri="{FF2B5EF4-FFF2-40B4-BE49-F238E27FC236}">
                <a16:creationId xmlns:a16="http://schemas.microsoft.com/office/drawing/2014/main" id="{ACD594C7-0CF8-4087-920F-FC358E6EF38D}"/>
              </a:ext>
            </a:extLst>
          </p:cNvPr>
          <p:cNvSpPr/>
          <p:nvPr/>
        </p:nvSpPr>
        <p:spPr>
          <a:xfrm>
            <a:off x="4612595" y="5219446"/>
            <a:ext cx="3502227" cy="116955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B87357D6-938D-4557-BA5D-5BB87908363F}"/>
              </a:ext>
            </a:extLst>
          </p:cNvPr>
          <p:cNvSpPr txBox="1"/>
          <p:nvPr/>
        </p:nvSpPr>
        <p:spPr>
          <a:xfrm>
            <a:off x="5320649" y="5311577"/>
            <a:ext cx="2572620" cy="954107"/>
          </a:xfrm>
          <a:prstGeom prst="rect">
            <a:avLst/>
          </a:prstGeom>
          <a:noFill/>
        </p:spPr>
        <p:txBody>
          <a:bodyPr wrap="square" rtlCol="0">
            <a:spAutoFit/>
          </a:bodyPr>
          <a:lstStyle/>
          <a:p>
            <a:r>
              <a:rPr lang="es-ES" sz="1400" dirty="0">
                <a:hlinkClick r:id="rId6"/>
              </a:rPr>
              <a:t>Vídeo</a:t>
            </a:r>
            <a:r>
              <a:rPr lang="es-ES" sz="1400" dirty="0"/>
              <a:t> muy interesante acerca de qué hacen con nuestros datos </a:t>
            </a:r>
            <a:r>
              <a:rPr lang="es-ES" sz="1400" i="1" dirty="0"/>
              <a:t>“¿Por qué me vigilan, si no soy nadie?“</a:t>
            </a:r>
          </a:p>
        </p:txBody>
      </p:sp>
      <p:pic>
        <p:nvPicPr>
          <p:cNvPr id="16" name="Imagen 15">
            <a:extLst>
              <a:ext uri="{FF2B5EF4-FFF2-40B4-BE49-F238E27FC236}">
                <a16:creationId xmlns:a16="http://schemas.microsoft.com/office/drawing/2014/main" id="{298ECC0F-43F3-414A-8B75-25CBDA1687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9430" y="5366249"/>
            <a:ext cx="393556" cy="393556"/>
          </a:xfrm>
          <a:prstGeom prst="rect">
            <a:avLst/>
          </a:prstGeom>
        </p:spPr>
      </p:pic>
      <p:sp>
        <p:nvSpPr>
          <p:cNvPr id="18" name="Elipse 17">
            <a:extLst>
              <a:ext uri="{FF2B5EF4-FFF2-40B4-BE49-F238E27FC236}">
                <a16:creationId xmlns:a16="http://schemas.microsoft.com/office/drawing/2014/main" id="{64672C12-D7E6-4F26-9E15-751A9ED0DE4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n 18">
            <a:extLst>
              <a:ext uri="{FF2B5EF4-FFF2-40B4-BE49-F238E27FC236}">
                <a16:creationId xmlns:a16="http://schemas.microsoft.com/office/drawing/2014/main" id="{57C8A132-A1BD-4884-ACDB-278CA1B324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0" name="Conector recto 19">
            <a:extLst>
              <a:ext uri="{FF2B5EF4-FFF2-40B4-BE49-F238E27FC236}">
                <a16:creationId xmlns:a16="http://schemas.microsoft.com/office/drawing/2014/main" id="{B69A36FC-B950-410D-B24F-64D107CD5F6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9" name="Título 1">
            <a:extLst>
              <a:ext uri="{FF2B5EF4-FFF2-40B4-BE49-F238E27FC236}">
                <a16:creationId xmlns:a16="http://schemas.microsoft.com/office/drawing/2014/main" id="{D9BDED7F-8A7E-4E31-ABF2-486D23961A1A}"/>
              </a:ext>
            </a:extLst>
          </p:cNvPr>
          <p:cNvSpPr txBox="1">
            <a:spLocks/>
          </p:cNvSpPr>
          <p:nvPr/>
        </p:nvSpPr>
        <p:spPr>
          <a:xfrm>
            <a:off x="4183394" y="141749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Pero…¿Dónde están estos datos?</a:t>
            </a:r>
          </a:p>
        </p:txBody>
      </p:sp>
      <p:grpSp>
        <p:nvGrpSpPr>
          <p:cNvPr id="17" name="Grupo 16">
            <a:extLst>
              <a:ext uri="{FF2B5EF4-FFF2-40B4-BE49-F238E27FC236}">
                <a16:creationId xmlns:a16="http://schemas.microsoft.com/office/drawing/2014/main" id="{F1F13BA7-A034-400C-987F-3971F8F87277}"/>
              </a:ext>
            </a:extLst>
          </p:cNvPr>
          <p:cNvGrpSpPr/>
          <p:nvPr/>
        </p:nvGrpSpPr>
        <p:grpSpPr>
          <a:xfrm>
            <a:off x="1272647" y="1356899"/>
            <a:ext cx="2829153" cy="465022"/>
            <a:chOff x="2514803" y="996"/>
            <a:chExt cx="2829153" cy="580020"/>
          </a:xfrm>
        </p:grpSpPr>
        <p:sp>
          <p:nvSpPr>
            <p:cNvPr id="22" name="Rectángulo: esquinas redondeadas 21">
              <a:extLst>
                <a:ext uri="{FF2B5EF4-FFF2-40B4-BE49-F238E27FC236}">
                  <a16:creationId xmlns:a16="http://schemas.microsoft.com/office/drawing/2014/main" id="{F5928DF0-A18B-4711-A3A6-BC013AB894CC}"/>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ángulo: esquinas redondeadas 4">
              <a:extLst>
                <a:ext uri="{FF2B5EF4-FFF2-40B4-BE49-F238E27FC236}">
                  <a16:creationId xmlns:a16="http://schemas.microsoft.com/office/drawing/2014/main" id="{8B6B7FFB-7767-4842-9BBC-911A80D3C015}"/>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42894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C243C30-ABAF-42D9-8B5C-AA002AEDE4A9}"/>
              </a:ext>
            </a:extLst>
          </p:cNvPr>
          <p:cNvSpPr/>
          <p:nvPr/>
        </p:nvSpPr>
        <p:spPr>
          <a:xfrm>
            <a:off x="4881965" y="2318721"/>
            <a:ext cx="3649851" cy="3620928"/>
          </a:xfrm>
          <a:prstGeom prst="rect">
            <a:avLst/>
          </a:prstGeom>
        </p:spPr>
        <p:txBody>
          <a:bodyPr wrap="square">
            <a:spAutoFit/>
          </a:bodyPr>
          <a:lstStyle/>
          <a:p>
            <a:pPr marL="285750" indent="-285750">
              <a:lnSpc>
                <a:spcPct val="150000"/>
              </a:lnSpc>
              <a:buFont typeface="Arial" panose="020B0604020202020204" pitchFamily="34" charset="0"/>
              <a:buChar char="•"/>
            </a:pPr>
            <a:r>
              <a:rPr lang="es-ES" sz="1100" b="1" i="0" dirty="0">
                <a:solidFill>
                  <a:srgbClr val="0D0D0D"/>
                </a:solidFill>
                <a:effectLst/>
                <a:latin typeface="Söhne"/>
              </a:rPr>
              <a:t>Amazon Web </a:t>
            </a:r>
            <a:r>
              <a:rPr lang="es-ES" sz="1100" b="1" i="0" dirty="0" err="1">
                <a:solidFill>
                  <a:srgbClr val="0D0D0D"/>
                </a:solidFill>
                <a:effectLst/>
                <a:latin typeface="Söhne"/>
              </a:rPr>
              <a:t>Services</a:t>
            </a:r>
            <a:r>
              <a:rPr lang="es-ES" sz="1100" b="1" i="0" dirty="0">
                <a:solidFill>
                  <a:srgbClr val="0D0D0D"/>
                </a:solidFill>
                <a:effectLst/>
                <a:latin typeface="Söhne"/>
              </a:rPr>
              <a:t> (AWS)</a:t>
            </a:r>
            <a:r>
              <a:rPr lang="es-ES" sz="1100" b="0" i="0" dirty="0">
                <a:solidFill>
                  <a:srgbClr val="0D0D0D"/>
                </a:solidFill>
                <a:effectLst/>
                <a:latin typeface="Söhne"/>
              </a:rPr>
              <a:t> mantiene la posición de liderazgo con un 31% de participación de mercado. </a:t>
            </a:r>
            <a:r>
              <a:rPr lang="es-ES" sz="1100" dirty="0">
                <a:latin typeface="+mj-lt"/>
              </a:rPr>
              <a:t>. Aunque su cuota ha disminuido ligeramente desde un 33% el año anterior, AWS sigue siendo el proveedor dominante.</a:t>
            </a:r>
          </a:p>
          <a:p>
            <a:pPr marL="285750" indent="-285750">
              <a:lnSpc>
                <a:spcPct val="150000"/>
              </a:lnSpc>
              <a:buFont typeface="Arial" panose="020B0604020202020204" pitchFamily="34" charset="0"/>
              <a:buChar char="•"/>
            </a:pPr>
            <a:r>
              <a:rPr lang="es-ES" sz="1100" b="1" dirty="0">
                <a:latin typeface="+mj-lt"/>
              </a:rPr>
              <a:t>Microsoft Azure </a:t>
            </a:r>
            <a:r>
              <a:rPr lang="es-ES" sz="1100" dirty="0">
                <a:latin typeface="+mj-lt"/>
              </a:rPr>
              <a:t>sigue de cerca con una cuota de mercado que ha alcanzado un nuevo máximo histórico del 24%, lo que representa un crecimiento constante desde el año anterior​​.</a:t>
            </a:r>
          </a:p>
          <a:p>
            <a:pPr marL="285750" indent="-285750">
              <a:lnSpc>
                <a:spcPct val="150000"/>
              </a:lnSpc>
              <a:buFont typeface="Arial" panose="020B0604020202020204" pitchFamily="34" charset="0"/>
              <a:buChar char="•"/>
            </a:pPr>
            <a:r>
              <a:rPr lang="es-ES" sz="1100" b="1" dirty="0">
                <a:latin typeface="+mj-lt"/>
              </a:rPr>
              <a:t>Google Cloud </a:t>
            </a:r>
            <a:r>
              <a:rPr lang="es-ES" sz="1100" dirty="0" err="1">
                <a:latin typeface="+mj-lt"/>
              </a:rPr>
              <a:t>Platform</a:t>
            </a:r>
            <a:r>
              <a:rPr lang="es-ES" sz="1100" dirty="0">
                <a:latin typeface="+mj-lt"/>
              </a:rPr>
              <a:t> ocupa el tercer lugar con un 11% de participación de mercado, formando junto con AWS y Microsoft Azure el grupo de los tres grandes proveedores de la nube, que en conjunto abarcan dos tercios del mercado​​.</a:t>
            </a:r>
          </a:p>
        </p:txBody>
      </p:sp>
      <p:sp>
        <p:nvSpPr>
          <p:cNvPr id="18" name="Elipse 17">
            <a:extLst>
              <a:ext uri="{FF2B5EF4-FFF2-40B4-BE49-F238E27FC236}">
                <a16:creationId xmlns:a16="http://schemas.microsoft.com/office/drawing/2014/main" id="{64672C12-D7E6-4F26-9E15-751A9ED0DE4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n 18">
            <a:extLst>
              <a:ext uri="{FF2B5EF4-FFF2-40B4-BE49-F238E27FC236}">
                <a16:creationId xmlns:a16="http://schemas.microsoft.com/office/drawing/2014/main" id="{57C8A132-A1BD-4884-ACDB-278CA1B324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0" name="Conector recto 19">
            <a:extLst>
              <a:ext uri="{FF2B5EF4-FFF2-40B4-BE49-F238E27FC236}">
                <a16:creationId xmlns:a16="http://schemas.microsoft.com/office/drawing/2014/main" id="{B69A36FC-B950-410D-B24F-64D107CD5F6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9" name="Título 1">
            <a:extLst>
              <a:ext uri="{FF2B5EF4-FFF2-40B4-BE49-F238E27FC236}">
                <a16:creationId xmlns:a16="http://schemas.microsoft.com/office/drawing/2014/main" id="{D9BDED7F-8A7E-4E31-ABF2-486D23961A1A}"/>
              </a:ext>
            </a:extLst>
          </p:cNvPr>
          <p:cNvSpPr txBox="1">
            <a:spLocks/>
          </p:cNvSpPr>
          <p:nvPr/>
        </p:nvSpPr>
        <p:spPr>
          <a:xfrm>
            <a:off x="4183394" y="141749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Pero…¿Dónde están estos datos?</a:t>
            </a:r>
            <a:endParaRPr lang="es-ES" sz="2400" b="1" u="sng" dirty="0"/>
          </a:p>
          <a:p>
            <a:pPr algn="l"/>
            <a:r>
              <a:rPr lang="es-ES" sz="1400" dirty="0"/>
              <a:t>Actualización principios 2024</a:t>
            </a:r>
          </a:p>
        </p:txBody>
      </p:sp>
      <p:grpSp>
        <p:nvGrpSpPr>
          <p:cNvPr id="17" name="Grupo 16">
            <a:extLst>
              <a:ext uri="{FF2B5EF4-FFF2-40B4-BE49-F238E27FC236}">
                <a16:creationId xmlns:a16="http://schemas.microsoft.com/office/drawing/2014/main" id="{F1F13BA7-A034-400C-987F-3971F8F87277}"/>
              </a:ext>
            </a:extLst>
          </p:cNvPr>
          <p:cNvGrpSpPr/>
          <p:nvPr/>
        </p:nvGrpSpPr>
        <p:grpSpPr>
          <a:xfrm>
            <a:off x="1272647" y="1356899"/>
            <a:ext cx="2829153" cy="465022"/>
            <a:chOff x="2514803" y="996"/>
            <a:chExt cx="2829153" cy="580020"/>
          </a:xfrm>
        </p:grpSpPr>
        <p:sp>
          <p:nvSpPr>
            <p:cNvPr id="22" name="Rectángulo: esquinas redondeadas 21">
              <a:extLst>
                <a:ext uri="{FF2B5EF4-FFF2-40B4-BE49-F238E27FC236}">
                  <a16:creationId xmlns:a16="http://schemas.microsoft.com/office/drawing/2014/main" id="{F5928DF0-A18B-4711-A3A6-BC013AB894CC}"/>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ángulo: esquinas redondeadas 4">
              <a:extLst>
                <a:ext uri="{FF2B5EF4-FFF2-40B4-BE49-F238E27FC236}">
                  <a16:creationId xmlns:a16="http://schemas.microsoft.com/office/drawing/2014/main" id="{8B6B7FFB-7767-4842-9BBC-911A80D3C015}"/>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pic>
        <p:nvPicPr>
          <p:cNvPr id="10242" name="Picture 2" descr="Infographic: Amazon Maintains Cloud Lead as Microsoft Edges Closer | Statista">
            <a:extLst>
              <a:ext uri="{FF2B5EF4-FFF2-40B4-BE49-F238E27FC236}">
                <a16:creationId xmlns:a16="http://schemas.microsoft.com/office/drawing/2014/main" id="{C9335EAC-B216-4A16-A00D-F8DC34A5954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184" y="2318721"/>
            <a:ext cx="3851329" cy="3851329"/>
          </a:xfrm>
          <a:prstGeom prst="rect">
            <a:avLst/>
          </a:prstGeom>
          <a:noFill/>
          <a:extLst>
            <a:ext uri="{909E8E84-426E-40DD-AFC4-6F175D3DCCD1}">
              <a14:hiddenFill xmlns:a14="http://schemas.microsoft.com/office/drawing/2010/main">
                <a:solidFill>
                  <a:srgbClr val="FFFFFF"/>
                </a:solidFill>
              </a14:hiddenFill>
            </a:ext>
          </a:extLst>
        </p:spPr>
      </p:pic>
      <p:sp>
        <p:nvSpPr>
          <p:cNvPr id="21" name="CuadroTexto 20">
            <a:extLst>
              <a:ext uri="{FF2B5EF4-FFF2-40B4-BE49-F238E27FC236}">
                <a16:creationId xmlns:a16="http://schemas.microsoft.com/office/drawing/2014/main" id="{C9087982-20DB-463A-B870-16B4468A313D}"/>
              </a:ext>
            </a:extLst>
          </p:cNvPr>
          <p:cNvSpPr txBox="1"/>
          <p:nvPr/>
        </p:nvSpPr>
        <p:spPr>
          <a:xfrm>
            <a:off x="519811" y="6270787"/>
            <a:ext cx="8369084" cy="261610"/>
          </a:xfrm>
          <a:prstGeom prst="rect">
            <a:avLst/>
          </a:prstGeom>
          <a:noFill/>
        </p:spPr>
        <p:txBody>
          <a:bodyPr wrap="square">
            <a:spAutoFit/>
          </a:bodyPr>
          <a:lstStyle/>
          <a:p>
            <a:r>
              <a:rPr lang="es-ES" sz="1100" dirty="0"/>
              <a:t>Fuente: </a:t>
            </a:r>
            <a:r>
              <a:rPr lang="es-ES" sz="1100" dirty="0">
                <a:hlinkClick r:id="rId5"/>
              </a:rPr>
              <a:t>https://www.statista.com/chart/18819/worldwide-market-share-of-leading-cloud-infrastructure-service-providers/</a:t>
            </a:r>
            <a:endParaRPr lang="es-ES" sz="1100" dirty="0"/>
          </a:p>
        </p:txBody>
      </p:sp>
    </p:spTree>
    <p:extLst>
      <p:ext uri="{BB962C8B-B14F-4D97-AF65-F5344CB8AC3E}">
        <p14:creationId xmlns:p14="http://schemas.microsoft.com/office/powerpoint/2010/main" val="38312248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14</a:t>
            </a:fld>
            <a:endParaRPr lang="es-ES" dirty="0"/>
          </a:p>
        </p:txBody>
      </p:sp>
      <p:sp>
        <p:nvSpPr>
          <p:cNvPr id="18" name="Elipse 17">
            <a:extLst>
              <a:ext uri="{FF2B5EF4-FFF2-40B4-BE49-F238E27FC236}">
                <a16:creationId xmlns:a16="http://schemas.microsoft.com/office/drawing/2014/main" id="{64672C12-D7E6-4F26-9E15-751A9ED0DE4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n 18">
            <a:extLst>
              <a:ext uri="{FF2B5EF4-FFF2-40B4-BE49-F238E27FC236}">
                <a16:creationId xmlns:a16="http://schemas.microsoft.com/office/drawing/2014/main" id="{57C8A132-A1BD-4884-ACDB-278CA1B324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0" name="Conector recto 19">
            <a:extLst>
              <a:ext uri="{FF2B5EF4-FFF2-40B4-BE49-F238E27FC236}">
                <a16:creationId xmlns:a16="http://schemas.microsoft.com/office/drawing/2014/main" id="{B69A36FC-B950-410D-B24F-64D107CD5F6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17" name="Grupo 16">
            <a:extLst>
              <a:ext uri="{FF2B5EF4-FFF2-40B4-BE49-F238E27FC236}">
                <a16:creationId xmlns:a16="http://schemas.microsoft.com/office/drawing/2014/main" id="{F1F13BA7-A034-400C-987F-3971F8F87277}"/>
              </a:ext>
            </a:extLst>
          </p:cNvPr>
          <p:cNvGrpSpPr/>
          <p:nvPr/>
        </p:nvGrpSpPr>
        <p:grpSpPr>
          <a:xfrm>
            <a:off x="1272647" y="1356899"/>
            <a:ext cx="2829153" cy="465022"/>
            <a:chOff x="2514803" y="996"/>
            <a:chExt cx="2829153" cy="580020"/>
          </a:xfrm>
        </p:grpSpPr>
        <p:sp>
          <p:nvSpPr>
            <p:cNvPr id="22" name="Rectángulo: esquinas redondeadas 21">
              <a:extLst>
                <a:ext uri="{FF2B5EF4-FFF2-40B4-BE49-F238E27FC236}">
                  <a16:creationId xmlns:a16="http://schemas.microsoft.com/office/drawing/2014/main" id="{F5928DF0-A18B-4711-A3A6-BC013AB894CC}"/>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ángulo: esquinas redondeadas 4">
              <a:extLst>
                <a:ext uri="{FF2B5EF4-FFF2-40B4-BE49-F238E27FC236}">
                  <a16:creationId xmlns:a16="http://schemas.microsoft.com/office/drawing/2014/main" id="{8B6B7FFB-7767-4842-9BBC-911A80D3C015}"/>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pic>
        <p:nvPicPr>
          <p:cNvPr id="2050" name="Picture 2" descr="What is Big Data Architecture? Everything You Need To Know">
            <a:extLst>
              <a:ext uri="{FF2B5EF4-FFF2-40B4-BE49-F238E27FC236}">
                <a16:creationId xmlns:a16="http://schemas.microsoft.com/office/drawing/2014/main" id="{C4F75A3D-34CD-44C0-8E45-CE056FD581B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69549" y="2877187"/>
            <a:ext cx="5827689" cy="2601214"/>
          </a:xfrm>
          <a:prstGeom prst="rect">
            <a:avLst/>
          </a:prstGeom>
          <a:noFill/>
          <a:extLst>
            <a:ext uri="{909E8E84-426E-40DD-AFC4-6F175D3DCCD1}">
              <a14:hiddenFill xmlns:a14="http://schemas.microsoft.com/office/drawing/2010/main">
                <a:solidFill>
                  <a:srgbClr val="FFFFFF"/>
                </a:solidFill>
              </a14:hiddenFill>
            </a:ext>
          </a:extLst>
        </p:spPr>
      </p:pic>
      <p:sp>
        <p:nvSpPr>
          <p:cNvPr id="24" name="CuadroTexto 23">
            <a:extLst>
              <a:ext uri="{FF2B5EF4-FFF2-40B4-BE49-F238E27FC236}">
                <a16:creationId xmlns:a16="http://schemas.microsoft.com/office/drawing/2014/main" id="{12E46702-E0FC-494F-8510-D576F769698C}"/>
              </a:ext>
            </a:extLst>
          </p:cNvPr>
          <p:cNvSpPr txBox="1"/>
          <p:nvPr/>
        </p:nvSpPr>
        <p:spPr>
          <a:xfrm>
            <a:off x="1210613" y="5583083"/>
            <a:ext cx="6362163" cy="553998"/>
          </a:xfrm>
          <a:prstGeom prst="rect">
            <a:avLst/>
          </a:prstGeom>
          <a:noFill/>
        </p:spPr>
        <p:txBody>
          <a:bodyPr wrap="square">
            <a:spAutoFit/>
          </a:bodyPr>
          <a:lstStyle/>
          <a:p>
            <a:pPr algn="l"/>
            <a:r>
              <a:rPr lang="es-ES" sz="1000" i="0" dirty="0">
                <a:solidFill>
                  <a:srgbClr val="161616"/>
                </a:solidFill>
                <a:effectLst/>
                <a:latin typeface="+mj-lt"/>
              </a:rPr>
              <a:t>Arquitecturas de macrodatos: </a:t>
            </a:r>
            <a:r>
              <a:rPr lang="es-ES" sz="1000" i="0" dirty="0">
                <a:solidFill>
                  <a:srgbClr val="161616"/>
                </a:solidFill>
                <a:effectLst/>
                <a:latin typeface="+mj-lt"/>
                <a:hlinkClick r:id="rId5"/>
              </a:rPr>
              <a:t>https://learn.microsoft.com/es-es/azure/architecture/databases/guide/big-data-architectures</a:t>
            </a:r>
            <a:endParaRPr lang="es-ES" sz="1000" i="0" dirty="0">
              <a:solidFill>
                <a:srgbClr val="161616"/>
              </a:solidFill>
              <a:effectLst/>
              <a:latin typeface="+mj-lt"/>
            </a:endParaRPr>
          </a:p>
          <a:p>
            <a:pPr algn="l"/>
            <a:endParaRPr lang="es-ES" sz="1000" i="0" dirty="0">
              <a:solidFill>
                <a:srgbClr val="161616"/>
              </a:solidFill>
              <a:effectLst/>
              <a:latin typeface="+mj-lt"/>
            </a:endParaRPr>
          </a:p>
        </p:txBody>
      </p:sp>
      <p:sp>
        <p:nvSpPr>
          <p:cNvPr id="25" name="Título 1">
            <a:extLst>
              <a:ext uri="{FF2B5EF4-FFF2-40B4-BE49-F238E27FC236}">
                <a16:creationId xmlns:a16="http://schemas.microsoft.com/office/drawing/2014/main" id="{DC0BA57B-539F-4AF1-820C-A5D569515842}"/>
              </a:ext>
            </a:extLst>
          </p:cNvPr>
          <p:cNvSpPr txBox="1">
            <a:spLocks/>
          </p:cNvSpPr>
          <p:nvPr/>
        </p:nvSpPr>
        <p:spPr>
          <a:xfrm>
            <a:off x="4183394" y="1417492"/>
            <a:ext cx="3659645"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Arquitectura</a:t>
            </a:r>
          </a:p>
        </p:txBody>
      </p:sp>
    </p:spTree>
    <p:extLst>
      <p:ext uri="{BB962C8B-B14F-4D97-AF65-F5344CB8AC3E}">
        <p14:creationId xmlns:p14="http://schemas.microsoft.com/office/powerpoint/2010/main" val="690145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Elipse 17">
            <a:extLst>
              <a:ext uri="{FF2B5EF4-FFF2-40B4-BE49-F238E27FC236}">
                <a16:creationId xmlns:a16="http://schemas.microsoft.com/office/drawing/2014/main" id="{64672C12-D7E6-4F26-9E15-751A9ED0DE4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n 18">
            <a:extLst>
              <a:ext uri="{FF2B5EF4-FFF2-40B4-BE49-F238E27FC236}">
                <a16:creationId xmlns:a16="http://schemas.microsoft.com/office/drawing/2014/main" id="{57C8A132-A1BD-4884-ACDB-278CA1B324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0" name="Conector recto 19">
            <a:extLst>
              <a:ext uri="{FF2B5EF4-FFF2-40B4-BE49-F238E27FC236}">
                <a16:creationId xmlns:a16="http://schemas.microsoft.com/office/drawing/2014/main" id="{B69A36FC-B950-410D-B24F-64D107CD5F6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9" name="Título 1">
            <a:extLst>
              <a:ext uri="{FF2B5EF4-FFF2-40B4-BE49-F238E27FC236}">
                <a16:creationId xmlns:a16="http://schemas.microsoft.com/office/drawing/2014/main" id="{D9BDED7F-8A7E-4E31-ABF2-486D23961A1A}"/>
              </a:ext>
            </a:extLst>
          </p:cNvPr>
          <p:cNvSpPr txBox="1">
            <a:spLocks/>
          </p:cNvSpPr>
          <p:nvPr/>
        </p:nvSpPr>
        <p:spPr>
          <a:xfrm>
            <a:off x="4183394" y="141749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Pero…¿Dónde están estos datos?</a:t>
            </a:r>
          </a:p>
        </p:txBody>
      </p:sp>
      <p:grpSp>
        <p:nvGrpSpPr>
          <p:cNvPr id="17" name="Grupo 16">
            <a:extLst>
              <a:ext uri="{FF2B5EF4-FFF2-40B4-BE49-F238E27FC236}">
                <a16:creationId xmlns:a16="http://schemas.microsoft.com/office/drawing/2014/main" id="{F1F13BA7-A034-400C-987F-3971F8F87277}"/>
              </a:ext>
            </a:extLst>
          </p:cNvPr>
          <p:cNvGrpSpPr/>
          <p:nvPr/>
        </p:nvGrpSpPr>
        <p:grpSpPr>
          <a:xfrm>
            <a:off x="1272647" y="1356899"/>
            <a:ext cx="2829153" cy="465022"/>
            <a:chOff x="2514803" y="996"/>
            <a:chExt cx="2829153" cy="580020"/>
          </a:xfrm>
        </p:grpSpPr>
        <p:sp>
          <p:nvSpPr>
            <p:cNvPr id="22" name="Rectángulo: esquinas redondeadas 21">
              <a:extLst>
                <a:ext uri="{FF2B5EF4-FFF2-40B4-BE49-F238E27FC236}">
                  <a16:creationId xmlns:a16="http://schemas.microsoft.com/office/drawing/2014/main" id="{F5928DF0-A18B-4711-A3A6-BC013AB894CC}"/>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ángulo: esquinas redondeadas 4">
              <a:extLst>
                <a:ext uri="{FF2B5EF4-FFF2-40B4-BE49-F238E27FC236}">
                  <a16:creationId xmlns:a16="http://schemas.microsoft.com/office/drawing/2014/main" id="{8B6B7FFB-7767-4842-9BBC-911A80D3C015}"/>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
        <p:nvSpPr>
          <p:cNvPr id="7" name="Rectángulo 6">
            <a:extLst>
              <a:ext uri="{FF2B5EF4-FFF2-40B4-BE49-F238E27FC236}">
                <a16:creationId xmlns:a16="http://schemas.microsoft.com/office/drawing/2014/main" id="{5435DCC1-D774-40E5-BA21-C86047A75948}"/>
              </a:ext>
            </a:extLst>
          </p:cNvPr>
          <p:cNvSpPr/>
          <p:nvPr/>
        </p:nvSpPr>
        <p:spPr>
          <a:xfrm>
            <a:off x="1145854" y="1941545"/>
            <a:ext cx="4389920" cy="369332"/>
          </a:xfrm>
          <a:prstGeom prst="rect">
            <a:avLst/>
          </a:prstGeom>
        </p:spPr>
        <p:txBody>
          <a:bodyPr wrap="none">
            <a:spAutoFit/>
          </a:bodyPr>
          <a:lstStyle/>
          <a:p>
            <a:r>
              <a:rPr lang="es-ES" b="1" dirty="0"/>
              <a:t>Ubicación de los centros de datos de Google</a:t>
            </a:r>
            <a:endParaRPr lang="en-US" dirty="0"/>
          </a:p>
        </p:txBody>
      </p:sp>
      <p:sp>
        <p:nvSpPr>
          <p:cNvPr id="8" name="Rectángulo 7">
            <a:extLst>
              <a:ext uri="{FF2B5EF4-FFF2-40B4-BE49-F238E27FC236}">
                <a16:creationId xmlns:a16="http://schemas.microsoft.com/office/drawing/2014/main" id="{F3B6473B-18B7-40F1-A655-971F87EBE884}"/>
              </a:ext>
            </a:extLst>
          </p:cNvPr>
          <p:cNvSpPr/>
          <p:nvPr/>
        </p:nvSpPr>
        <p:spPr>
          <a:xfrm>
            <a:off x="1169188" y="2215057"/>
            <a:ext cx="5865224" cy="430887"/>
          </a:xfrm>
          <a:prstGeom prst="rect">
            <a:avLst/>
          </a:prstGeom>
        </p:spPr>
        <p:txBody>
          <a:bodyPr wrap="square">
            <a:spAutoFit/>
          </a:bodyPr>
          <a:lstStyle/>
          <a:p>
            <a:r>
              <a:rPr lang="en-US" sz="1100" dirty="0">
                <a:hlinkClick r:id="rId4"/>
              </a:rPr>
              <a:t>https://www.google.com/about/datacenters/locations/</a:t>
            </a:r>
            <a:endParaRPr lang="en-US" sz="1100" dirty="0"/>
          </a:p>
          <a:p>
            <a:endParaRPr lang="en-US" sz="1100" dirty="0"/>
          </a:p>
        </p:txBody>
      </p:sp>
      <p:pic>
        <p:nvPicPr>
          <p:cNvPr id="3" name="Imagen 2">
            <a:extLst>
              <a:ext uri="{FF2B5EF4-FFF2-40B4-BE49-F238E27FC236}">
                <a16:creationId xmlns:a16="http://schemas.microsoft.com/office/drawing/2014/main" id="{5425F04D-3D8D-4528-9FD6-95133B8B5799}"/>
              </a:ext>
            </a:extLst>
          </p:cNvPr>
          <p:cNvPicPr>
            <a:picLocks noChangeAspect="1"/>
          </p:cNvPicPr>
          <p:nvPr/>
        </p:nvPicPr>
        <p:blipFill>
          <a:blip r:embed="rId5"/>
          <a:stretch>
            <a:fillRect/>
          </a:stretch>
        </p:blipFill>
        <p:spPr>
          <a:xfrm>
            <a:off x="634412" y="2454459"/>
            <a:ext cx="7477251" cy="4279483"/>
          </a:xfrm>
          <a:prstGeom prst="rect">
            <a:avLst/>
          </a:prstGeom>
        </p:spPr>
      </p:pic>
    </p:spTree>
    <p:extLst>
      <p:ext uri="{BB962C8B-B14F-4D97-AF65-F5344CB8AC3E}">
        <p14:creationId xmlns:p14="http://schemas.microsoft.com/office/powerpoint/2010/main" val="8771965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idor de número de diapositiva 3">
            <a:extLst>
              <a:ext uri="{FF2B5EF4-FFF2-40B4-BE49-F238E27FC236}">
                <a16:creationId xmlns:a16="http://schemas.microsoft.com/office/drawing/2014/main" id="{E3706F52-B0AF-43F5-860B-1D13A05B9EC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14" name="CuadroTexto 13">
            <a:extLst>
              <a:ext uri="{FF2B5EF4-FFF2-40B4-BE49-F238E27FC236}">
                <a16:creationId xmlns:a16="http://schemas.microsoft.com/office/drawing/2014/main" id="{8F64E21F-D896-4762-9449-CAE38F9762E7}"/>
              </a:ext>
            </a:extLst>
          </p:cNvPr>
          <p:cNvSpPr txBox="1"/>
          <p:nvPr/>
        </p:nvSpPr>
        <p:spPr>
          <a:xfrm>
            <a:off x="763594" y="1247468"/>
            <a:ext cx="4616388" cy="369332"/>
          </a:xfrm>
          <a:prstGeom prst="rect">
            <a:avLst/>
          </a:prstGeom>
          <a:noFill/>
        </p:spPr>
        <p:txBody>
          <a:bodyPr wrap="square">
            <a:spAutoFit/>
          </a:bodyPr>
          <a:lstStyle/>
          <a:p>
            <a:r>
              <a:rPr lang="es-ES" dirty="0"/>
              <a:t>¿Donde están los datos?</a:t>
            </a:r>
          </a:p>
        </p:txBody>
      </p:sp>
      <p:pic>
        <p:nvPicPr>
          <p:cNvPr id="6" name="Imagen 5">
            <a:extLst>
              <a:ext uri="{FF2B5EF4-FFF2-40B4-BE49-F238E27FC236}">
                <a16:creationId xmlns:a16="http://schemas.microsoft.com/office/drawing/2014/main" id="{04B48C54-8375-442E-99CE-55E08A496FD1}"/>
              </a:ext>
            </a:extLst>
          </p:cNvPr>
          <p:cNvPicPr>
            <a:picLocks noChangeAspect="1"/>
          </p:cNvPicPr>
          <p:nvPr/>
        </p:nvPicPr>
        <p:blipFill>
          <a:blip r:embed="rId3"/>
          <a:stretch>
            <a:fillRect/>
          </a:stretch>
        </p:blipFill>
        <p:spPr>
          <a:xfrm>
            <a:off x="763594" y="3964922"/>
            <a:ext cx="7178662" cy="2133785"/>
          </a:xfrm>
          <a:prstGeom prst="rect">
            <a:avLst/>
          </a:prstGeom>
        </p:spPr>
      </p:pic>
      <p:sp>
        <p:nvSpPr>
          <p:cNvPr id="8" name="CuadroTexto 7">
            <a:extLst>
              <a:ext uri="{FF2B5EF4-FFF2-40B4-BE49-F238E27FC236}">
                <a16:creationId xmlns:a16="http://schemas.microsoft.com/office/drawing/2014/main" id="{D01CC3E3-80B5-4922-BC2B-8E6841D340B3}"/>
              </a:ext>
            </a:extLst>
          </p:cNvPr>
          <p:cNvSpPr txBox="1"/>
          <p:nvPr/>
        </p:nvSpPr>
        <p:spPr>
          <a:xfrm>
            <a:off x="876080" y="6271462"/>
            <a:ext cx="7886700" cy="430887"/>
          </a:xfrm>
          <a:prstGeom prst="rect">
            <a:avLst/>
          </a:prstGeom>
          <a:noFill/>
        </p:spPr>
        <p:txBody>
          <a:bodyPr wrap="square" rtlCol="0">
            <a:spAutoFit/>
          </a:bodyPr>
          <a:lstStyle/>
          <a:p>
            <a:r>
              <a:rPr lang="es-ES" sz="1100" dirty="0" err="1"/>
              <a:t>Source</a:t>
            </a:r>
            <a:r>
              <a:rPr lang="es-ES" sz="1100" dirty="0"/>
              <a:t>: </a:t>
            </a:r>
            <a:r>
              <a:rPr lang="es-ES" sz="1100" dirty="0">
                <a:hlinkClick r:id="rId4"/>
              </a:rPr>
              <a:t>https://www.datacenterdynamics.com/en/news/china-deploys-1400-ton-commercial-underwater-data-center/</a:t>
            </a:r>
            <a:endParaRPr lang="es-ES" sz="1100" dirty="0"/>
          </a:p>
          <a:p>
            <a:endParaRPr lang="es-ES" sz="1100" dirty="0"/>
          </a:p>
        </p:txBody>
      </p:sp>
      <p:sp>
        <p:nvSpPr>
          <p:cNvPr id="16" name="CuadroTexto 15">
            <a:extLst>
              <a:ext uri="{FF2B5EF4-FFF2-40B4-BE49-F238E27FC236}">
                <a16:creationId xmlns:a16="http://schemas.microsoft.com/office/drawing/2014/main" id="{A7CCA1C7-FB7C-492E-8315-B94CAC7D518D}"/>
              </a:ext>
            </a:extLst>
          </p:cNvPr>
          <p:cNvSpPr txBox="1"/>
          <p:nvPr/>
        </p:nvSpPr>
        <p:spPr>
          <a:xfrm>
            <a:off x="763594" y="1774043"/>
            <a:ext cx="4267200" cy="307777"/>
          </a:xfrm>
          <a:prstGeom prst="rect">
            <a:avLst/>
          </a:prstGeom>
          <a:noFill/>
        </p:spPr>
        <p:txBody>
          <a:bodyPr wrap="square" rtlCol="0">
            <a:spAutoFit/>
          </a:bodyPr>
          <a:lstStyle/>
          <a:p>
            <a:r>
              <a:rPr lang="es-ES" b="1" dirty="0"/>
              <a:t>Microsoft</a:t>
            </a:r>
            <a:r>
              <a:rPr lang="es-ES" dirty="0"/>
              <a:t>: Proyect NATICK</a:t>
            </a:r>
          </a:p>
        </p:txBody>
      </p:sp>
      <p:sp>
        <p:nvSpPr>
          <p:cNvPr id="17" name="CuadroTexto 16">
            <a:extLst>
              <a:ext uri="{FF2B5EF4-FFF2-40B4-BE49-F238E27FC236}">
                <a16:creationId xmlns:a16="http://schemas.microsoft.com/office/drawing/2014/main" id="{F8AF21DE-66B1-4338-B1BF-0187D2586A2C}"/>
              </a:ext>
            </a:extLst>
          </p:cNvPr>
          <p:cNvSpPr txBox="1"/>
          <p:nvPr/>
        </p:nvSpPr>
        <p:spPr>
          <a:xfrm>
            <a:off x="3482783" y="3534035"/>
            <a:ext cx="4229100" cy="430887"/>
          </a:xfrm>
          <a:prstGeom prst="rect">
            <a:avLst/>
          </a:prstGeom>
          <a:noFill/>
        </p:spPr>
        <p:txBody>
          <a:bodyPr wrap="square" rtlCol="0">
            <a:spAutoFit/>
          </a:bodyPr>
          <a:lstStyle/>
          <a:p>
            <a:r>
              <a:rPr lang="es-ES" sz="1100" dirty="0" err="1"/>
              <a:t>Source</a:t>
            </a:r>
            <a:r>
              <a:rPr lang="es-ES" sz="1100" dirty="0"/>
              <a:t>: </a:t>
            </a:r>
            <a:r>
              <a:rPr lang="es-ES" sz="1100" dirty="0">
                <a:hlinkClick r:id="rId5"/>
              </a:rPr>
              <a:t>https://natick.research.microsoft.com/</a:t>
            </a:r>
            <a:endParaRPr lang="es-ES" sz="1100" dirty="0"/>
          </a:p>
          <a:p>
            <a:endParaRPr lang="es-ES" sz="1100" dirty="0"/>
          </a:p>
        </p:txBody>
      </p:sp>
      <p:pic>
        <p:nvPicPr>
          <p:cNvPr id="19" name="Imagen 18">
            <a:extLst>
              <a:ext uri="{FF2B5EF4-FFF2-40B4-BE49-F238E27FC236}">
                <a16:creationId xmlns:a16="http://schemas.microsoft.com/office/drawing/2014/main" id="{B1EB420D-18F7-4F95-B5B2-83DDB25DFB80}"/>
              </a:ext>
            </a:extLst>
          </p:cNvPr>
          <p:cNvPicPr>
            <a:picLocks noChangeAspect="1"/>
          </p:cNvPicPr>
          <p:nvPr/>
        </p:nvPicPr>
        <p:blipFill>
          <a:blip r:embed="rId6"/>
          <a:stretch>
            <a:fillRect/>
          </a:stretch>
        </p:blipFill>
        <p:spPr>
          <a:xfrm>
            <a:off x="3482783" y="1153681"/>
            <a:ext cx="4712083" cy="2280624"/>
          </a:xfrm>
          <a:prstGeom prst="rect">
            <a:avLst/>
          </a:prstGeom>
        </p:spPr>
      </p:pic>
    </p:spTree>
    <p:extLst>
      <p:ext uri="{BB962C8B-B14F-4D97-AF65-F5344CB8AC3E}">
        <p14:creationId xmlns:p14="http://schemas.microsoft.com/office/powerpoint/2010/main" val="20088384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17</a:t>
            </a:fld>
            <a:endParaRPr lang="es-ES" dirty="0"/>
          </a:p>
        </p:txBody>
      </p:sp>
      <p:sp>
        <p:nvSpPr>
          <p:cNvPr id="9" name="Título 1"/>
          <p:cNvSpPr>
            <a:spLocks noGrp="1"/>
          </p:cNvSpPr>
          <p:nvPr>
            <p:ph type="title"/>
          </p:nvPr>
        </p:nvSpPr>
        <p:spPr>
          <a:xfrm>
            <a:off x="4183394" y="1379599"/>
            <a:ext cx="6161739" cy="459459"/>
          </a:xfrm>
        </p:spPr>
        <p:txBody>
          <a:bodyPr>
            <a:normAutofit/>
          </a:bodyPr>
          <a:lstStyle/>
          <a:p>
            <a:pPr algn="l"/>
            <a:r>
              <a:rPr lang="es-ES" sz="2400" b="1" dirty="0"/>
              <a:t>El origen</a:t>
            </a:r>
          </a:p>
        </p:txBody>
      </p:sp>
      <p:sp>
        <p:nvSpPr>
          <p:cNvPr id="18" name="Elipse 17">
            <a:extLst>
              <a:ext uri="{FF2B5EF4-FFF2-40B4-BE49-F238E27FC236}">
                <a16:creationId xmlns:a16="http://schemas.microsoft.com/office/drawing/2014/main" id="{C2C8441D-816C-4CA0-87AA-2625E637BD47}"/>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n 18">
            <a:extLst>
              <a:ext uri="{FF2B5EF4-FFF2-40B4-BE49-F238E27FC236}">
                <a16:creationId xmlns:a16="http://schemas.microsoft.com/office/drawing/2014/main" id="{78FCF5FA-F402-4010-AFA9-CA91E93D2C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0" name="Conector recto 19">
            <a:extLst>
              <a:ext uri="{FF2B5EF4-FFF2-40B4-BE49-F238E27FC236}">
                <a16:creationId xmlns:a16="http://schemas.microsoft.com/office/drawing/2014/main" id="{561FB5C3-BAE6-42CB-A537-72D370B7CC18}"/>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1" name="Grupo 20">
            <a:extLst>
              <a:ext uri="{FF2B5EF4-FFF2-40B4-BE49-F238E27FC236}">
                <a16:creationId xmlns:a16="http://schemas.microsoft.com/office/drawing/2014/main" id="{D3606519-B35D-4362-9383-EC98294E9DE2}"/>
              </a:ext>
            </a:extLst>
          </p:cNvPr>
          <p:cNvGrpSpPr/>
          <p:nvPr/>
        </p:nvGrpSpPr>
        <p:grpSpPr>
          <a:xfrm>
            <a:off x="1272647" y="1356899"/>
            <a:ext cx="2829153" cy="465022"/>
            <a:chOff x="2514803" y="996"/>
            <a:chExt cx="2829153" cy="580020"/>
          </a:xfrm>
        </p:grpSpPr>
        <p:sp>
          <p:nvSpPr>
            <p:cNvPr id="22" name="Rectángulo: esquinas redondeadas 21">
              <a:extLst>
                <a:ext uri="{FF2B5EF4-FFF2-40B4-BE49-F238E27FC236}">
                  <a16:creationId xmlns:a16="http://schemas.microsoft.com/office/drawing/2014/main" id="{D8CF1BA0-2CB6-4288-AA2F-FEBB5C9E662C}"/>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ángulo: esquinas redondeadas 4">
              <a:extLst>
                <a:ext uri="{FF2B5EF4-FFF2-40B4-BE49-F238E27FC236}">
                  <a16:creationId xmlns:a16="http://schemas.microsoft.com/office/drawing/2014/main" id="{06AD4185-7306-48D9-82A3-127F7314DDEF}"/>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pic>
        <p:nvPicPr>
          <p:cNvPr id="3" name="Imagen 2">
            <a:extLst>
              <a:ext uri="{FF2B5EF4-FFF2-40B4-BE49-F238E27FC236}">
                <a16:creationId xmlns:a16="http://schemas.microsoft.com/office/drawing/2014/main" id="{9DBF51E8-EDC9-4AC7-A7BA-DD04B422FE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2647" y="1991360"/>
            <a:ext cx="6268063" cy="4637526"/>
          </a:xfrm>
          <a:prstGeom prst="rect">
            <a:avLst/>
          </a:prstGeom>
        </p:spPr>
      </p:pic>
      <p:sp>
        <p:nvSpPr>
          <p:cNvPr id="2" name="TextBox 1">
            <a:extLst>
              <a:ext uri="{FF2B5EF4-FFF2-40B4-BE49-F238E27FC236}">
                <a16:creationId xmlns:a16="http://schemas.microsoft.com/office/drawing/2014/main" id="{0580DF57-609D-4C08-8B5C-2DCAC618B2E5}"/>
              </a:ext>
            </a:extLst>
          </p:cNvPr>
          <p:cNvSpPr txBox="1"/>
          <p:nvPr/>
        </p:nvSpPr>
        <p:spPr>
          <a:xfrm>
            <a:off x="6067042" y="1631079"/>
            <a:ext cx="1555262" cy="369332"/>
          </a:xfrm>
          <a:prstGeom prst="rect">
            <a:avLst/>
          </a:prstGeom>
          <a:noFill/>
        </p:spPr>
        <p:txBody>
          <a:bodyPr wrap="square" rtlCol="0">
            <a:spAutoFit/>
          </a:bodyPr>
          <a:lstStyle/>
          <a:p>
            <a:pPr algn="r"/>
            <a:r>
              <a:rPr lang="ca-ES"/>
              <a:t>Ley de Moore</a:t>
            </a:r>
            <a:endParaRPr lang="en-US"/>
          </a:p>
        </p:txBody>
      </p:sp>
    </p:spTree>
    <p:extLst>
      <p:ext uri="{BB962C8B-B14F-4D97-AF65-F5344CB8AC3E}">
        <p14:creationId xmlns:p14="http://schemas.microsoft.com/office/powerpoint/2010/main" val="2821596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18</a:t>
            </a:fld>
            <a:endParaRPr lang="es-ES" dirty="0"/>
          </a:p>
        </p:txBody>
      </p:sp>
      <p:pic>
        <p:nvPicPr>
          <p:cNvPr id="4098" name="Picture 2" descr="Para qué sirve en realidad una computadora cuántica? | Ciencia y Ecología |  DW | 25.10.2019">
            <a:extLst>
              <a:ext uri="{FF2B5EF4-FFF2-40B4-BE49-F238E27FC236}">
                <a16:creationId xmlns:a16="http://schemas.microsoft.com/office/drawing/2014/main" id="{36C52C24-F61D-4E79-876E-71566422E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426" y="2010887"/>
            <a:ext cx="3393336" cy="4521989"/>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D787357A-2238-4A84-9217-C3C7BF3FB807}"/>
              </a:ext>
            </a:extLst>
          </p:cNvPr>
          <p:cNvSpPr>
            <a:spLocks noGrp="1"/>
          </p:cNvSpPr>
          <p:nvPr>
            <p:ph type="title"/>
          </p:nvPr>
        </p:nvSpPr>
        <p:spPr>
          <a:xfrm>
            <a:off x="4183394" y="1379599"/>
            <a:ext cx="6161739" cy="459459"/>
          </a:xfrm>
        </p:spPr>
        <p:txBody>
          <a:bodyPr>
            <a:normAutofit/>
          </a:bodyPr>
          <a:lstStyle/>
          <a:p>
            <a:pPr algn="l"/>
            <a:r>
              <a:rPr lang="es-ES" sz="2400" b="1" dirty="0"/>
              <a:t>El futuro?</a:t>
            </a:r>
          </a:p>
        </p:txBody>
      </p:sp>
      <p:sp>
        <p:nvSpPr>
          <p:cNvPr id="11" name="Elipse 10">
            <a:extLst>
              <a:ext uri="{FF2B5EF4-FFF2-40B4-BE49-F238E27FC236}">
                <a16:creationId xmlns:a16="http://schemas.microsoft.com/office/drawing/2014/main" id="{AD1AAC6D-43DB-4F68-AE1D-D872F01F3BC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Imagen 11">
            <a:extLst>
              <a:ext uri="{FF2B5EF4-FFF2-40B4-BE49-F238E27FC236}">
                <a16:creationId xmlns:a16="http://schemas.microsoft.com/office/drawing/2014/main" id="{EA70253E-7EA7-4131-9DEB-E97EB21A37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7" name="Conector recto 16">
            <a:extLst>
              <a:ext uri="{FF2B5EF4-FFF2-40B4-BE49-F238E27FC236}">
                <a16:creationId xmlns:a16="http://schemas.microsoft.com/office/drawing/2014/main" id="{35347491-01CE-49D2-B3E8-9E244CCE00D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18" name="Grupo 17">
            <a:extLst>
              <a:ext uri="{FF2B5EF4-FFF2-40B4-BE49-F238E27FC236}">
                <a16:creationId xmlns:a16="http://schemas.microsoft.com/office/drawing/2014/main" id="{B6C11B26-E6CE-48E8-806C-7567101F36DB}"/>
              </a:ext>
            </a:extLst>
          </p:cNvPr>
          <p:cNvGrpSpPr/>
          <p:nvPr/>
        </p:nvGrpSpPr>
        <p:grpSpPr>
          <a:xfrm>
            <a:off x="1272647" y="1356899"/>
            <a:ext cx="2829153" cy="465022"/>
            <a:chOff x="2514803" y="996"/>
            <a:chExt cx="2829153" cy="580020"/>
          </a:xfrm>
        </p:grpSpPr>
        <p:sp>
          <p:nvSpPr>
            <p:cNvPr id="19" name="Rectángulo: esquinas redondeadas 18">
              <a:extLst>
                <a:ext uri="{FF2B5EF4-FFF2-40B4-BE49-F238E27FC236}">
                  <a16:creationId xmlns:a16="http://schemas.microsoft.com/office/drawing/2014/main" id="{B32EF748-A3F9-4C9E-8BDD-78C7F392B2C7}"/>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ángulo: esquinas redondeadas 4">
              <a:extLst>
                <a:ext uri="{FF2B5EF4-FFF2-40B4-BE49-F238E27FC236}">
                  <a16:creationId xmlns:a16="http://schemas.microsoft.com/office/drawing/2014/main" id="{9C09CFE3-669A-49E0-BD1D-09AEDEC7073A}"/>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pic>
        <p:nvPicPr>
          <p:cNvPr id="2050" name="Picture 2" descr="Wsj">
            <a:extLst>
              <a:ext uri="{FF2B5EF4-FFF2-40B4-BE49-F238E27FC236}">
                <a16:creationId xmlns:a16="http://schemas.microsoft.com/office/drawing/2014/main" id="{E5C20931-5195-49FA-BDCA-71C1CE0267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103" y="2005737"/>
            <a:ext cx="3077654" cy="32623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A3028B-D282-4502-AB99-351847AFD5F3}"/>
              </a:ext>
            </a:extLst>
          </p:cNvPr>
          <p:cNvSpPr txBox="1"/>
          <p:nvPr/>
        </p:nvSpPr>
        <p:spPr>
          <a:xfrm>
            <a:off x="6307930" y="5307335"/>
            <a:ext cx="1555262" cy="369332"/>
          </a:xfrm>
          <a:prstGeom prst="rect">
            <a:avLst/>
          </a:prstGeom>
          <a:noFill/>
        </p:spPr>
        <p:txBody>
          <a:bodyPr wrap="square" rtlCol="0">
            <a:spAutoFit/>
          </a:bodyPr>
          <a:lstStyle/>
          <a:p>
            <a:pPr algn="r"/>
            <a:r>
              <a:rPr lang="ca-ES"/>
              <a:t>Ley de Huang</a:t>
            </a:r>
            <a:endParaRPr lang="en-US"/>
          </a:p>
        </p:txBody>
      </p:sp>
    </p:spTree>
    <p:extLst>
      <p:ext uri="{BB962C8B-B14F-4D97-AF65-F5344CB8AC3E}">
        <p14:creationId xmlns:p14="http://schemas.microsoft.com/office/powerpoint/2010/main" val="28482879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19</a:t>
            </a:fld>
            <a:endParaRPr lang="es-ES" dirty="0"/>
          </a:p>
        </p:txBody>
      </p:sp>
      <p:pic>
        <p:nvPicPr>
          <p:cNvPr id="3" name="Imagen 2">
            <a:extLst>
              <a:ext uri="{FF2B5EF4-FFF2-40B4-BE49-F238E27FC236}">
                <a16:creationId xmlns:a16="http://schemas.microsoft.com/office/drawing/2014/main" id="{913343BE-B530-4B81-815F-7E4D1C942D5A}"/>
              </a:ext>
            </a:extLst>
          </p:cNvPr>
          <p:cNvPicPr>
            <a:picLocks noChangeAspect="1"/>
          </p:cNvPicPr>
          <p:nvPr/>
        </p:nvPicPr>
        <p:blipFill>
          <a:blip r:embed="rId3"/>
          <a:stretch>
            <a:fillRect/>
          </a:stretch>
        </p:blipFill>
        <p:spPr>
          <a:xfrm>
            <a:off x="1347410" y="2039901"/>
            <a:ext cx="6243145" cy="1618380"/>
          </a:xfrm>
          <a:prstGeom prst="rect">
            <a:avLst/>
          </a:prstGeom>
        </p:spPr>
      </p:pic>
      <p:pic>
        <p:nvPicPr>
          <p:cNvPr id="2" name="Imagen 1">
            <a:extLst>
              <a:ext uri="{FF2B5EF4-FFF2-40B4-BE49-F238E27FC236}">
                <a16:creationId xmlns:a16="http://schemas.microsoft.com/office/drawing/2014/main" id="{183398BC-4F2F-4E44-B9D7-186B4F2AF6F3}"/>
              </a:ext>
            </a:extLst>
          </p:cNvPr>
          <p:cNvPicPr>
            <a:picLocks noChangeAspect="1"/>
          </p:cNvPicPr>
          <p:nvPr/>
        </p:nvPicPr>
        <p:blipFill>
          <a:blip r:embed="rId4"/>
          <a:stretch>
            <a:fillRect/>
          </a:stretch>
        </p:blipFill>
        <p:spPr>
          <a:xfrm>
            <a:off x="630621" y="4153568"/>
            <a:ext cx="7448124" cy="1750542"/>
          </a:xfrm>
          <a:prstGeom prst="rect">
            <a:avLst/>
          </a:prstGeom>
        </p:spPr>
      </p:pic>
      <p:sp>
        <p:nvSpPr>
          <p:cNvPr id="5" name="CuadroTexto 4">
            <a:extLst>
              <a:ext uri="{FF2B5EF4-FFF2-40B4-BE49-F238E27FC236}">
                <a16:creationId xmlns:a16="http://schemas.microsoft.com/office/drawing/2014/main" id="{FC889EB5-3C0E-4FF4-A6CC-74455D8CAEDA}"/>
              </a:ext>
            </a:extLst>
          </p:cNvPr>
          <p:cNvSpPr txBox="1"/>
          <p:nvPr/>
        </p:nvSpPr>
        <p:spPr>
          <a:xfrm>
            <a:off x="3579529" y="5926845"/>
            <a:ext cx="4600502" cy="307777"/>
          </a:xfrm>
          <a:prstGeom prst="rect">
            <a:avLst/>
          </a:prstGeom>
          <a:noFill/>
        </p:spPr>
        <p:txBody>
          <a:bodyPr wrap="square" rtlCol="0">
            <a:spAutoFit/>
          </a:bodyPr>
          <a:lstStyle/>
          <a:p>
            <a:r>
              <a:rPr lang="es-ES" sz="1400" dirty="0"/>
              <a:t>Fuente: </a:t>
            </a:r>
            <a:r>
              <a:rPr lang="es-ES" sz="1400" dirty="0">
                <a:hlinkClick r:id="rId5"/>
              </a:rPr>
              <a:t>El País</a:t>
            </a:r>
            <a:endParaRPr lang="es-ES" sz="1400" dirty="0"/>
          </a:p>
        </p:txBody>
      </p:sp>
      <p:sp>
        <p:nvSpPr>
          <p:cNvPr id="16" name="CuadroTexto 15">
            <a:extLst>
              <a:ext uri="{FF2B5EF4-FFF2-40B4-BE49-F238E27FC236}">
                <a16:creationId xmlns:a16="http://schemas.microsoft.com/office/drawing/2014/main" id="{A6B8972D-431E-47A1-9BA3-717BC2B94464}"/>
              </a:ext>
            </a:extLst>
          </p:cNvPr>
          <p:cNvSpPr txBox="1"/>
          <p:nvPr/>
        </p:nvSpPr>
        <p:spPr>
          <a:xfrm>
            <a:off x="3579529" y="3522041"/>
            <a:ext cx="4600502" cy="307777"/>
          </a:xfrm>
          <a:prstGeom prst="rect">
            <a:avLst/>
          </a:prstGeom>
          <a:noFill/>
        </p:spPr>
        <p:txBody>
          <a:bodyPr wrap="square" rtlCol="0">
            <a:spAutoFit/>
          </a:bodyPr>
          <a:lstStyle/>
          <a:p>
            <a:r>
              <a:rPr lang="es-ES" sz="1400" dirty="0"/>
              <a:t>Fuente: ABC </a:t>
            </a:r>
          </a:p>
        </p:txBody>
      </p:sp>
      <p:sp>
        <p:nvSpPr>
          <p:cNvPr id="15" name="Título 1">
            <a:extLst>
              <a:ext uri="{FF2B5EF4-FFF2-40B4-BE49-F238E27FC236}">
                <a16:creationId xmlns:a16="http://schemas.microsoft.com/office/drawing/2014/main" id="{999101C9-84E3-4910-B343-E79681567232}"/>
              </a:ext>
            </a:extLst>
          </p:cNvPr>
          <p:cNvSpPr>
            <a:spLocks noGrp="1"/>
          </p:cNvSpPr>
          <p:nvPr>
            <p:ph type="title"/>
          </p:nvPr>
        </p:nvSpPr>
        <p:spPr>
          <a:xfrm>
            <a:off x="4183394" y="1379599"/>
            <a:ext cx="6161739" cy="459459"/>
          </a:xfrm>
        </p:spPr>
        <p:txBody>
          <a:bodyPr>
            <a:normAutofit/>
          </a:bodyPr>
          <a:lstStyle/>
          <a:p>
            <a:pPr algn="l"/>
            <a:r>
              <a:rPr lang="es-ES" sz="2400" b="1" dirty="0"/>
              <a:t>El futuro?</a:t>
            </a:r>
          </a:p>
        </p:txBody>
      </p:sp>
      <p:sp>
        <p:nvSpPr>
          <p:cNvPr id="17" name="Elipse 16">
            <a:extLst>
              <a:ext uri="{FF2B5EF4-FFF2-40B4-BE49-F238E27FC236}">
                <a16:creationId xmlns:a16="http://schemas.microsoft.com/office/drawing/2014/main" id="{238BECFB-33E4-415C-8FC4-469B04D4C3A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Imagen 17">
            <a:extLst>
              <a:ext uri="{FF2B5EF4-FFF2-40B4-BE49-F238E27FC236}">
                <a16:creationId xmlns:a16="http://schemas.microsoft.com/office/drawing/2014/main" id="{8C702561-2892-4AB6-A7A7-8BDBAE8CA7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9" name="Conector recto 18">
            <a:extLst>
              <a:ext uri="{FF2B5EF4-FFF2-40B4-BE49-F238E27FC236}">
                <a16:creationId xmlns:a16="http://schemas.microsoft.com/office/drawing/2014/main" id="{73C4E148-9E1D-493E-B117-69C84845D22D}"/>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A5085AF2-99D4-4B00-9C81-5D23F25C2A7A}"/>
              </a:ext>
            </a:extLst>
          </p:cNvPr>
          <p:cNvGrpSpPr/>
          <p:nvPr/>
        </p:nvGrpSpPr>
        <p:grpSpPr>
          <a:xfrm>
            <a:off x="1272647" y="1356899"/>
            <a:ext cx="2829153" cy="465022"/>
            <a:chOff x="2514803" y="996"/>
            <a:chExt cx="2829153" cy="580020"/>
          </a:xfrm>
        </p:grpSpPr>
        <p:sp>
          <p:nvSpPr>
            <p:cNvPr id="25" name="Rectángulo: esquinas redondeadas 24">
              <a:extLst>
                <a:ext uri="{FF2B5EF4-FFF2-40B4-BE49-F238E27FC236}">
                  <a16:creationId xmlns:a16="http://schemas.microsoft.com/office/drawing/2014/main" id="{0B4706A8-7F59-41CC-8014-D93E69684EB4}"/>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ectángulo: esquinas redondeadas 4">
              <a:extLst>
                <a:ext uri="{FF2B5EF4-FFF2-40B4-BE49-F238E27FC236}">
                  <a16:creationId xmlns:a16="http://schemas.microsoft.com/office/drawing/2014/main" id="{AF940BCC-5B5D-456C-BA18-126D695F74E5}"/>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spTree>
    <p:extLst>
      <p:ext uri="{BB962C8B-B14F-4D97-AF65-F5344CB8AC3E}">
        <p14:creationId xmlns:p14="http://schemas.microsoft.com/office/powerpoint/2010/main" val="1501080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4"/>
          <p:cNvSpPr txBox="1">
            <a:spLocks noGrp="1"/>
          </p:cNvSpPr>
          <p:nvPr>
            <p:ph type="sldNum" idx="12"/>
          </p:nvPr>
        </p:nvSpPr>
        <p:spPr>
          <a:xfrm>
            <a:off x="6457950" y="6356355"/>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p:sp>
        <p:nvSpPr>
          <p:cNvPr id="96" name="Google Shape;96;p4"/>
          <p:cNvSpPr txBox="1"/>
          <p:nvPr/>
        </p:nvSpPr>
        <p:spPr>
          <a:xfrm>
            <a:off x="117848" y="2126975"/>
            <a:ext cx="8702624" cy="4246637"/>
          </a:xfrm>
          <a:prstGeom prst="rect">
            <a:avLst/>
          </a:prstGeom>
          <a:noFill/>
          <a:ln>
            <a:noFill/>
          </a:ln>
        </p:spPr>
        <p:txBody>
          <a:bodyPr spcFirstLastPara="1" wrap="square" lIns="91425" tIns="45700" rIns="91425" bIns="45700" anchor="t" anchorCtr="0">
            <a:noAutofit/>
          </a:bodyPr>
          <a:lstStyle/>
          <a:p>
            <a:pPr marL="914400" marR="0" lvl="1" indent="-342900" algn="l" rtl="0">
              <a:lnSpc>
                <a:spcPct val="150000"/>
              </a:lnSpc>
              <a:spcBef>
                <a:spcPts val="500"/>
              </a:spcBef>
              <a:spcAft>
                <a:spcPts val="0"/>
              </a:spcAft>
              <a:buClr>
                <a:schemeClr val="dk1"/>
              </a:buClr>
              <a:buSzPts val="1800"/>
              <a:buFont typeface="Arial"/>
              <a:buChar char="•"/>
            </a:pPr>
            <a:r>
              <a:rPr lang="en-US" sz="2000" b="1" i="0" u="none" strike="noStrike" cap="none" dirty="0" err="1">
                <a:solidFill>
                  <a:schemeClr val="dk1"/>
                </a:solidFill>
                <a:latin typeface="Calibri"/>
                <a:ea typeface="Calibri"/>
                <a:cs typeface="Calibri"/>
                <a:sym typeface="Calibri"/>
              </a:rPr>
              <a:t>Nombre</a:t>
            </a:r>
            <a:r>
              <a:rPr lang="en-US" sz="2000" b="0" i="0" u="none" strike="noStrike" cap="none" dirty="0">
                <a:solidFill>
                  <a:schemeClr val="dk1"/>
                </a:solidFill>
                <a:latin typeface="Calibri"/>
                <a:ea typeface="Calibri"/>
                <a:cs typeface="Calibri"/>
                <a:sym typeface="Calibri"/>
              </a:rPr>
              <a:t>: Marc Jené Vinuesa</a:t>
            </a:r>
            <a:br>
              <a:rPr lang="en-US" sz="2000" b="0" i="0" u="none" strike="noStrike" cap="none" dirty="0">
                <a:solidFill>
                  <a:schemeClr val="dk1"/>
                </a:solidFill>
                <a:latin typeface="Calibri"/>
                <a:ea typeface="Calibri"/>
                <a:cs typeface="Calibri"/>
                <a:sym typeface="Calibri"/>
              </a:rPr>
            </a:br>
            <a:endParaRPr sz="2000" b="0" i="0" u="none" strike="noStrike" cap="none" dirty="0">
              <a:solidFill>
                <a:schemeClr val="dk1"/>
              </a:solidFill>
              <a:latin typeface="Calibri"/>
              <a:ea typeface="Calibri"/>
              <a:cs typeface="Calibri"/>
              <a:sym typeface="Calibri"/>
            </a:endParaRPr>
          </a:p>
          <a:p>
            <a:pPr marL="914400" marR="0" lvl="1" indent="-342900" algn="l" rtl="0">
              <a:lnSpc>
                <a:spcPct val="150000"/>
              </a:lnSpc>
              <a:spcBef>
                <a:spcPts val="500"/>
              </a:spcBef>
              <a:spcAft>
                <a:spcPts val="0"/>
              </a:spcAft>
              <a:buClr>
                <a:schemeClr val="dk1"/>
              </a:buClr>
              <a:buSzPts val="1800"/>
              <a:buFont typeface="Arial"/>
              <a:buChar char="•"/>
            </a:pPr>
            <a:r>
              <a:rPr lang="en-US" sz="2000" b="1" i="0" u="none" strike="noStrike" cap="none" dirty="0">
                <a:solidFill>
                  <a:schemeClr val="dk1"/>
                </a:solidFill>
                <a:latin typeface="Calibri"/>
                <a:ea typeface="Calibri"/>
                <a:cs typeface="Calibri"/>
                <a:sym typeface="Calibri"/>
              </a:rPr>
              <a:t>Centro</a:t>
            </a:r>
            <a:r>
              <a:rPr lang="en-US" sz="2000" b="0" i="0" u="none" strike="noStrike" cap="none" dirty="0">
                <a:solidFill>
                  <a:schemeClr val="dk1"/>
                </a:solidFill>
                <a:latin typeface="Calibri"/>
                <a:ea typeface="Calibri"/>
                <a:cs typeface="Calibri"/>
                <a:sym typeface="Calibri"/>
              </a:rPr>
              <a:t>: CITCEA-UPC (ETSEIB)</a:t>
            </a:r>
            <a:endParaRPr sz="2000" b="0" i="0" u="none" strike="noStrike" cap="none" dirty="0">
              <a:solidFill>
                <a:schemeClr val="dk1"/>
              </a:solidFill>
              <a:latin typeface="Calibri"/>
              <a:ea typeface="Calibri"/>
              <a:cs typeface="Calibri"/>
              <a:sym typeface="Calibri"/>
            </a:endParaRPr>
          </a:p>
          <a:p>
            <a:pPr marL="914400" marR="0" lvl="1" indent="-342900" algn="l" rtl="0">
              <a:lnSpc>
                <a:spcPct val="150000"/>
              </a:lnSpc>
              <a:spcBef>
                <a:spcPts val="500"/>
              </a:spcBef>
              <a:spcAft>
                <a:spcPts val="0"/>
              </a:spcAft>
              <a:buClr>
                <a:schemeClr val="dk1"/>
              </a:buClr>
              <a:buSzPts val="1800"/>
              <a:buFont typeface="Arial"/>
              <a:buChar char="•"/>
            </a:pPr>
            <a:r>
              <a:rPr lang="en-US" sz="2000" b="1" i="0" u="none" strike="noStrike" cap="none" dirty="0">
                <a:solidFill>
                  <a:schemeClr val="dk1"/>
                </a:solidFill>
                <a:latin typeface="Calibri"/>
                <a:ea typeface="Calibri"/>
                <a:cs typeface="Calibri"/>
                <a:sym typeface="Calibri"/>
              </a:rPr>
              <a:t>Email</a:t>
            </a:r>
            <a:r>
              <a:rPr lang="en-US" sz="2000" b="0" i="0" u="none" strike="noStrike" cap="none" dirty="0">
                <a:solidFill>
                  <a:schemeClr val="dk1"/>
                </a:solidFill>
                <a:latin typeface="Calibri"/>
                <a:ea typeface="Calibri"/>
                <a:cs typeface="Calibri"/>
                <a:sym typeface="Calibri"/>
              </a:rPr>
              <a:t>: </a:t>
            </a:r>
            <a:r>
              <a:rPr lang="en-US" sz="2000" b="0" i="0" u="sng" strike="noStrike" cap="none" dirty="0">
                <a:solidFill>
                  <a:schemeClr val="hlink"/>
                </a:solidFill>
                <a:latin typeface="Calibri"/>
                <a:ea typeface="Calibri"/>
                <a:cs typeface="Calibri"/>
                <a:sym typeface="Calibri"/>
                <a:hlinkClick r:id="rId3"/>
              </a:rPr>
              <a:t>marc.jene@upc.edu</a:t>
            </a:r>
            <a:endParaRPr sz="2000" b="0" i="0" u="none" strike="noStrike" cap="none" dirty="0">
              <a:solidFill>
                <a:schemeClr val="dk1"/>
              </a:solidFill>
              <a:latin typeface="Calibri"/>
              <a:ea typeface="Calibri"/>
              <a:cs typeface="Calibri"/>
              <a:sym typeface="Calibri"/>
            </a:endParaRPr>
          </a:p>
          <a:p>
            <a:pPr marL="914400" marR="0" lvl="1" indent="-342900" algn="l" rtl="0">
              <a:lnSpc>
                <a:spcPct val="150000"/>
              </a:lnSpc>
              <a:spcBef>
                <a:spcPts val="500"/>
              </a:spcBef>
              <a:spcAft>
                <a:spcPts val="0"/>
              </a:spcAft>
              <a:buClr>
                <a:schemeClr val="dk1"/>
              </a:buClr>
              <a:buSzPts val="1800"/>
              <a:buFont typeface="Arial"/>
              <a:buChar char="•"/>
            </a:pPr>
            <a:r>
              <a:rPr lang="en-US" sz="2000" b="0" i="0" u="none" strike="noStrike" cap="none" dirty="0" err="1">
                <a:solidFill>
                  <a:schemeClr val="dk1"/>
                </a:solidFill>
                <a:latin typeface="Calibri"/>
                <a:ea typeface="Calibri"/>
                <a:cs typeface="Calibri"/>
                <a:sym typeface="Calibri"/>
              </a:rPr>
              <a:t>Oficina</a:t>
            </a:r>
            <a:r>
              <a:rPr lang="en-US" sz="2000" b="0" i="0" u="none" strike="noStrike" cap="none" dirty="0">
                <a:solidFill>
                  <a:schemeClr val="dk1"/>
                </a:solidFill>
                <a:latin typeface="Calibri"/>
                <a:ea typeface="Calibri"/>
                <a:cs typeface="Calibri"/>
                <a:sym typeface="Calibri"/>
              </a:rPr>
              <a:t> 23.08 </a:t>
            </a:r>
            <a:r>
              <a:rPr lang="en-US" sz="2000" b="0" i="0" u="none" strike="noStrike" cap="none" dirty="0" err="1">
                <a:solidFill>
                  <a:schemeClr val="dk1"/>
                </a:solidFill>
                <a:latin typeface="Calibri"/>
                <a:ea typeface="Calibri"/>
                <a:cs typeface="Calibri"/>
                <a:sym typeface="Calibri"/>
              </a:rPr>
              <a:t>Edificio</a:t>
            </a:r>
            <a:r>
              <a:rPr lang="en-US" sz="2000" b="0" i="0" u="none" strike="noStrike" cap="none" dirty="0">
                <a:solidFill>
                  <a:schemeClr val="dk1"/>
                </a:solidFill>
                <a:latin typeface="Calibri"/>
                <a:ea typeface="Calibri"/>
                <a:cs typeface="Calibri"/>
                <a:sym typeface="Calibri"/>
              </a:rPr>
              <a:t> G, ETSEIB – </a:t>
            </a:r>
            <a:r>
              <a:rPr lang="en-US" sz="2000" b="0" i="0" u="none" strike="noStrike" cap="none" dirty="0" err="1">
                <a:solidFill>
                  <a:schemeClr val="dk1"/>
                </a:solidFill>
                <a:latin typeface="Calibri"/>
                <a:ea typeface="Calibri"/>
                <a:cs typeface="Calibri"/>
                <a:sym typeface="Calibri"/>
              </a:rPr>
              <a:t>Departamento</a:t>
            </a:r>
            <a:r>
              <a:rPr lang="en-US" sz="2000" b="0" i="0" u="none" strike="noStrike" cap="none" dirty="0">
                <a:solidFill>
                  <a:schemeClr val="dk1"/>
                </a:solidFill>
                <a:latin typeface="Calibri"/>
                <a:ea typeface="Calibri"/>
                <a:cs typeface="Calibri"/>
                <a:sym typeface="Calibri"/>
              </a:rPr>
              <a:t> de </a:t>
            </a:r>
            <a:r>
              <a:rPr lang="en-US" sz="2000" b="0" i="0" u="none" strike="noStrike" cap="none" dirty="0" err="1">
                <a:solidFill>
                  <a:schemeClr val="dk1"/>
                </a:solidFill>
                <a:latin typeface="Calibri"/>
                <a:ea typeface="Calibri"/>
                <a:cs typeface="Calibri"/>
                <a:sym typeface="Calibri"/>
              </a:rPr>
              <a:t>Ingeniería</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Eléctrica</a:t>
            </a:r>
            <a:r>
              <a:rPr lang="en-US" sz="2000" b="0" i="0" u="none" strike="noStrike" cap="none" dirty="0">
                <a:solidFill>
                  <a:schemeClr val="dk1"/>
                </a:solidFill>
                <a:latin typeface="Calibri"/>
                <a:ea typeface="Calibri"/>
                <a:cs typeface="Calibri"/>
                <a:sym typeface="Calibri"/>
              </a:rPr>
              <a:t>.</a:t>
            </a:r>
            <a:endParaRPr sz="2000" b="1" i="0" u="none" strike="noStrike" cap="none" dirty="0">
              <a:solidFill>
                <a:schemeClr val="dk1"/>
              </a:solidFill>
              <a:latin typeface="Calibri"/>
              <a:ea typeface="Calibri"/>
              <a:cs typeface="Calibri"/>
              <a:sym typeface="Calibri"/>
            </a:endParaRPr>
          </a:p>
          <a:p>
            <a:pPr marL="914400" marR="0" lvl="1" indent="-342900" algn="l" rtl="0">
              <a:lnSpc>
                <a:spcPct val="150000"/>
              </a:lnSpc>
              <a:spcBef>
                <a:spcPts val="500"/>
              </a:spcBef>
              <a:spcAft>
                <a:spcPts val="0"/>
              </a:spcAft>
              <a:buClr>
                <a:schemeClr val="dk1"/>
              </a:buClr>
              <a:buSzPts val="1800"/>
              <a:buFont typeface="Arial"/>
              <a:buChar char="•"/>
            </a:pPr>
            <a:r>
              <a:rPr lang="en-US" sz="2000" b="1" i="0" u="none" strike="noStrike" cap="none" dirty="0">
                <a:solidFill>
                  <a:schemeClr val="dk1"/>
                </a:solidFill>
                <a:latin typeface="Calibri"/>
                <a:ea typeface="Calibri"/>
                <a:cs typeface="Calibri"/>
                <a:sym typeface="Calibri"/>
              </a:rPr>
              <a:t>Campos de </a:t>
            </a:r>
            <a:r>
              <a:rPr lang="en-US" sz="2000" b="1" i="0" u="none" strike="noStrike" cap="none" dirty="0" err="1">
                <a:solidFill>
                  <a:schemeClr val="dk1"/>
                </a:solidFill>
                <a:latin typeface="Calibri"/>
                <a:ea typeface="Calibri"/>
                <a:cs typeface="Calibri"/>
                <a:sym typeface="Calibri"/>
              </a:rPr>
              <a:t>investigación</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Metodologías</a:t>
            </a:r>
            <a:r>
              <a:rPr lang="en-US" sz="2000" b="0" i="0" u="none" strike="noStrike" cap="none" dirty="0">
                <a:solidFill>
                  <a:schemeClr val="dk1"/>
                </a:solidFill>
                <a:latin typeface="Calibri"/>
                <a:ea typeface="Calibri"/>
                <a:cs typeface="Calibri"/>
                <a:sym typeface="Calibri"/>
              </a:rPr>
              <a:t> de </a:t>
            </a:r>
            <a:r>
              <a:rPr lang="en-US" sz="2000" b="0" i="0" u="none" strike="noStrike" cap="none" dirty="0" err="1">
                <a:solidFill>
                  <a:schemeClr val="dk1"/>
                </a:solidFill>
                <a:latin typeface="Calibri"/>
                <a:ea typeface="Calibri"/>
                <a:cs typeface="Calibri"/>
                <a:sym typeface="Calibri"/>
              </a:rPr>
              <a:t>reconocimiento</a:t>
            </a:r>
            <a:r>
              <a:rPr lang="en-US" sz="2000" b="0" i="0" u="none" strike="noStrike" cap="none" dirty="0">
                <a:solidFill>
                  <a:schemeClr val="dk1"/>
                </a:solidFill>
                <a:latin typeface="Calibri"/>
                <a:ea typeface="Calibri"/>
                <a:cs typeface="Calibri"/>
                <a:sym typeface="Calibri"/>
              </a:rPr>
              <a:t> de </a:t>
            </a:r>
            <a:r>
              <a:rPr lang="en-US" sz="2000" b="0" i="0" u="none" strike="noStrike" cap="none" dirty="0" err="1">
                <a:solidFill>
                  <a:schemeClr val="dk1"/>
                </a:solidFill>
                <a:latin typeface="Calibri"/>
                <a:ea typeface="Calibri"/>
                <a:cs typeface="Calibri"/>
                <a:sym typeface="Calibri"/>
              </a:rPr>
              <a:t>patrones</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aplicadas</a:t>
            </a:r>
            <a:r>
              <a:rPr lang="en-US" sz="2000" b="0" i="0" u="none" strike="noStrike" cap="none" dirty="0">
                <a:solidFill>
                  <a:schemeClr val="dk1"/>
                </a:solidFill>
                <a:latin typeface="Calibri"/>
                <a:ea typeface="Calibri"/>
                <a:cs typeface="Calibri"/>
                <a:sym typeface="Calibri"/>
              </a:rPr>
              <a:t> a redes de </a:t>
            </a:r>
            <a:r>
              <a:rPr lang="en-US" sz="2000" b="0" i="0" u="none" strike="noStrike" cap="none" dirty="0" err="1">
                <a:solidFill>
                  <a:schemeClr val="dk1"/>
                </a:solidFill>
                <a:latin typeface="Calibri"/>
                <a:ea typeface="Calibri"/>
                <a:cs typeface="Calibri"/>
                <a:sym typeface="Calibri"/>
              </a:rPr>
              <a:t>distribución</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detección</a:t>
            </a:r>
            <a:r>
              <a:rPr lang="en-US" sz="2000" b="0" i="0" u="none" strike="noStrike" cap="none" dirty="0">
                <a:solidFill>
                  <a:schemeClr val="dk1"/>
                </a:solidFill>
                <a:latin typeface="Calibri"/>
                <a:ea typeface="Calibri"/>
                <a:cs typeface="Calibri"/>
                <a:sym typeface="Calibri"/>
              </a:rPr>
              <a:t> de </a:t>
            </a:r>
            <a:r>
              <a:rPr lang="en-US" sz="2000" b="0" i="0" u="none" strike="noStrike" cap="none" dirty="0" err="1">
                <a:solidFill>
                  <a:schemeClr val="dk1"/>
                </a:solidFill>
                <a:latin typeface="Calibri"/>
                <a:ea typeface="Calibri"/>
                <a:cs typeface="Calibri"/>
                <a:sym typeface="Calibri"/>
              </a:rPr>
              <a:t>fraude</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desagregación</a:t>
            </a:r>
            <a:r>
              <a:rPr lang="en-US" sz="2000" b="0" i="0" u="none" strike="noStrike" cap="none" dirty="0">
                <a:solidFill>
                  <a:schemeClr val="dk1"/>
                </a:solidFill>
                <a:latin typeface="Calibri"/>
                <a:ea typeface="Calibri"/>
                <a:cs typeface="Calibri"/>
                <a:sym typeface="Calibri"/>
              </a:rPr>
              <a:t> de </a:t>
            </a:r>
            <a:r>
              <a:rPr lang="en-US" sz="2000" b="0" i="0" u="none" strike="noStrike" cap="none" dirty="0" err="1">
                <a:solidFill>
                  <a:schemeClr val="dk1"/>
                </a:solidFill>
                <a:latin typeface="Calibri"/>
                <a:ea typeface="Calibri"/>
                <a:cs typeface="Calibri"/>
                <a:sym typeface="Calibri"/>
              </a:rPr>
              <a:t>recursos</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energéticos</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predicción</a:t>
            </a:r>
            <a:r>
              <a:rPr lang="en-US" sz="2000" b="0" i="0" u="none" strike="noStrike" cap="none" dirty="0">
                <a:solidFill>
                  <a:schemeClr val="dk1"/>
                </a:solidFill>
                <a:latin typeface="Calibri"/>
                <a:ea typeface="Calibri"/>
                <a:cs typeface="Calibri"/>
                <a:sym typeface="Calibri"/>
              </a:rPr>
              <a:t> de carga de </a:t>
            </a:r>
            <a:r>
              <a:rPr lang="en-US" sz="2000" b="0" i="0" u="none" strike="noStrike" cap="none" dirty="0" err="1">
                <a:solidFill>
                  <a:schemeClr val="dk1"/>
                </a:solidFill>
                <a:latin typeface="Calibri"/>
                <a:ea typeface="Calibri"/>
                <a:cs typeface="Calibri"/>
                <a:sym typeface="Calibri"/>
              </a:rPr>
              <a:t>vehículo</a:t>
            </a:r>
            <a:r>
              <a:rPr lang="en-US" sz="2000" b="0" i="0" u="none" strike="noStrike" cap="none" dirty="0">
                <a:solidFill>
                  <a:schemeClr val="dk1"/>
                </a:solidFill>
                <a:latin typeface="Calibri"/>
                <a:ea typeface="Calibri"/>
                <a:cs typeface="Calibri"/>
                <a:sym typeface="Calibri"/>
              </a:rPr>
              <a:t> </a:t>
            </a:r>
            <a:r>
              <a:rPr lang="en-US" sz="2000" b="0" i="0" u="none" strike="noStrike" cap="none" dirty="0" err="1">
                <a:solidFill>
                  <a:schemeClr val="dk1"/>
                </a:solidFill>
                <a:latin typeface="Calibri"/>
                <a:ea typeface="Calibri"/>
                <a:cs typeface="Calibri"/>
                <a:sym typeface="Calibri"/>
              </a:rPr>
              <a:t>eléctrico</a:t>
            </a:r>
            <a:r>
              <a:rPr lang="en-US" sz="2000" b="0" i="0" u="none" strike="noStrike" cap="none">
                <a:solidFill>
                  <a:schemeClr val="dk1"/>
                </a:solidFill>
                <a:latin typeface="Calibri"/>
                <a:ea typeface="Calibri"/>
                <a:cs typeface="Calibri"/>
                <a:sym typeface="Calibri"/>
              </a:rPr>
              <a:t>…</a:t>
            </a:r>
            <a:endParaRPr sz="2800" b="0" i="0" u="none" strike="noStrike" cap="none" dirty="0">
              <a:solidFill>
                <a:schemeClr val="dk1"/>
              </a:solidFill>
              <a:latin typeface="Calibri"/>
              <a:ea typeface="Calibri"/>
              <a:cs typeface="Calibri"/>
              <a:sym typeface="Calibri"/>
            </a:endParaRPr>
          </a:p>
        </p:txBody>
      </p:sp>
      <p:sp>
        <p:nvSpPr>
          <p:cNvPr id="97" name="Google Shape;97;p4"/>
          <p:cNvSpPr/>
          <p:nvPr/>
        </p:nvSpPr>
        <p:spPr>
          <a:xfrm>
            <a:off x="1571052" y="2776883"/>
            <a:ext cx="4101960"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sng" strike="noStrike" cap="none">
                <a:solidFill>
                  <a:srgbClr val="0070C0"/>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https://www.linkedin.com/in/marcjene/</a:t>
            </a:r>
            <a:r>
              <a:rPr lang="en-US" sz="1800" b="0" i="0" u="none" strike="noStrike" cap="none">
                <a:solidFill>
                  <a:srgbClr val="0070C0"/>
                </a:solidFill>
                <a:latin typeface="Calibri"/>
                <a:ea typeface="Calibri"/>
                <a:cs typeface="Calibri"/>
                <a:sym typeface="Calibri"/>
              </a:rPr>
              <a:t> </a:t>
            </a:r>
            <a:endParaRPr sz="1800">
              <a:solidFill>
                <a:srgbClr val="0070C0"/>
              </a:solidFill>
              <a:latin typeface="Calibri"/>
              <a:ea typeface="Calibri"/>
              <a:cs typeface="Calibri"/>
              <a:sym typeface="Calibri"/>
            </a:endParaRPr>
          </a:p>
        </p:txBody>
      </p:sp>
      <p:pic>
        <p:nvPicPr>
          <p:cNvPr id="98" name="Google Shape;98;p4" descr="Logotipo de LinkedIn PNG"/>
          <p:cNvPicPr preferRelativeResize="0"/>
          <p:nvPr/>
        </p:nvPicPr>
        <p:blipFill rotWithShape="1">
          <a:blip r:embed="rId5">
            <a:alphaModFix/>
          </a:blip>
          <a:srcRect/>
          <a:stretch/>
        </p:blipFill>
        <p:spPr>
          <a:xfrm>
            <a:off x="1025595" y="2688821"/>
            <a:ext cx="545457" cy="545457"/>
          </a:xfrm>
          <a:prstGeom prst="rect">
            <a:avLst/>
          </a:prstGeom>
          <a:noFill/>
          <a:ln>
            <a:noFill/>
          </a:ln>
        </p:spPr>
      </p:pic>
      <p:sp>
        <p:nvSpPr>
          <p:cNvPr id="99" name="Google Shape;99;p4"/>
          <p:cNvSpPr txBox="1">
            <a:spLocks noGrp="1"/>
          </p:cNvSpPr>
          <p:nvPr>
            <p:ph type="title"/>
          </p:nvPr>
        </p:nvSpPr>
        <p:spPr>
          <a:xfrm>
            <a:off x="628650" y="1131248"/>
            <a:ext cx="7886700" cy="76345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000"/>
              <a:buFont typeface="Calibri"/>
              <a:buNone/>
            </a:pPr>
            <a:r>
              <a:rPr lang="en-US" b="1"/>
              <a:t>Información Personal</a:t>
            </a:r>
            <a:endParaRPr b="1"/>
          </a:p>
        </p:txBody>
      </p:sp>
      <p:pic>
        <p:nvPicPr>
          <p:cNvPr id="100" name="Google Shape;100;p4"/>
          <p:cNvPicPr preferRelativeResize="0"/>
          <p:nvPr/>
        </p:nvPicPr>
        <p:blipFill rotWithShape="1">
          <a:blip r:embed="rId6">
            <a:alphaModFix/>
          </a:blip>
          <a:srcRect/>
          <a:stretch/>
        </p:blipFill>
        <p:spPr>
          <a:xfrm>
            <a:off x="7311111" y="1355216"/>
            <a:ext cx="1080000" cy="1078974"/>
          </a:xfrm>
          <a:prstGeom prst="ellipse">
            <a:avLst/>
          </a:prstGeom>
          <a:noFill/>
          <a:ln w="9525" cap="rnd" cmpd="sng">
            <a:solidFill>
              <a:schemeClr val="dk1"/>
            </a:solidFill>
            <a:prstDash val="solid"/>
            <a:round/>
            <a:headEnd type="none" w="sm" len="sm"/>
            <a:tailEnd type="none" w="sm" len="sm"/>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20</a:t>
            </a:fld>
            <a:endParaRPr lang="es-ES" dirty="0"/>
          </a:p>
        </p:txBody>
      </p:sp>
      <p:sp>
        <p:nvSpPr>
          <p:cNvPr id="5" name="CuadroTexto 4">
            <a:extLst>
              <a:ext uri="{FF2B5EF4-FFF2-40B4-BE49-F238E27FC236}">
                <a16:creationId xmlns:a16="http://schemas.microsoft.com/office/drawing/2014/main" id="{FC889EB5-3C0E-4FF4-A6CC-74455D8CAEDA}"/>
              </a:ext>
            </a:extLst>
          </p:cNvPr>
          <p:cNvSpPr txBox="1"/>
          <p:nvPr/>
        </p:nvSpPr>
        <p:spPr>
          <a:xfrm>
            <a:off x="875161" y="6061884"/>
            <a:ext cx="4600502" cy="276999"/>
          </a:xfrm>
          <a:prstGeom prst="rect">
            <a:avLst/>
          </a:prstGeom>
          <a:noFill/>
        </p:spPr>
        <p:txBody>
          <a:bodyPr wrap="square" rtlCol="0">
            <a:spAutoFit/>
          </a:bodyPr>
          <a:lstStyle/>
          <a:p>
            <a:r>
              <a:rPr lang="es-ES" sz="1200" dirty="0"/>
              <a:t>Fuente: </a:t>
            </a:r>
            <a:r>
              <a:rPr lang="es-ES" sz="1200" dirty="0">
                <a:hlinkClick r:id="rId3"/>
              </a:rPr>
              <a:t>Business </a:t>
            </a:r>
            <a:r>
              <a:rPr lang="es-ES" sz="1200" dirty="0" err="1">
                <a:hlinkClick r:id="rId3"/>
              </a:rPr>
              <a:t>Insider</a:t>
            </a:r>
            <a:endParaRPr lang="es-ES" sz="1200" dirty="0"/>
          </a:p>
        </p:txBody>
      </p:sp>
      <p:sp>
        <p:nvSpPr>
          <p:cNvPr id="15" name="Título 1">
            <a:extLst>
              <a:ext uri="{FF2B5EF4-FFF2-40B4-BE49-F238E27FC236}">
                <a16:creationId xmlns:a16="http://schemas.microsoft.com/office/drawing/2014/main" id="{999101C9-84E3-4910-B343-E79681567232}"/>
              </a:ext>
            </a:extLst>
          </p:cNvPr>
          <p:cNvSpPr>
            <a:spLocks noGrp="1"/>
          </p:cNvSpPr>
          <p:nvPr>
            <p:ph type="title"/>
          </p:nvPr>
        </p:nvSpPr>
        <p:spPr>
          <a:xfrm>
            <a:off x="4183394" y="1379599"/>
            <a:ext cx="6161739" cy="459459"/>
          </a:xfrm>
        </p:spPr>
        <p:txBody>
          <a:bodyPr>
            <a:normAutofit/>
          </a:bodyPr>
          <a:lstStyle/>
          <a:p>
            <a:pPr algn="l"/>
            <a:r>
              <a:rPr lang="es-ES" sz="2400" b="1" dirty="0"/>
              <a:t>En los últimos años ha habido avances</a:t>
            </a:r>
          </a:p>
        </p:txBody>
      </p:sp>
      <p:sp>
        <p:nvSpPr>
          <p:cNvPr id="17" name="Elipse 16">
            <a:extLst>
              <a:ext uri="{FF2B5EF4-FFF2-40B4-BE49-F238E27FC236}">
                <a16:creationId xmlns:a16="http://schemas.microsoft.com/office/drawing/2014/main" id="{238BECFB-33E4-415C-8FC4-469B04D4C3A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Imagen 17">
            <a:extLst>
              <a:ext uri="{FF2B5EF4-FFF2-40B4-BE49-F238E27FC236}">
                <a16:creationId xmlns:a16="http://schemas.microsoft.com/office/drawing/2014/main" id="{8C702561-2892-4AB6-A7A7-8BDBAE8CA7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9" name="Conector recto 18">
            <a:extLst>
              <a:ext uri="{FF2B5EF4-FFF2-40B4-BE49-F238E27FC236}">
                <a16:creationId xmlns:a16="http://schemas.microsoft.com/office/drawing/2014/main" id="{73C4E148-9E1D-493E-B117-69C84845D22D}"/>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A5085AF2-99D4-4B00-9C81-5D23F25C2A7A}"/>
              </a:ext>
            </a:extLst>
          </p:cNvPr>
          <p:cNvGrpSpPr/>
          <p:nvPr/>
        </p:nvGrpSpPr>
        <p:grpSpPr>
          <a:xfrm>
            <a:off x="1272647" y="1356899"/>
            <a:ext cx="2829153" cy="465022"/>
            <a:chOff x="2514803" y="996"/>
            <a:chExt cx="2829153" cy="580020"/>
          </a:xfrm>
        </p:grpSpPr>
        <p:sp>
          <p:nvSpPr>
            <p:cNvPr id="25" name="Rectángulo: esquinas redondeadas 24">
              <a:extLst>
                <a:ext uri="{FF2B5EF4-FFF2-40B4-BE49-F238E27FC236}">
                  <a16:creationId xmlns:a16="http://schemas.microsoft.com/office/drawing/2014/main" id="{0B4706A8-7F59-41CC-8014-D93E69684EB4}"/>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ectángulo: esquinas redondeadas 4">
              <a:extLst>
                <a:ext uri="{FF2B5EF4-FFF2-40B4-BE49-F238E27FC236}">
                  <a16:creationId xmlns:a16="http://schemas.microsoft.com/office/drawing/2014/main" id="{AF940BCC-5B5D-456C-BA18-126D695F74E5}"/>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pic>
        <p:nvPicPr>
          <p:cNvPr id="7" name="Imagen 6">
            <a:extLst>
              <a:ext uri="{FF2B5EF4-FFF2-40B4-BE49-F238E27FC236}">
                <a16:creationId xmlns:a16="http://schemas.microsoft.com/office/drawing/2014/main" id="{74A56303-76E6-4B06-A24C-024AC472DAD4}"/>
              </a:ext>
            </a:extLst>
          </p:cNvPr>
          <p:cNvPicPr>
            <a:picLocks noChangeAspect="1"/>
          </p:cNvPicPr>
          <p:nvPr/>
        </p:nvPicPr>
        <p:blipFill>
          <a:blip r:embed="rId5"/>
          <a:stretch>
            <a:fillRect/>
          </a:stretch>
        </p:blipFill>
        <p:spPr>
          <a:xfrm>
            <a:off x="715322" y="4920419"/>
            <a:ext cx="5560976" cy="1136678"/>
          </a:xfrm>
          <a:prstGeom prst="rect">
            <a:avLst/>
          </a:prstGeom>
        </p:spPr>
      </p:pic>
      <p:pic>
        <p:nvPicPr>
          <p:cNvPr id="9" name="Imagen 8">
            <a:extLst>
              <a:ext uri="{FF2B5EF4-FFF2-40B4-BE49-F238E27FC236}">
                <a16:creationId xmlns:a16="http://schemas.microsoft.com/office/drawing/2014/main" id="{5702999C-41BB-45B8-8F10-65D0F2575E99}"/>
              </a:ext>
            </a:extLst>
          </p:cNvPr>
          <p:cNvPicPr>
            <a:picLocks noChangeAspect="1"/>
          </p:cNvPicPr>
          <p:nvPr/>
        </p:nvPicPr>
        <p:blipFill>
          <a:blip r:embed="rId6"/>
          <a:stretch>
            <a:fillRect/>
          </a:stretch>
        </p:blipFill>
        <p:spPr>
          <a:xfrm>
            <a:off x="4483924" y="1850286"/>
            <a:ext cx="4145812" cy="2049680"/>
          </a:xfrm>
          <a:prstGeom prst="rect">
            <a:avLst/>
          </a:prstGeom>
        </p:spPr>
      </p:pic>
      <p:sp>
        <p:nvSpPr>
          <p:cNvPr id="21" name="CuadroTexto 20">
            <a:extLst>
              <a:ext uri="{FF2B5EF4-FFF2-40B4-BE49-F238E27FC236}">
                <a16:creationId xmlns:a16="http://schemas.microsoft.com/office/drawing/2014/main" id="{47636F02-CE00-47BB-BC4D-806578227D3C}"/>
              </a:ext>
            </a:extLst>
          </p:cNvPr>
          <p:cNvSpPr txBox="1"/>
          <p:nvPr/>
        </p:nvSpPr>
        <p:spPr>
          <a:xfrm>
            <a:off x="4823756" y="3996189"/>
            <a:ext cx="4600502" cy="276999"/>
          </a:xfrm>
          <a:prstGeom prst="rect">
            <a:avLst/>
          </a:prstGeom>
          <a:noFill/>
        </p:spPr>
        <p:txBody>
          <a:bodyPr wrap="square" rtlCol="0">
            <a:spAutoFit/>
          </a:bodyPr>
          <a:lstStyle/>
          <a:p>
            <a:r>
              <a:rPr lang="es-ES" sz="1200" dirty="0"/>
              <a:t>Fuente: </a:t>
            </a:r>
            <a:r>
              <a:rPr lang="es-ES" sz="1200" dirty="0">
                <a:hlinkClick r:id="rId7"/>
              </a:rPr>
              <a:t>BBVA</a:t>
            </a:r>
            <a:endParaRPr lang="es-ES" sz="1200" dirty="0"/>
          </a:p>
        </p:txBody>
      </p:sp>
      <p:pic>
        <p:nvPicPr>
          <p:cNvPr id="11" name="Imagen 10">
            <a:extLst>
              <a:ext uri="{FF2B5EF4-FFF2-40B4-BE49-F238E27FC236}">
                <a16:creationId xmlns:a16="http://schemas.microsoft.com/office/drawing/2014/main" id="{EBE8FA88-EB57-4F98-9D4A-00AE9232EDFC}"/>
              </a:ext>
            </a:extLst>
          </p:cNvPr>
          <p:cNvPicPr>
            <a:picLocks noChangeAspect="1"/>
          </p:cNvPicPr>
          <p:nvPr/>
        </p:nvPicPr>
        <p:blipFill>
          <a:blip r:embed="rId8"/>
          <a:stretch>
            <a:fillRect/>
          </a:stretch>
        </p:blipFill>
        <p:spPr>
          <a:xfrm>
            <a:off x="763799" y="2157330"/>
            <a:ext cx="3190015" cy="2260503"/>
          </a:xfrm>
          <a:prstGeom prst="rect">
            <a:avLst/>
          </a:prstGeom>
        </p:spPr>
      </p:pic>
      <p:sp>
        <p:nvSpPr>
          <p:cNvPr id="22" name="CuadroTexto 21">
            <a:extLst>
              <a:ext uri="{FF2B5EF4-FFF2-40B4-BE49-F238E27FC236}">
                <a16:creationId xmlns:a16="http://schemas.microsoft.com/office/drawing/2014/main" id="{00FB1A4F-AB74-49CC-B59F-EBD4E2F97728}"/>
              </a:ext>
            </a:extLst>
          </p:cNvPr>
          <p:cNvSpPr txBox="1"/>
          <p:nvPr/>
        </p:nvSpPr>
        <p:spPr>
          <a:xfrm>
            <a:off x="763799" y="3996189"/>
            <a:ext cx="4600502" cy="276999"/>
          </a:xfrm>
          <a:prstGeom prst="rect">
            <a:avLst/>
          </a:prstGeom>
          <a:noFill/>
        </p:spPr>
        <p:txBody>
          <a:bodyPr wrap="square" rtlCol="0">
            <a:spAutoFit/>
          </a:bodyPr>
          <a:lstStyle/>
          <a:p>
            <a:r>
              <a:rPr lang="es-ES" sz="1200" dirty="0"/>
              <a:t>Fuente: </a:t>
            </a:r>
            <a:r>
              <a:rPr lang="es-ES" sz="1200" dirty="0">
                <a:hlinkClick r:id="rId9"/>
              </a:rPr>
              <a:t>Universidad de La Rioja</a:t>
            </a:r>
            <a:endParaRPr lang="es-ES" sz="1200" dirty="0"/>
          </a:p>
        </p:txBody>
      </p:sp>
      <p:pic>
        <p:nvPicPr>
          <p:cNvPr id="3074" name="Picture 2">
            <a:extLst>
              <a:ext uri="{FF2B5EF4-FFF2-40B4-BE49-F238E27FC236}">
                <a16:creationId xmlns:a16="http://schemas.microsoft.com/office/drawing/2014/main" id="{995DDC43-8F9B-4BC0-BCE0-92F6447028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54390" y="4450767"/>
            <a:ext cx="1428750" cy="714375"/>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n 26">
            <a:extLst>
              <a:ext uri="{FF2B5EF4-FFF2-40B4-BE49-F238E27FC236}">
                <a16:creationId xmlns:a16="http://schemas.microsoft.com/office/drawing/2014/main" id="{B9701594-0230-443E-9BF6-F48650D9F088}"/>
              </a:ext>
            </a:extLst>
          </p:cNvPr>
          <p:cNvPicPr>
            <a:picLocks noChangeAspect="1"/>
          </p:cNvPicPr>
          <p:nvPr/>
        </p:nvPicPr>
        <p:blipFill>
          <a:blip r:embed="rId11"/>
          <a:stretch>
            <a:fillRect/>
          </a:stretch>
        </p:blipFill>
        <p:spPr>
          <a:xfrm>
            <a:off x="6345955" y="4450767"/>
            <a:ext cx="2675696" cy="1570365"/>
          </a:xfrm>
          <a:prstGeom prst="rect">
            <a:avLst/>
          </a:prstGeom>
        </p:spPr>
      </p:pic>
    </p:spTree>
    <p:extLst>
      <p:ext uri="{BB962C8B-B14F-4D97-AF65-F5344CB8AC3E}">
        <p14:creationId xmlns:p14="http://schemas.microsoft.com/office/powerpoint/2010/main" val="4202694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21</a:t>
            </a:fld>
            <a:endParaRPr lang="es-ES" dirty="0"/>
          </a:p>
        </p:txBody>
      </p:sp>
      <p:sp>
        <p:nvSpPr>
          <p:cNvPr id="15" name="Título 1">
            <a:extLst>
              <a:ext uri="{FF2B5EF4-FFF2-40B4-BE49-F238E27FC236}">
                <a16:creationId xmlns:a16="http://schemas.microsoft.com/office/drawing/2014/main" id="{999101C9-84E3-4910-B343-E79681567232}"/>
              </a:ext>
            </a:extLst>
          </p:cNvPr>
          <p:cNvSpPr>
            <a:spLocks noGrp="1"/>
          </p:cNvSpPr>
          <p:nvPr>
            <p:ph type="title"/>
          </p:nvPr>
        </p:nvSpPr>
        <p:spPr>
          <a:xfrm>
            <a:off x="4183394" y="1379599"/>
            <a:ext cx="6161739" cy="459459"/>
          </a:xfrm>
        </p:spPr>
        <p:txBody>
          <a:bodyPr>
            <a:normAutofit/>
          </a:bodyPr>
          <a:lstStyle/>
          <a:p>
            <a:pPr algn="l"/>
            <a:r>
              <a:rPr lang="es-ES" sz="2400" b="1" dirty="0"/>
              <a:t>Si hay alguien curios@…</a:t>
            </a:r>
          </a:p>
        </p:txBody>
      </p:sp>
      <p:sp>
        <p:nvSpPr>
          <p:cNvPr id="17" name="Elipse 16">
            <a:extLst>
              <a:ext uri="{FF2B5EF4-FFF2-40B4-BE49-F238E27FC236}">
                <a16:creationId xmlns:a16="http://schemas.microsoft.com/office/drawing/2014/main" id="{238BECFB-33E4-415C-8FC4-469B04D4C3A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Imagen 17">
            <a:extLst>
              <a:ext uri="{FF2B5EF4-FFF2-40B4-BE49-F238E27FC236}">
                <a16:creationId xmlns:a16="http://schemas.microsoft.com/office/drawing/2014/main" id="{8C702561-2892-4AB6-A7A7-8BDBAE8CA78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9" name="Conector recto 18">
            <a:extLst>
              <a:ext uri="{FF2B5EF4-FFF2-40B4-BE49-F238E27FC236}">
                <a16:creationId xmlns:a16="http://schemas.microsoft.com/office/drawing/2014/main" id="{73C4E148-9E1D-493E-B117-69C84845D22D}"/>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A5085AF2-99D4-4B00-9C81-5D23F25C2A7A}"/>
              </a:ext>
            </a:extLst>
          </p:cNvPr>
          <p:cNvGrpSpPr/>
          <p:nvPr/>
        </p:nvGrpSpPr>
        <p:grpSpPr>
          <a:xfrm>
            <a:off x="1272647" y="1356899"/>
            <a:ext cx="2829153" cy="465022"/>
            <a:chOff x="2514803" y="996"/>
            <a:chExt cx="2829153" cy="580020"/>
          </a:xfrm>
        </p:grpSpPr>
        <p:sp>
          <p:nvSpPr>
            <p:cNvPr id="25" name="Rectángulo: esquinas redondeadas 24">
              <a:extLst>
                <a:ext uri="{FF2B5EF4-FFF2-40B4-BE49-F238E27FC236}">
                  <a16:creationId xmlns:a16="http://schemas.microsoft.com/office/drawing/2014/main" id="{0B4706A8-7F59-41CC-8014-D93E69684EB4}"/>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ectángulo: esquinas redondeadas 4">
              <a:extLst>
                <a:ext uri="{FF2B5EF4-FFF2-40B4-BE49-F238E27FC236}">
                  <a16:creationId xmlns:a16="http://schemas.microsoft.com/office/drawing/2014/main" id="{AF940BCC-5B5D-456C-BA18-126D695F74E5}"/>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sp>
        <p:nvSpPr>
          <p:cNvPr id="23" name="CuadroTexto 22">
            <a:extLst>
              <a:ext uri="{FF2B5EF4-FFF2-40B4-BE49-F238E27FC236}">
                <a16:creationId xmlns:a16="http://schemas.microsoft.com/office/drawing/2014/main" id="{A5313DB2-558D-4F9B-AFDB-4D8B5190FEFA}"/>
              </a:ext>
            </a:extLst>
          </p:cNvPr>
          <p:cNvSpPr txBox="1"/>
          <p:nvPr/>
        </p:nvSpPr>
        <p:spPr>
          <a:xfrm>
            <a:off x="1234013" y="2195536"/>
            <a:ext cx="5177306" cy="738664"/>
          </a:xfrm>
          <a:prstGeom prst="rect">
            <a:avLst/>
          </a:prstGeom>
          <a:noFill/>
        </p:spPr>
        <p:txBody>
          <a:bodyPr wrap="square">
            <a:spAutoFit/>
          </a:bodyPr>
          <a:lstStyle/>
          <a:p>
            <a:pPr algn="l" fontAlgn="base"/>
            <a:r>
              <a:rPr lang="es-ES" sz="2400" b="1" i="0" dirty="0">
                <a:solidFill>
                  <a:srgbClr val="161616"/>
                </a:solidFill>
                <a:effectLst/>
                <a:latin typeface="+mj-lt"/>
              </a:rPr>
              <a:t>IBM Quantum </a:t>
            </a:r>
            <a:r>
              <a:rPr lang="es-ES" sz="2400" b="1" i="0" dirty="0" err="1">
                <a:solidFill>
                  <a:srgbClr val="161616"/>
                </a:solidFill>
                <a:effectLst/>
                <a:latin typeface="+mj-lt"/>
              </a:rPr>
              <a:t>Learning</a:t>
            </a:r>
            <a:endParaRPr lang="es-ES" sz="2400" b="1" i="0" dirty="0">
              <a:solidFill>
                <a:srgbClr val="161616"/>
              </a:solidFill>
              <a:effectLst/>
              <a:latin typeface="+mj-lt"/>
            </a:endParaRPr>
          </a:p>
          <a:p>
            <a:pPr algn="l" fontAlgn="base"/>
            <a:r>
              <a:rPr lang="es-ES" dirty="0">
                <a:solidFill>
                  <a:srgbClr val="161616"/>
                </a:solidFill>
                <a:latin typeface="+mj-lt"/>
              </a:rPr>
              <a:t>Cursos gratuitos</a:t>
            </a:r>
          </a:p>
        </p:txBody>
      </p:sp>
      <p:sp>
        <p:nvSpPr>
          <p:cNvPr id="24" name="CuadroTexto 23">
            <a:extLst>
              <a:ext uri="{FF2B5EF4-FFF2-40B4-BE49-F238E27FC236}">
                <a16:creationId xmlns:a16="http://schemas.microsoft.com/office/drawing/2014/main" id="{3217A0C4-1AA9-4B67-902E-29EB9A7C9BAE}"/>
              </a:ext>
            </a:extLst>
          </p:cNvPr>
          <p:cNvSpPr txBox="1"/>
          <p:nvPr/>
        </p:nvSpPr>
        <p:spPr>
          <a:xfrm>
            <a:off x="1234013" y="3026533"/>
            <a:ext cx="5177306" cy="646331"/>
          </a:xfrm>
          <a:prstGeom prst="rect">
            <a:avLst/>
          </a:prstGeom>
          <a:noFill/>
        </p:spPr>
        <p:txBody>
          <a:bodyPr wrap="square">
            <a:spAutoFit/>
          </a:bodyPr>
          <a:lstStyle/>
          <a:p>
            <a:r>
              <a:rPr lang="es-ES" dirty="0">
                <a:latin typeface="+mj-lt"/>
                <a:hlinkClick r:id="rId4"/>
              </a:rPr>
              <a:t>https://learning.quantum.ibm.com/</a:t>
            </a:r>
            <a:endParaRPr lang="es-ES" dirty="0">
              <a:latin typeface="+mj-lt"/>
            </a:endParaRPr>
          </a:p>
          <a:p>
            <a:endParaRPr lang="es-ES" dirty="0">
              <a:latin typeface="+mj-lt"/>
            </a:endParaRPr>
          </a:p>
        </p:txBody>
      </p:sp>
      <p:pic>
        <p:nvPicPr>
          <p:cNvPr id="8" name="Imagen 7">
            <a:extLst>
              <a:ext uri="{FF2B5EF4-FFF2-40B4-BE49-F238E27FC236}">
                <a16:creationId xmlns:a16="http://schemas.microsoft.com/office/drawing/2014/main" id="{58A87D2E-1DC0-427D-8146-82D601B52B30}"/>
              </a:ext>
            </a:extLst>
          </p:cNvPr>
          <p:cNvPicPr>
            <a:picLocks noChangeAspect="1"/>
          </p:cNvPicPr>
          <p:nvPr/>
        </p:nvPicPr>
        <p:blipFill>
          <a:blip r:embed="rId5"/>
          <a:stretch>
            <a:fillRect/>
          </a:stretch>
        </p:blipFill>
        <p:spPr>
          <a:xfrm>
            <a:off x="1320663" y="3870101"/>
            <a:ext cx="6386696" cy="2207792"/>
          </a:xfrm>
          <a:prstGeom prst="rect">
            <a:avLst/>
          </a:prstGeom>
        </p:spPr>
      </p:pic>
    </p:spTree>
    <p:extLst>
      <p:ext uri="{BB962C8B-B14F-4D97-AF65-F5344CB8AC3E}">
        <p14:creationId xmlns:p14="http://schemas.microsoft.com/office/powerpoint/2010/main" val="3283056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22</a:t>
            </a:fld>
            <a:endParaRPr lang="es-ES" dirty="0"/>
          </a:p>
        </p:txBody>
      </p:sp>
      <p:sp>
        <p:nvSpPr>
          <p:cNvPr id="2" name="CuadroTexto 1">
            <a:extLst>
              <a:ext uri="{FF2B5EF4-FFF2-40B4-BE49-F238E27FC236}">
                <a16:creationId xmlns:a16="http://schemas.microsoft.com/office/drawing/2014/main" id="{03483EFB-E136-4856-A4E7-9E381070DEDD}"/>
              </a:ext>
            </a:extLst>
          </p:cNvPr>
          <p:cNvSpPr txBox="1"/>
          <p:nvPr/>
        </p:nvSpPr>
        <p:spPr>
          <a:xfrm>
            <a:off x="943925" y="2899566"/>
            <a:ext cx="2848303" cy="1200329"/>
          </a:xfrm>
          <a:prstGeom prst="rect">
            <a:avLst/>
          </a:prstGeom>
          <a:noFill/>
        </p:spPr>
        <p:txBody>
          <a:bodyPr wrap="square" rtlCol="0">
            <a:spAutoFit/>
          </a:bodyPr>
          <a:lstStyle/>
          <a:p>
            <a:pPr algn="ctr"/>
            <a:r>
              <a:rPr lang="es-ES" sz="2400" dirty="0"/>
              <a:t>GRAN CANTIDAD DE DATOS GENERADOS </a:t>
            </a:r>
          </a:p>
          <a:p>
            <a:pPr algn="ctr"/>
            <a:r>
              <a:rPr lang="es-ES" sz="2400" dirty="0"/>
              <a:t>(BIG DATA)</a:t>
            </a:r>
          </a:p>
        </p:txBody>
      </p:sp>
      <p:sp>
        <p:nvSpPr>
          <p:cNvPr id="11" name="CuadroTexto 10">
            <a:extLst>
              <a:ext uri="{FF2B5EF4-FFF2-40B4-BE49-F238E27FC236}">
                <a16:creationId xmlns:a16="http://schemas.microsoft.com/office/drawing/2014/main" id="{EDD81BB1-1E9E-4355-985C-FDAFF23275CD}"/>
              </a:ext>
            </a:extLst>
          </p:cNvPr>
          <p:cNvSpPr txBox="1"/>
          <p:nvPr/>
        </p:nvSpPr>
        <p:spPr>
          <a:xfrm>
            <a:off x="4940755" y="2903532"/>
            <a:ext cx="2641145" cy="830997"/>
          </a:xfrm>
          <a:prstGeom prst="rect">
            <a:avLst/>
          </a:prstGeom>
          <a:noFill/>
        </p:spPr>
        <p:txBody>
          <a:bodyPr wrap="square" rtlCol="0">
            <a:spAutoFit/>
          </a:bodyPr>
          <a:lstStyle/>
          <a:p>
            <a:pPr algn="ctr"/>
            <a:r>
              <a:rPr lang="es-ES" sz="2400" dirty="0"/>
              <a:t>MEJORA COMPUTACIONAL</a:t>
            </a:r>
          </a:p>
        </p:txBody>
      </p:sp>
      <p:sp>
        <p:nvSpPr>
          <p:cNvPr id="5" name="CuadroTexto 4">
            <a:extLst>
              <a:ext uri="{FF2B5EF4-FFF2-40B4-BE49-F238E27FC236}">
                <a16:creationId xmlns:a16="http://schemas.microsoft.com/office/drawing/2014/main" id="{2B5E5268-25FA-4749-A8E5-4CE1BBC3069C}"/>
              </a:ext>
            </a:extLst>
          </p:cNvPr>
          <p:cNvSpPr txBox="1"/>
          <p:nvPr/>
        </p:nvSpPr>
        <p:spPr>
          <a:xfrm>
            <a:off x="4237328" y="3974154"/>
            <a:ext cx="703427" cy="769441"/>
          </a:xfrm>
          <a:prstGeom prst="rect">
            <a:avLst/>
          </a:prstGeom>
          <a:noFill/>
        </p:spPr>
        <p:txBody>
          <a:bodyPr wrap="square" rtlCol="0">
            <a:spAutoFit/>
          </a:bodyPr>
          <a:lstStyle/>
          <a:p>
            <a:r>
              <a:rPr lang="es-ES" sz="4400" dirty="0"/>
              <a:t>+</a:t>
            </a:r>
          </a:p>
        </p:txBody>
      </p:sp>
      <p:pic>
        <p:nvPicPr>
          <p:cNvPr id="6" name="Imagen 5">
            <a:extLst>
              <a:ext uri="{FF2B5EF4-FFF2-40B4-BE49-F238E27FC236}">
                <a16:creationId xmlns:a16="http://schemas.microsoft.com/office/drawing/2014/main" id="{A818DF53-D4FD-4DC1-84A9-3128A11DF9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7888" y="4216400"/>
            <a:ext cx="1481301" cy="1481301"/>
          </a:xfrm>
          <a:prstGeom prst="rect">
            <a:avLst/>
          </a:prstGeom>
        </p:spPr>
      </p:pic>
      <p:pic>
        <p:nvPicPr>
          <p:cNvPr id="8" name="Imagen 7">
            <a:extLst>
              <a:ext uri="{FF2B5EF4-FFF2-40B4-BE49-F238E27FC236}">
                <a16:creationId xmlns:a16="http://schemas.microsoft.com/office/drawing/2014/main" id="{EC129F33-5170-4DD6-917A-3D01C02D9B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5678" y="4216400"/>
            <a:ext cx="1481301" cy="1481301"/>
          </a:xfrm>
          <a:prstGeom prst="rect">
            <a:avLst/>
          </a:prstGeom>
        </p:spPr>
      </p:pic>
      <p:sp>
        <p:nvSpPr>
          <p:cNvPr id="29" name="Título 1">
            <a:extLst>
              <a:ext uri="{FF2B5EF4-FFF2-40B4-BE49-F238E27FC236}">
                <a16:creationId xmlns:a16="http://schemas.microsoft.com/office/drawing/2014/main" id="{47138A01-4553-46D7-BFB8-53D4E8B119DE}"/>
              </a:ext>
            </a:extLst>
          </p:cNvPr>
          <p:cNvSpPr txBox="1">
            <a:spLocks/>
          </p:cNvSpPr>
          <p:nvPr/>
        </p:nvSpPr>
        <p:spPr>
          <a:xfrm>
            <a:off x="4183394" y="141749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Factores clave para su desarrollo</a:t>
            </a:r>
          </a:p>
        </p:txBody>
      </p:sp>
      <p:sp>
        <p:nvSpPr>
          <p:cNvPr id="17" name="Elipse 16">
            <a:extLst>
              <a:ext uri="{FF2B5EF4-FFF2-40B4-BE49-F238E27FC236}">
                <a16:creationId xmlns:a16="http://schemas.microsoft.com/office/drawing/2014/main" id="{52F56CC3-475A-494A-9401-BC6BBD86069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Imagen 17">
            <a:extLst>
              <a:ext uri="{FF2B5EF4-FFF2-40B4-BE49-F238E27FC236}">
                <a16:creationId xmlns:a16="http://schemas.microsoft.com/office/drawing/2014/main" id="{D0F4FE4D-5C22-40DA-8518-B619D04C02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9" name="Conector recto 18">
            <a:extLst>
              <a:ext uri="{FF2B5EF4-FFF2-40B4-BE49-F238E27FC236}">
                <a16:creationId xmlns:a16="http://schemas.microsoft.com/office/drawing/2014/main" id="{E47D33FE-8DEB-48E4-852F-F2138522578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B48361C5-5F8E-40F1-990A-BD27630F1268}"/>
              </a:ext>
            </a:extLst>
          </p:cNvPr>
          <p:cNvGrpSpPr/>
          <p:nvPr/>
        </p:nvGrpSpPr>
        <p:grpSpPr>
          <a:xfrm>
            <a:off x="1272647" y="1356899"/>
            <a:ext cx="2829153" cy="465022"/>
            <a:chOff x="2514803" y="996"/>
            <a:chExt cx="2829153" cy="580020"/>
          </a:xfrm>
        </p:grpSpPr>
        <p:sp>
          <p:nvSpPr>
            <p:cNvPr id="23" name="Rectángulo: esquinas redondeadas 22">
              <a:extLst>
                <a:ext uri="{FF2B5EF4-FFF2-40B4-BE49-F238E27FC236}">
                  <a16:creationId xmlns:a16="http://schemas.microsoft.com/office/drawing/2014/main" id="{109F703B-48D7-4E35-BA91-3919372DFB0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ectángulo: esquinas redondeadas 4">
              <a:extLst>
                <a:ext uri="{FF2B5EF4-FFF2-40B4-BE49-F238E27FC236}">
                  <a16:creationId xmlns:a16="http://schemas.microsoft.com/office/drawing/2014/main" id="{7D9C98AF-724C-434B-A36A-6A1E3DFC318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sp>
        <p:nvSpPr>
          <p:cNvPr id="15" name="CuadroTexto 14">
            <a:extLst>
              <a:ext uri="{FF2B5EF4-FFF2-40B4-BE49-F238E27FC236}">
                <a16:creationId xmlns:a16="http://schemas.microsoft.com/office/drawing/2014/main" id="{F7F9D3B5-9B35-48CE-B8C8-C34D3C25012E}"/>
              </a:ext>
            </a:extLst>
          </p:cNvPr>
          <p:cNvSpPr txBox="1"/>
          <p:nvPr/>
        </p:nvSpPr>
        <p:spPr>
          <a:xfrm>
            <a:off x="1204176" y="1871125"/>
            <a:ext cx="6948531" cy="584775"/>
          </a:xfrm>
          <a:prstGeom prst="rect">
            <a:avLst/>
          </a:prstGeom>
          <a:noFill/>
        </p:spPr>
        <p:txBody>
          <a:bodyPr wrap="square">
            <a:spAutoFit/>
          </a:bodyPr>
          <a:lstStyle/>
          <a:p>
            <a:r>
              <a:rPr lang="es-ES" sz="1600" b="1" i="0" dirty="0">
                <a:solidFill>
                  <a:srgbClr val="0D0D0D"/>
                </a:solidFill>
                <a:effectLst/>
                <a:latin typeface="+mj-lt"/>
              </a:rPr>
              <a:t>Big Data </a:t>
            </a:r>
            <a:r>
              <a:rPr lang="es-ES" sz="1600" b="0" i="0" dirty="0">
                <a:solidFill>
                  <a:srgbClr val="0D0D0D"/>
                </a:solidFill>
                <a:effectLst/>
                <a:latin typeface="+mj-lt"/>
              </a:rPr>
              <a:t>proporciona el "combustible" (datos) necesario para entrenar modelos de </a:t>
            </a:r>
            <a:r>
              <a:rPr lang="es-ES" sz="1600" dirty="0">
                <a:solidFill>
                  <a:srgbClr val="0D0D0D"/>
                </a:solidFill>
                <a:latin typeface="+mj-lt"/>
              </a:rPr>
              <a:t>Inteligencia Artificial</a:t>
            </a:r>
            <a:r>
              <a:rPr lang="es-ES" sz="1600" b="0" i="0" dirty="0">
                <a:solidFill>
                  <a:srgbClr val="0D0D0D"/>
                </a:solidFill>
                <a:effectLst/>
                <a:latin typeface="+mj-lt"/>
              </a:rPr>
              <a:t>.</a:t>
            </a:r>
            <a:endParaRPr lang="es-ES" sz="1600" dirty="0">
              <a:latin typeface="+mj-lt"/>
            </a:endParaRPr>
          </a:p>
        </p:txBody>
      </p:sp>
    </p:spTree>
    <p:extLst>
      <p:ext uri="{BB962C8B-B14F-4D97-AF65-F5344CB8AC3E}">
        <p14:creationId xmlns:p14="http://schemas.microsoft.com/office/powerpoint/2010/main" val="12644623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23</a:t>
            </a:fld>
            <a:endParaRPr lang="es-ES" dirty="0"/>
          </a:p>
        </p:txBody>
      </p:sp>
      <p:sp>
        <p:nvSpPr>
          <p:cNvPr id="17" name="Elipse 16">
            <a:extLst>
              <a:ext uri="{FF2B5EF4-FFF2-40B4-BE49-F238E27FC236}">
                <a16:creationId xmlns:a16="http://schemas.microsoft.com/office/drawing/2014/main" id="{52F56CC3-475A-494A-9401-BC6BBD86069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Imagen 17">
            <a:extLst>
              <a:ext uri="{FF2B5EF4-FFF2-40B4-BE49-F238E27FC236}">
                <a16:creationId xmlns:a16="http://schemas.microsoft.com/office/drawing/2014/main" id="{D0F4FE4D-5C22-40DA-8518-B619D04C02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9" name="Conector recto 18">
            <a:extLst>
              <a:ext uri="{FF2B5EF4-FFF2-40B4-BE49-F238E27FC236}">
                <a16:creationId xmlns:a16="http://schemas.microsoft.com/office/drawing/2014/main" id="{E47D33FE-8DEB-48E4-852F-F2138522578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B48361C5-5F8E-40F1-990A-BD27630F1268}"/>
              </a:ext>
            </a:extLst>
          </p:cNvPr>
          <p:cNvGrpSpPr/>
          <p:nvPr/>
        </p:nvGrpSpPr>
        <p:grpSpPr>
          <a:xfrm>
            <a:off x="4165603" y="1356899"/>
            <a:ext cx="2539998" cy="465022"/>
            <a:chOff x="2514803" y="996"/>
            <a:chExt cx="2829153" cy="580020"/>
          </a:xfrm>
        </p:grpSpPr>
        <p:sp>
          <p:nvSpPr>
            <p:cNvPr id="23" name="Rectángulo: esquinas redondeadas 22">
              <a:extLst>
                <a:ext uri="{FF2B5EF4-FFF2-40B4-BE49-F238E27FC236}">
                  <a16:creationId xmlns:a16="http://schemas.microsoft.com/office/drawing/2014/main" id="{109F703B-48D7-4E35-BA91-3919372DFB0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ectángulo: esquinas redondeadas 4">
              <a:extLst>
                <a:ext uri="{FF2B5EF4-FFF2-40B4-BE49-F238E27FC236}">
                  <a16:creationId xmlns:a16="http://schemas.microsoft.com/office/drawing/2014/main" id="{7D9C98AF-724C-434B-A36A-6A1E3DFC318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Machine </a:t>
              </a:r>
              <a:r>
                <a:rPr lang="es-ES" sz="2400" kern="1200" dirty="0" err="1"/>
                <a:t>Learning</a:t>
              </a:r>
              <a:endParaRPr lang="es-ES" sz="2400" kern="1200" dirty="0"/>
            </a:p>
          </p:txBody>
        </p:sp>
      </p:grpSp>
      <p:grpSp>
        <p:nvGrpSpPr>
          <p:cNvPr id="15" name="Grupo 14">
            <a:extLst>
              <a:ext uri="{FF2B5EF4-FFF2-40B4-BE49-F238E27FC236}">
                <a16:creationId xmlns:a16="http://schemas.microsoft.com/office/drawing/2014/main" id="{D9D9F3E8-AFF7-4835-A405-0F79C4E8C6D6}"/>
              </a:ext>
            </a:extLst>
          </p:cNvPr>
          <p:cNvGrpSpPr/>
          <p:nvPr/>
        </p:nvGrpSpPr>
        <p:grpSpPr>
          <a:xfrm>
            <a:off x="6769404" y="1356898"/>
            <a:ext cx="2252676" cy="465022"/>
            <a:chOff x="2514803" y="996"/>
            <a:chExt cx="2829153" cy="580020"/>
          </a:xfrm>
        </p:grpSpPr>
        <p:sp>
          <p:nvSpPr>
            <p:cNvPr id="16" name="Rectángulo: esquinas redondeadas 15">
              <a:extLst>
                <a:ext uri="{FF2B5EF4-FFF2-40B4-BE49-F238E27FC236}">
                  <a16:creationId xmlns:a16="http://schemas.microsoft.com/office/drawing/2014/main" id="{2EB6FE27-85E1-436D-8640-57C711EA22E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ángulo: esquinas redondeadas 4">
              <a:extLst>
                <a:ext uri="{FF2B5EF4-FFF2-40B4-BE49-F238E27FC236}">
                  <a16:creationId xmlns:a16="http://schemas.microsoft.com/office/drawing/2014/main" id="{CB2C3CB8-9DF2-4C2B-8C67-2A9D036BB4D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Deep </a:t>
              </a:r>
              <a:r>
                <a:rPr lang="es-ES" sz="2400" kern="1200" dirty="0" err="1"/>
                <a:t>Learning</a:t>
              </a:r>
              <a:endParaRPr lang="es-ES" sz="2400" kern="1200" dirty="0"/>
            </a:p>
          </p:txBody>
        </p:sp>
      </p:grpSp>
      <p:grpSp>
        <p:nvGrpSpPr>
          <p:cNvPr id="28" name="Grupo 27">
            <a:extLst>
              <a:ext uri="{FF2B5EF4-FFF2-40B4-BE49-F238E27FC236}">
                <a16:creationId xmlns:a16="http://schemas.microsoft.com/office/drawing/2014/main" id="{203505B8-CEAF-47E8-981E-85BD9E5877BA}"/>
              </a:ext>
            </a:extLst>
          </p:cNvPr>
          <p:cNvGrpSpPr/>
          <p:nvPr/>
        </p:nvGrpSpPr>
        <p:grpSpPr>
          <a:xfrm>
            <a:off x="1272647" y="1356899"/>
            <a:ext cx="2829153" cy="465022"/>
            <a:chOff x="2514803" y="996"/>
            <a:chExt cx="2829153" cy="580020"/>
          </a:xfrm>
        </p:grpSpPr>
        <p:sp>
          <p:nvSpPr>
            <p:cNvPr id="30" name="Rectángulo: esquinas redondeadas 29">
              <a:extLst>
                <a:ext uri="{FF2B5EF4-FFF2-40B4-BE49-F238E27FC236}">
                  <a16:creationId xmlns:a16="http://schemas.microsoft.com/office/drawing/2014/main" id="{BFAF8D50-2E7B-4151-A86C-98A5271B22D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Rectángulo: esquinas redondeadas 4">
              <a:extLst>
                <a:ext uri="{FF2B5EF4-FFF2-40B4-BE49-F238E27FC236}">
                  <a16:creationId xmlns:a16="http://schemas.microsoft.com/office/drawing/2014/main" id="{BBE9F8A7-582A-4F38-9AB5-691A37EAB4C3}"/>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sp>
        <p:nvSpPr>
          <p:cNvPr id="3" name="Rectángulo 2">
            <a:extLst>
              <a:ext uri="{FF2B5EF4-FFF2-40B4-BE49-F238E27FC236}">
                <a16:creationId xmlns:a16="http://schemas.microsoft.com/office/drawing/2014/main" id="{00DBF4B8-B19F-4346-B715-B024BF28D9AF}"/>
              </a:ext>
            </a:extLst>
          </p:cNvPr>
          <p:cNvSpPr/>
          <p:nvPr/>
        </p:nvSpPr>
        <p:spPr>
          <a:xfrm>
            <a:off x="1232007" y="1952887"/>
            <a:ext cx="7767529" cy="646331"/>
          </a:xfrm>
          <a:prstGeom prst="rect">
            <a:avLst/>
          </a:prstGeom>
        </p:spPr>
        <p:txBody>
          <a:bodyPr wrap="square">
            <a:spAutoFit/>
          </a:bodyPr>
          <a:lstStyle/>
          <a:p>
            <a:r>
              <a:rPr lang="es-ES" b="1" dirty="0"/>
              <a:t>IA: </a:t>
            </a:r>
            <a:r>
              <a:rPr lang="es-ES" dirty="0"/>
              <a:t>Ciencia (parte de la informática) que desarrolla algoritmos inspirados en el comportamiento humano para tomar decisiones inteligentes</a:t>
            </a:r>
          </a:p>
        </p:txBody>
      </p:sp>
      <p:sp>
        <p:nvSpPr>
          <p:cNvPr id="5" name="Rectangle: Single Corner Rounded 4">
            <a:extLst>
              <a:ext uri="{FF2B5EF4-FFF2-40B4-BE49-F238E27FC236}">
                <a16:creationId xmlns:a16="http://schemas.microsoft.com/office/drawing/2014/main" id="{FE2BFEEA-ADBE-4F37-849D-C1530807A458}"/>
              </a:ext>
            </a:extLst>
          </p:cNvPr>
          <p:cNvSpPr/>
          <p:nvPr/>
        </p:nvSpPr>
        <p:spPr>
          <a:xfrm>
            <a:off x="1105563" y="2730183"/>
            <a:ext cx="7767528" cy="3240000"/>
          </a:xfrm>
          <a:prstGeom prst="round1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Single Corner Rounded 26">
            <a:extLst>
              <a:ext uri="{FF2B5EF4-FFF2-40B4-BE49-F238E27FC236}">
                <a16:creationId xmlns:a16="http://schemas.microsoft.com/office/drawing/2014/main" id="{9A260F87-56CC-48F0-884A-376234828E24}"/>
              </a:ext>
            </a:extLst>
          </p:cNvPr>
          <p:cNvSpPr/>
          <p:nvPr/>
        </p:nvSpPr>
        <p:spPr>
          <a:xfrm>
            <a:off x="1105563" y="3810183"/>
            <a:ext cx="6582170" cy="2160000"/>
          </a:xfrm>
          <a:prstGeom prst="round1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Single Corner Rounded 28">
            <a:extLst>
              <a:ext uri="{FF2B5EF4-FFF2-40B4-BE49-F238E27FC236}">
                <a16:creationId xmlns:a16="http://schemas.microsoft.com/office/drawing/2014/main" id="{34253218-4C33-4D6D-8058-D60CF6B61EE6}"/>
              </a:ext>
            </a:extLst>
          </p:cNvPr>
          <p:cNvSpPr/>
          <p:nvPr/>
        </p:nvSpPr>
        <p:spPr>
          <a:xfrm>
            <a:off x="1105563" y="4890183"/>
            <a:ext cx="5103325" cy="1080000"/>
          </a:xfrm>
          <a:prstGeom prst="round1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AI - Free computer icons">
            <a:extLst>
              <a:ext uri="{FF2B5EF4-FFF2-40B4-BE49-F238E27FC236}">
                <a16:creationId xmlns:a16="http://schemas.microsoft.com/office/drawing/2014/main" id="{2BA4B2A1-C2A7-4000-BAFB-F159138C4D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6414" y="300018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Machine learning - Free computer icons">
            <a:extLst>
              <a:ext uri="{FF2B5EF4-FFF2-40B4-BE49-F238E27FC236}">
                <a16:creationId xmlns:a16="http://schemas.microsoft.com/office/drawing/2014/main" id="{723169FA-A1BB-4265-9954-DF42468759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9210" y="408018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Deep learning - Free electronics icons">
            <a:extLst>
              <a:ext uri="{FF2B5EF4-FFF2-40B4-BE49-F238E27FC236}">
                <a16:creationId xmlns:a16="http://schemas.microsoft.com/office/drawing/2014/main" id="{37D8F7BF-9CFE-4150-B5B3-96C1C33032F9}"/>
              </a:ext>
            </a:extLst>
          </p:cNvPr>
          <p:cNvPicPr>
            <a:picLocks noChangeAspect="1" noChangeArrowheads="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colorTemperature colorTemp="64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232007" y="5160183"/>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2">
            <a:extLst>
              <a:ext uri="{FF2B5EF4-FFF2-40B4-BE49-F238E27FC236}">
                <a16:creationId xmlns:a16="http://schemas.microsoft.com/office/drawing/2014/main" id="{6BA6ACBF-BE99-4A97-9FAD-A4924878BE0C}"/>
              </a:ext>
            </a:extLst>
          </p:cNvPr>
          <p:cNvSpPr/>
          <p:nvPr/>
        </p:nvSpPr>
        <p:spPr>
          <a:xfrm>
            <a:off x="3612444" y="2888845"/>
            <a:ext cx="5260647" cy="800219"/>
          </a:xfrm>
          <a:prstGeom prst="rect">
            <a:avLst/>
          </a:prstGeom>
        </p:spPr>
        <p:txBody>
          <a:bodyPr wrap="square">
            <a:spAutoFit/>
          </a:bodyPr>
          <a:lstStyle/>
          <a:p>
            <a:r>
              <a:rPr lang="es-ES" b="1"/>
              <a:t>Inteligencia Artificial</a:t>
            </a:r>
          </a:p>
          <a:p>
            <a:r>
              <a:rPr lang="es-ES" sz="1400"/>
              <a:t>Cualquier técnica que permite a los ordenadores mimetizar la inteligencia humana. Incluye el </a:t>
            </a:r>
            <a:r>
              <a:rPr lang="es-ES" sz="1400" i="1"/>
              <a:t>Aprendizaje automático</a:t>
            </a:r>
            <a:r>
              <a:rPr lang="es-ES" sz="1400"/>
              <a:t>.</a:t>
            </a:r>
            <a:endParaRPr lang="es-ES" sz="1400" dirty="0"/>
          </a:p>
        </p:txBody>
      </p:sp>
      <p:sp>
        <p:nvSpPr>
          <p:cNvPr id="33" name="Rectángulo 2">
            <a:extLst>
              <a:ext uri="{FF2B5EF4-FFF2-40B4-BE49-F238E27FC236}">
                <a16:creationId xmlns:a16="http://schemas.microsoft.com/office/drawing/2014/main" id="{85E67E29-649F-46B0-8E37-EA59559AE290}"/>
              </a:ext>
            </a:extLst>
          </p:cNvPr>
          <p:cNvSpPr/>
          <p:nvPr/>
        </p:nvSpPr>
        <p:spPr>
          <a:xfrm>
            <a:off x="2777790" y="3851715"/>
            <a:ext cx="5260647" cy="1015663"/>
          </a:xfrm>
          <a:prstGeom prst="rect">
            <a:avLst/>
          </a:prstGeom>
        </p:spPr>
        <p:txBody>
          <a:bodyPr wrap="square">
            <a:spAutoFit/>
          </a:bodyPr>
          <a:lstStyle/>
          <a:p>
            <a:r>
              <a:rPr lang="es-ES" b="1"/>
              <a:t>Machine Learning (Aprendizaje Automático)</a:t>
            </a:r>
          </a:p>
          <a:p>
            <a:r>
              <a:rPr lang="es-ES" sz="1400"/>
              <a:t>Un subconjunto de la IA que incluye técnicas que permiten a las máquinas mejorar en las tareas con la experiencia. Incluye el </a:t>
            </a:r>
            <a:r>
              <a:rPr lang="es-ES" sz="1400" i="1"/>
              <a:t>Aprendizaje profundo</a:t>
            </a:r>
            <a:r>
              <a:rPr lang="es-ES" sz="1400"/>
              <a:t>.</a:t>
            </a:r>
            <a:endParaRPr lang="es-ES" sz="1400" dirty="0"/>
          </a:p>
        </p:txBody>
      </p:sp>
      <p:sp>
        <p:nvSpPr>
          <p:cNvPr id="35" name="Rectángulo 2">
            <a:extLst>
              <a:ext uri="{FF2B5EF4-FFF2-40B4-BE49-F238E27FC236}">
                <a16:creationId xmlns:a16="http://schemas.microsoft.com/office/drawing/2014/main" id="{DFC640F9-A8C5-4530-BB07-82DE398196CE}"/>
              </a:ext>
            </a:extLst>
          </p:cNvPr>
          <p:cNvSpPr/>
          <p:nvPr/>
        </p:nvSpPr>
        <p:spPr>
          <a:xfrm>
            <a:off x="1898451" y="4908910"/>
            <a:ext cx="4310438" cy="1015663"/>
          </a:xfrm>
          <a:prstGeom prst="rect">
            <a:avLst/>
          </a:prstGeom>
        </p:spPr>
        <p:txBody>
          <a:bodyPr wrap="square">
            <a:spAutoFit/>
          </a:bodyPr>
          <a:lstStyle/>
          <a:p>
            <a:r>
              <a:rPr lang="es-ES" b="1">
                <a:solidFill>
                  <a:schemeClr val="bg1"/>
                </a:solidFill>
              </a:rPr>
              <a:t>Deep Learning (Aprendizaje Profundo)</a:t>
            </a:r>
          </a:p>
          <a:p>
            <a:r>
              <a:rPr lang="es-ES" sz="1400">
                <a:solidFill>
                  <a:schemeClr val="bg1"/>
                </a:solidFill>
              </a:rPr>
              <a:t>Un subconjunto del ML basado en redes neuronales que permite que una máquina se entrene a sí misma para realizar una tarea</a:t>
            </a:r>
            <a:endParaRPr lang="es-ES" sz="1400" dirty="0">
              <a:solidFill>
                <a:schemeClr val="bg1"/>
              </a:solidFill>
            </a:endParaRPr>
          </a:p>
        </p:txBody>
      </p:sp>
    </p:spTree>
    <p:extLst>
      <p:ext uri="{BB962C8B-B14F-4D97-AF65-F5344CB8AC3E}">
        <p14:creationId xmlns:p14="http://schemas.microsoft.com/office/powerpoint/2010/main" val="19910369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4D456D-1079-43D2-AD44-F82C463A68EF}"/>
              </a:ext>
            </a:extLst>
          </p:cNvPr>
          <p:cNvSpPr>
            <a:spLocks noGrp="1"/>
          </p:cNvSpPr>
          <p:nvPr>
            <p:ph type="title"/>
          </p:nvPr>
        </p:nvSpPr>
        <p:spPr>
          <a:xfrm>
            <a:off x="628650" y="1669049"/>
            <a:ext cx="7886700" cy="763455"/>
          </a:xfrm>
        </p:spPr>
        <p:txBody>
          <a:bodyPr/>
          <a:lstStyle/>
          <a:p>
            <a:r>
              <a:rPr lang="en-US" dirty="0"/>
              <a:t>AI SERIES!</a:t>
            </a:r>
          </a:p>
        </p:txBody>
      </p:sp>
      <p:sp>
        <p:nvSpPr>
          <p:cNvPr id="4" name="Marcador de número de diapositiva 3">
            <a:extLst>
              <a:ext uri="{FF2B5EF4-FFF2-40B4-BE49-F238E27FC236}">
                <a16:creationId xmlns:a16="http://schemas.microsoft.com/office/drawing/2014/main" id="{5596FABC-E3BF-42E3-A37F-3E49AD0C9A22}"/>
              </a:ext>
            </a:extLst>
          </p:cNvPr>
          <p:cNvSpPr>
            <a:spLocks noGrp="1"/>
          </p:cNvSpPr>
          <p:nvPr>
            <p:ph type="sldNum" sz="quarter" idx="12"/>
          </p:nvPr>
        </p:nvSpPr>
        <p:spPr/>
        <p:txBody>
          <a:bodyPr/>
          <a:lstStyle/>
          <a:p>
            <a:fld id="{F72B40EF-D53A-41AA-87B6-B9F74BA43E09}" type="slidenum">
              <a:rPr lang="es-ES" smtClean="0"/>
              <a:t>24</a:t>
            </a:fld>
            <a:endParaRPr lang="es-ES"/>
          </a:p>
        </p:txBody>
      </p:sp>
      <p:pic>
        <p:nvPicPr>
          <p:cNvPr id="2050" name="Picture 2" descr="Devs (Miniserie de TV) (2020) - Filmaffinity">
            <a:extLst>
              <a:ext uri="{FF2B5EF4-FFF2-40B4-BE49-F238E27FC236}">
                <a16:creationId xmlns:a16="http://schemas.microsoft.com/office/drawing/2014/main" id="{ECDEB071-6F83-4FF6-9AE6-4743D635B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571" y="2839884"/>
            <a:ext cx="191650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sgo codificado ">
            <a:extLst>
              <a:ext uri="{FF2B5EF4-FFF2-40B4-BE49-F238E27FC236}">
                <a16:creationId xmlns:a16="http://schemas.microsoft.com/office/drawing/2014/main" id="{3E4C3870-3669-4F49-964F-631E39A30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072" y="2841747"/>
            <a:ext cx="2107317"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Westworld S1 [Edizione: Regno Unito] [Reino Unido] [DVD]: Amazon.es: Evan  Rachel Wood, Jeffrey Wright, Ed Harris, Thandie Newton, James Marsden,  Anthony Hopkins, Angela Sarafyan, Tessa Thompson, Luke Hemsworth, Simon  Quarterman, Lisa Joy,">
            <a:extLst>
              <a:ext uri="{FF2B5EF4-FFF2-40B4-BE49-F238E27FC236}">
                <a16:creationId xmlns:a16="http://schemas.microsoft.com/office/drawing/2014/main" id="{FB05001F-34AD-4309-9C94-1949EA584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381" y="2839884"/>
            <a:ext cx="204441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2911C64-C2B2-43F5-819A-B8C56428E8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3795" y="1459322"/>
            <a:ext cx="894430" cy="894430"/>
          </a:xfrm>
          <a:prstGeom prst="rect">
            <a:avLst/>
          </a:prstGeom>
        </p:spPr>
      </p:pic>
      <p:pic>
        <p:nvPicPr>
          <p:cNvPr id="3074" name="Picture 2" descr="The Social Dilemma - Wikipedia">
            <a:extLst>
              <a:ext uri="{FF2B5EF4-FFF2-40B4-BE49-F238E27FC236}">
                <a16:creationId xmlns:a16="http://schemas.microsoft.com/office/drawing/2014/main" id="{28900834-A351-4F6E-9C34-779DD1510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778" y="2841747"/>
            <a:ext cx="1943801"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00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25</a:t>
            </a:fld>
            <a:endParaRPr lang="es-ES" dirty="0"/>
          </a:p>
        </p:txBody>
      </p:sp>
      <p:sp>
        <p:nvSpPr>
          <p:cNvPr id="10" name="Título 1">
            <a:extLst>
              <a:ext uri="{FF2B5EF4-FFF2-40B4-BE49-F238E27FC236}">
                <a16:creationId xmlns:a16="http://schemas.microsoft.com/office/drawing/2014/main" id="{9BA62135-FC00-4CB9-8FBC-45F4D6280B6C}"/>
              </a:ext>
            </a:extLst>
          </p:cNvPr>
          <p:cNvSpPr>
            <a:spLocks noGrp="1"/>
          </p:cNvSpPr>
          <p:nvPr>
            <p:ph type="title"/>
          </p:nvPr>
        </p:nvSpPr>
        <p:spPr>
          <a:xfrm>
            <a:off x="587086" y="1859281"/>
            <a:ext cx="7774594" cy="4064000"/>
          </a:xfrm>
        </p:spPr>
        <p:txBody>
          <a:bodyPr>
            <a:normAutofit/>
          </a:bodyPr>
          <a:lstStyle/>
          <a:p>
            <a:pPr algn="l"/>
            <a:r>
              <a:rPr lang="es-ES" sz="3200" dirty="0">
                <a:solidFill>
                  <a:schemeClr val="bg1">
                    <a:lumMod val="65000"/>
                  </a:schemeClr>
                </a:solidFill>
              </a:rPr>
              <a:t>Conceptos generales.</a:t>
            </a:r>
            <a:br>
              <a:rPr lang="es-ES" sz="3200" b="1" dirty="0"/>
            </a:br>
            <a:r>
              <a:rPr lang="es-ES" sz="3200" b="1" dirty="0">
                <a:solidFill>
                  <a:srgbClr val="006DA5"/>
                </a:solidFill>
                <a:latin typeface="+mn-lt"/>
              </a:rPr>
              <a:t>Conceptos básicos de Machine </a:t>
            </a:r>
            <a:r>
              <a:rPr lang="es-ES" sz="3200" b="1" dirty="0" err="1">
                <a:solidFill>
                  <a:srgbClr val="006DA5"/>
                </a:solidFill>
                <a:latin typeface="+mn-lt"/>
              </a:rPr>
              <a:t>Learning</a:t>
            </a:r>
            <a:r>
              <a:rPr lang="es-ES" sz="3200" b="1" dirty="0">
                <a:solidFill>
                  <a:srgbClr val="006DA5"/>
                </a:solidFill>
                <a:latin typeface="+mn-lt"/>
              </a:rPr>
              <a:t>.</a:t>
            </a:r>
            <a:br>
              <a:rPr lang="es-ES" sz="3200" b="1" dirty="0">
                <a:solidFill>
                  <a:srgbClr val="006DA5"/>
                </a:solidFill>
                <a:latin typeface="+mn-lt"/>
              </a:rPr>
            </a:br>
            <a:r>
              <a:rPr lang="es-ES" sz="3200" dirty="0">
                <a:solidFill>
                  <a:schemeClr val="bg1">
                    <a:lumMod val="65000"/>
                  </a:schemeClr>
                </a:solidFill>
              </a:rPr>
              <a:t>Crear un modelo de Aprendizaje Supervisado</a:t>
            </a:r>
            <a:br>
              <a:rPr lang="es-ES" sz="3200" dirty="0">
                <a:solidFill>
                  <a:schemeClr val="bg1">
                    <a:lumMod val="65000"/>
                  </a:schemeClr>
                </a:solidFill>
              </a:rPr>
            </a:br>
            <a:r>
              <a:rPr lang="es-ES" sz="3200" dirty="0">
                <a:solidFill>
                  <a:schemeClr val="bg1">
                    <a:lumMod val="65000"/>
                  </a:schemeClr>
                </a:solidFill>
              </a:rPr>
              <a:t>Aplicaciones de Big Data y Machine </a:t>
            </a:r>
            <a:r>
              <a:rPr lang="es-ES" sz="3200" dirty="0" err="1">
                <a:solidFill>
                  <a:schemeClr val="bg1">
                    <a:lumMod val="65000"/>
                  </a:schemeClr>
                </a:solidFill>
              </a:rPr>
              <a:t>Learning</a:t>
            </a:r>
            <a:r>
              <a:rPr lang="es-ES" sz="3200" dirty="0">
                <a:solidFill>
                  <a:schemeClr val="bg1">
                    <a:lumMod val="65000"/>
                  </a:schemeClr>
                </a:solidFill>
              </a:rPr>
              <a:t> en la Industria 4.0</a:t>
            </a:r>
            <a:br>
              <a:rPr lang="es-ES" sz="3200" dirty="0">
                <a:solidFill>
                  <a:schemeClr val="bg1">
                    <a:lumMod val="65000"/>
                  </a:schemeClr>
                </a:solidFill>
              </a:rPr>
            </a:br>
            <a:r>
              <a:rPr lang="es-ES" sz="3200" dirty="0">
                <a:solidFill>
                  <a:schemeClr val="bg1">
                    <a:lumMod val="65000"/>
                  </a:schemeClr>
                </a:solidFill>
              </a:rPr>
              <a:t>Preparación para la sesión 2</a:t>
            </a:r>
          </a:p>
        </p:txBody>
      </p:sp>
    </p:spTree>
    <p:extLst>
      <p:ext uri="{BB962C8B-B14F-4D97-AF65-F5344CB8AC3E}">
        <p14:creationId xmlns:p14="http://schemas.microsoft.com/office/powerpoint/2010/main" val="1298691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26</a:t>
            </a:fld>
            <a:endParaRPr lang="es-ES" dirty="0"/>
          </a:p>
        </p:txBody>
      </p:sp>
      <p:sp>
        <p:nvSpPr>
          <p:cNvPr id="12" name="Oval 23">
            <a:extLst>
              <a:ext uri="{FF2B5EF4-FFF2-40B4-BE49-F238E27FC236}">
                <a16:creationId xmlns:a16="http://schemas.microsoft.com/office/drawing/2014/main" id="{659FEA9A-D569-4AB3-BA14-C016954E4409}"/>
              </a:ext>
            </a:extLst>
          </p:cNvPr>
          <p:cNvSpPr/>
          <p:nvPr/>
        </p:nvSpPr>
        <p:spPr>
          <a:xfrm>
            <a:off x="3390988" y="2757499"/>
            <a:ext cx="2184869" cy="2068937"/>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2400" b="1" dirty="0">
                <a:solidFill>
                  <a:schemeClr val="tx1"/>
                </a:solidFill>
                <a:latin typeface="Calibri" panose="020F0502020204030204" pitchFamily="34" charset="0"/>
                <a:cs typeface="Calibri" panose="020F0502020204030204" pitchFamily="34" charset="0"/>
              </a:rPr>
              <a:t>Machine </a:t>
            </a:r>
            <a:r>
              <a:rPr lang="ca-ES" sz="2400" b="1" dirty="0" err="1">
                <a:solidFill>
                  <a:schemeClr val="tx1"/>
                </a:solidFill>
                <a:latin typeface="Calibri" panose="020F0502020204030204" pitchFamily="34" charset="0"/>
                <a:cs typeface="Calibri" panose="020F0502020204030204" pitchFamily="34" charset="0"/>
              </a:rPr>
              <a:t>Learning</a:t>
            </a:r>
            <a:endParaRPr lang="ca-ES" sz="2400" b="1" dirty="0">
              <a:solidFill>
                <a:schemeClr val="tx1"/>
              </a:solidFill>
              <a:latin typeface="Calibri" panose="020F0502020204030204" pitchFamily="34" charset="0"/>
              <a:cs typeface="Calibri" panose="020F0502020204030204" pitchFamily="34" charset="0"/>
            </a:endParaRPr>
          </a:p>
        </p:txBody>
      </p:sp>
      <p:sp>
        <p:nvSpPr>
          <p:cNvPr id="21" name="Rectangle 1">
            <a:extLst>
              <a:ext uri="{FF2B5EF4-FFF2-40B4-BE49-F238E27FC236}">
                <a16:creationId xmlns:a16="http://schemas.microsoft.com/office/drawing/2014/main" id="{8211C35F-62A5-415D-812A-528BC7E1F36F}"/>
              </a:ext>
            </a:extLst>
          </p:cNvPr>
          <p:cNvSpPr/>
          <p:nvPr/>
        </p:nvSpPr>
        <p:spPr>
          <a:xfrm rot="3431462">
            <a:off x="5526817" y="2557107"/>
            <a:ext cx="124783" cy="11255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2400">
              <a:latin typeface="Calibri" panose="020F0502020204030204" pitchFamily="34" charset="0"/>
              <a:cs typeface="Calibri" panose="020F0502020204030204" pitchFamily="34" charset="0"/>
            </a:endParaRPr>
          </a:p>
        </p:txBody>
      </p:sp>
      <p:sp>
        <p:nvSpPr>
          <p:cNvPr id="22" name="Rectangle 8">
            <a:extLst>
              <a:ext uri="{FF2B5EF4-FFF2-40B4-BE49-F238E27FC236}">
                <a16:creationId xmlns:a16="http://schemas.microsoft.com/office/drawing/2014/main" id="{59A66284-A715-4398-92E5-497B154C43E2}"/>
              </a:ext>
            </a:extLst>
          </p:cNvPr>
          <p:cNvSpPr/>
          <p:nvPr/>
        </p:nvSpPr>
        <p:spPr>
          <a:xfrm rot="7595981">
            <a:off x="3635243" y="3015088"/>
            <a:ext cx="133815" cy="4758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2400">
              <a:latin typeface="Calibri" panose="020F0502020204030204" pitchFamily="34" charset="0"/>
              <a:cs typeface="Calibri" panose="020F0502020204030204" pitchFamily="34" charset="0"/>
            </a:endParaRPr>
          </a:p>
        </p:txBody>
      </p:sp>
      <p:sp>
        <p:nvSpPr>
          <p:cNvPr id="23" name="Rectangle 9">
            <a:extLst>
              <a:ext uri="{FF2B5EF4-FFF2-40B4-BE49-F238E27FC236}">
                <a16:creationId xmlns:a16="http://schemas.microsoft.com/office/drawing/2014/main" id="{5736C73F-85BC-4DB8-B2F1-CF35F3567294}"/>
              </a:ext>
            </a:extLst>
          </p:cNvPr>
          <p:cNvSpPr/>
          <p:nvPr/>
        </p:nvSpPr>
        <p:spPr>
          <a:xfrm>
            <a:off x="4430037" y="4428428"/>
            <a:ext cx="114760" cy="62899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2400">
              <a:latin typeface="Calibri" panose="020F0502020204030204" pitchFamily="34" charset="0"/>
              <a:cs typeface="Calibri" panose="020F0502020204030204" pitchFamily="34" charset="0"/>
            </a:endParaRPr>
          </a:p>
        </p:txBody>
      </p:sp>
      <p:sp>
        <p:nvSpPr>
          <p:cNvPr id="24" name="Elipse 23">
            <a:extLst>
              <a:ext uri="{FF2B5EF4-FFF2-40B4-BE49-F238E27FC236}">
                <a16:creationId xmlns:a16="http://schemas.microsoft.com/office/drawing/2014/main" id="{17C6B75F-DC3F-4233-87E8-33A5DBDF741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Imagen 24">
            <a:extLst>
              <a:ext uri="{FF2B5EF4-FFF2-40B4-BE49-F238E27FC236}">
                <a16:creationId xmlns:a16="http://schemas.microsoft.com/office/drawing/2014/main" id="{0A283907-0D85-4790-BEE1-D2BD95E8F7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7" name="Conector recto 26">
            <a:extLst>
              <a:ext uri="{FF2B5EF4-FFF2-40B4-BE49-F238E27FC236}">
                <a16:creationId xmlns:a16="http://schemas.microsoft.com/office/drawing/2014/main" id="{BCE6AC26-33AB-4EB7-A9BD-AACA08D760D3}"/>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8" name="Título 1">
            <a:extLst>
              <a:ext uri="{FF2B5EF4-FFF2-40B4-BE49-F238E27FC236}">
                <a16:creationId xmlns:a16="http://schemas.microsoft.com/office/drawing/2014/main" id="{4B1F4C41-8808-4512-83A4-554A53B9A0C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Tipos de Machine </a:t>
            </a:r>
            <a:r>
              <a:rPr lang="es-ES" sz="2400" b="1" dirty="0" err="1"/>
              <a:t>Learning</a:t>
            </a:r>
            <a:endParaRPr lang="es-ES" sz="2400" b="1" dirty="0"/>
          </a:p>
        </p:txBody>
      </p:sp>
      <p:sp>
        <p:nvSpPr>
          <p:cNvPr id="20" name="Oval 26">
            <a:extLst>
              <a:ext uri="{FF2B5EF4-FFF2-40B4-BE49-F238E27FC236}">
                <a16:creationId xmlns:a16="http://schemas.microsoft.com/office/drawing/2014/main" id="{EDB8542A-0A47-4722-BBF0-DB8B83FF0011}"/>
              </a:ext>
            </a:extLst>
          </p:cNvPr>
          <p:cNvSpPr/>
          <p:nvPr/>
        </p:nvSpPr>
        <p:spPr>
          <a:xfrm>
            <a:off x="3475430" y="4925752"/>
            <a:ext cx="2015985" cy="1898381"/>
          </a:xfrm>
          <a:prstGeom prst="ellipse">
            <a:avLst/>
          </a:prstGeom>
          <a:solidFill>
            <a:srgbClr val="F17D21"/>
          </a:solidFill>
          <a:ln>
            <a:solidFill>
              <a:srgbClr val="F17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500" b="1" dirty="0" err="1">
                <a:solidFill>
                  <a:schemeClr val="bg1"/>
                </a:solidFill>
                <a:latin typeface="Calibri" panose="020F0502020204030204" pitchFamily="34" charset="0"/>
                <a:cs typeface="Calibri" panose="020F0502020204030204" pitchFamily="34" charset="0"/>
              </a:rPr>
              <a:t>Reinforcement</a:t>
            </a:r>
            <a:r>
              <a:rPr lang="ca-ES" sz="1500" b="1" dirty="0">
                <a:solidFill>
                  <a:schemeClr val="bg1"/>
                </a:solidFill>
                <a:latin typeface="Calibri" panose="020F0502020204030204" pitchFamily="34" charset="0"/>
                <a:cs typeface="Calibri" panose="020F0502020204030204" pitchFamily="34" charset="0"/>
              </a:rPr>
              <a:t> </a:t>
            </a:r>
            <a:r>
              <a:rPr lang="ca-ES" sz="1500" b="1" dirty="0" err="1">
                <a:solidFill>
                  <a:schemeClr val="bg1"/>
                </a:solidFill>
                <a:latin typeface="Calibri" panose="020F0502020204030204" pitchFamily="34" charset="0"/>
                <a:cs typeface="Calibri" panose="020F0502020204030204" pitchFamily="34" charset="0"/>
              </a:rPr>
              <a:t>learning</a:t>
            </a:r>
            <a:endParaRPr lang="ca-ES" sz="1500" b="1" dirty="0">
              <a:solidFill>
                <a:schemeClr val="bg1"/>
              </a:solidFill>
              <a:latin typeface="Calibri" panose="020F0502020204030204" pitchFamily="34" charset="0"/>
              <a:cs typeface="Calibri" panose="020F0502020204030204" pitchFamily="34" charset="0"/>
            </a:endParaRPr>
          </a:p>
        </p:txBody>
      </p:sp>
      <p:sp>
        <p:nvSpPr>
          <p:cNvPr id="19" name="Oval 25">
            <a:extLst>
              <a:ext uri="{FF2B5EF4-FFF2-40B4-BE49-F238E27FC236}">
                <a16:creationId xmlns:a16="http://schemas.microsoft.com/office/drawing/2014/main" id="{127CA7CB-701B-40AD-BC65-FF28E5ED0F49}"/>
              </a:ext>
            </a:extLst>
          </p:cNvPr>
          <p:cNvSpPr/>
          <p:nvPr/>
        </p:nvSpPr>
        <p:spPr>
          <a:xfrm>
            <a:off x="1802390" y="1758633"/>
            <a:ext cx="1879344" cy="1748762"/>
          </a:xfrm>
          <a:prstGeom prst="ellipse">
            <a:avLst/>
          </a:prstGeom>
          <a:solidFill>
            <a:srgbClr val="179EB0"/>
          </a:solidFill>
          <a:ln>
            <a:solidFill>
              <a:srgbClr val="179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500" b="1" dirty="0" err="1">
                <a:latin typeface="Calibri" panose="020F0502020204030204" pitchFamily="34" charset="0"/>
                <a:cs typeface="Calibri" panose="020F0502020204030204" pitchFamily="34" charset="0"/>
              </a:rPr>
              <a:t>Aprendizaje</a:t>
            </a:r>
            <a:r>
              <a:rPr lang="ca-ES" sz="1500" b="1" dirty="0">
                <a:latin typeface="Calibri" panose="020F0502020204030204" pitchFamily="34" charset="0"/>
                <a:cs typeface="Calibri" panose="020F0502020204030204" pitchFamily="34" charset="0"/>
              </a:rPr>
              <a:t> NO </a:t>
            </a:r>
            <a:r>
              <a:rPr lang="ca-ES" sz="1500" b="1" dirty="0" err="1">
                <a:latin typeface="Calibri" panose="020F0502020204030204" pitchFamily="34" charset="0"/>
                <a:cs typeface="Calibri" panose="020F0502020204030204" pitchFamily="34" charset="0"/>
              </a:rPr>
              <a:t>Supervisado</a:t>
            </a:r>
            <a:endParaRPr lang="ca-ES" sz="1500" b="1" dirty="0">
              <a:latin typeface="Calibri" panose="020F0502020204030204" pitchFamily="34" charset="0"/>
              <a:cs typeface="Calibri" panose="020F0502020204030204" pitchFamily="34" charset="0"/>
            </a:endParaRPr>
          </a:p>
        </p:txBody>
      </p:sp>
      <p:sp>
        <p:nvSpPr>
          <p:cNvPr id="18" name="Oval 24">
            <a:extLst>
              <a:ext uri="{FF2B5EF4-FFF2-40B4-BE49-F238E27FC236}">
                <a16:creationId xmlns:a16="http://schemas.microsoft.com/office/drawing/2014/main" id="{DC383642-819C-4FAC-A776-FE8C8912CC7E}"/>
              </a:ext>
            </a:extLst>
          </p:cNvPr>
          <p:cNvSpPr/>
          <p:nvPr/>
        </p:nvSpPr>
        <p:spPr>
          <a:xfrm>
            <a:off x="5307913" y="1730109"/>
            <a:ext cx="1970659" cy="1833731"/>
          </a:xfrm>
          <a:prstGeom prst="ellipse">
            <a:avLst/>
          </a:prstGeom>
          <a:solidFill>
            <a:srgbClr val="E42352"/>
          </a:solidFill>
          <a:ln>
            <a:solidFill>
              <a:srgbClr val="E42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500" b="1" dirty="0" err="1">
                <a:latin typeface="Calibri" panose="020F0502020204030204" pitchFamily="34" charset="0"/>
                <a:cs typeface="Calibri" panose="020F0502020204030204" pitchFamily="34" charset="0"/>
              </a:rPr>
              <a:t>Aprendizaje</a:t>
            </a:r>
            <a:r>
              <a:rPr lang="ca-ES" sz="1500" b="1" dirty="0">
                <a:latin typeface="Calibri" panose="020F0502020204030204" pitchFamily="34" charset="0"/>
                <a:cs typeface="Calibri" panose="020F0502020204030204" pitchFamily="34" charset="0"/>
              </a:rPr>
              <a:t> </a:t>
            </a:r>
            <a:r>
              <a:rPr lang="ca-ES" sz="1500" b="1" dirty="0" err="1">
                <a:latin typeface="Calibri" panose="020F0502020204030204" pitchFamily="34" charset="0"/>
                <a:cs typeface="Calibri" panose="020F0502020204030204" pitchFamily="34" charset="0"/>
              </a:rPr>
              <a:t>Supervisado</a:t>
            </a:r>
            <a:endParaRPr lang="ca-ES" sz="1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885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0" grpId="0" animBg="1"/>
      <p:bldP spid="19" grpId="0" animBg="1"/>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https://blogs.oracle.com/content/published/api/v1.1/assets/CONTD7C682DC565249619FDC041CE8D240C6/native?cb=_cache_78ff&amp;channelToken=4a09bbae54a44036929b7649645b8048">
            <a:extLst>
              <a:ext uri="{FF2B5EF4-FFF2-40B4-BE49-F238E27FC236}">
                <a16:creationId xmlns:a16="http://schemas.microsoft.com/office/drawing/2014/main" id="{EFF5AE6D-1642-4557-B273-6654841A1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471" y="1822200"/>
            <a:ext cx="6133756" cy="438946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27</a:t>
            </a:fld>
            <a:endParaRPr lang="es-ES"/>
          </a:p>
        </p:txBody>
      </p:sp>
      <p:sp>
        <p:nvSpPr>
          <p:cNvPr id="16" name="Elipse 15">
            <a:extLst>
              <a:ext uri="{FF2B5EF4-FFF2-40B4-BE49-F238E27FC236}">
                <a16:creationId xmlns:a16="http://schemas.microsoft.com/office/drawing/2014/main" id="{3F986983-FA90-496B-8E50-A462298C81EA}"/>
              </a:ext>
            </a:extLst>
          </p:cNvPr>
          <p:cNvSpPr/>
          <p:nvPr/>
        </p:nvSpPr>
        <p:spPr>
          <a:xfrm>
            <a:off x="2696025" y="2738547"/>
            <a:ext cx="1065120" cy="1092906"/>
          </a:xfrm>
          <a:prstGeom prst="ellipse">
            <a:avLst/>
          </a:prstGeom>
          <a:noFill/>
          <a:ln w="57150">
            <a:solidFill>
              <a:srgbClr val="006DA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ipse 16">
            <a:extLst>
              <a:ext uri="{FF2B5EF4-FFF2-40B4-BE49-F238E27FC236}">
                <a16:creationId xmlns:a16="http://schemas.microsoft.com/office/drawing/2014/main" id="{7C47061F-BDFC-4CE1-B039-2F4D5126FF07}"/>
              </a:ext>
            </a:extLst>
          </p:cNvPr>
          <p:cNvSpPr/>
          <p:nvPr/>
        </p:nvSpPr>
        <p:spPr>
          <a:xfrm>
            <a:off x="5141344" y="2747574"/>
            <a:ext cx="1065120" cy="1092906"/>
          </a:xfrm>
          <a:prstGeom prst="ellipse">
            <a:avLst/>
          </a:prstGeom>
          <a:noFill/>
          <a:ln w="57150">
            <a:solidFill>
              <a:srgbClr val="006DA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
            <a:extLst>
              <a:ext uri="{FF2B5EF4-FFF2-40B4-BE49-F238E27FC236}">
                <a16:creationId xmlns:a16="http://schemas.microsoft.com/office/drawing/2014/main" id="{6E823979-5552-4D4A-ACB7-EA0AC36119E0}"/>
              </a:ext>
            </a:extLst>
          </p:cNvPr>
          <p:cNvSpPr/>
          <p:nvPr/>
        </p:nvSpPr>
        <p:spPr>
          <a:xfrm>
            <a:off x="334229" y="6211669"/>
            <a:ext cx="7357335" cy="646331"/>
          </a:xfrm>
          <a:prstGeom prst="rect">
            <a:avLst/>
          </a:prstGeom>
        </p:spPr>
        <p:txBody>
          <a:bodyPr wrap="none">
            <a:spAutoFit/>
          </a:bodyPr>
          <a:lstStyle/>
          <a:p>
            <a:r>
              <a:rPr lang="es-ES" sz="1200" dirty="0" err="1">
                <a:latin typeface="Calibri" panose="020F0502020204030204" pitchFamily="34" charset="0"/>
                <a:ea typeface="Verdana" panose="020B0604030504040204" pitchFamily="34" charset="0"/>
                <a:cs typeface="Calibri" panose="020F0502020204030204" pitchFamily="34" charset="0"/>
              </a:rPr>
              <a:t>Source</a:t>
            </a:r>
            <a:r>
              <a:rPr lang="es-ES" sz="1200" dirty="0">
                <a:latin typeface="Calibri" panose="020F0502020204030204" pitchFamily="34" charset="0"/>
                <a:ea typeface="Verdana" panose="020B0604030504040204" pitchFamily="34" charset="0"/>
                <a:cs typeface="Calibri" panose="020F0502020204030204" pitchFamily="34" charset="0"/>
              </a:rPr>
              <a:t>: </a:t>
            </a:r>
            <a:r>
              <a:rPr lang="it-IT" sz="1200" dirty="0">
                <a:latin typeface="Calibri" panose="020F0502020204030204" pitchFamily="34" charset="0"/>
                <a:ea typeface="Verdana" panose="020B0604030504040204" pitchFamily="34" charset="0"/>
                <a:cs typeface="Calibri" panose="020F0502020204030204" pitchFamily="34" charset="0"/>
              </a:rPr>
              <a:t>Oracle AI and Data Science Blog.</a:t>
            </a:r>
          </a:p>
          <a:p>
            <a:r>
              <a:rPr lang="en-GB" sz="1200" dirty="0">
                <a:latin typeface="Calibri" panose="020F0502020204030204" pitchFamily="34" charset="0"/>
                <a:cs typeface="Calibri" panose="020F0502020204030204" pitchFamily="34" charset="0"/>
                <a:hlinkClick r:id="rId3"/>
              </a:rPr>
              <a:t>https://blogs.oracle.com/datascience/types-of-machine-learning-and-top-10-algorithms-everyone-should-know-v2</a:t>
            </a:r>
            <a:endParaRPr lang="it-IT" sz="1200" dirty="0">
              <a:latin typeface="Calibri" panose="020F0502020204030204" pitchFamily="34" charset="0"/>
              <a:ea typeface="Verdana" panose="020B0604030504040204" pitchFamily="34" charset="0"/>
              <a:cs typeface="Calibri" panose="020F0502020204030204" pitchFamily="34" charset="0"/>
            </a:endParaRPr>
          </a:p>
          <a:p>
            <a:endParaRPr lang="en-GB" sz="1200" dirty="0">
              <a:latin typeface="Calibri" panose="020F0502020204030204" pitchFamily="34" charset="0"/>
              <a:ea typeface="Verdana" panose="020B0604030504040204" pitchFamily="34" charset="0"/>
              <a:cs typeface="Calibri" panose="020F0502020204030204" pitchFamily="34" charset="0"/>
            </a:endParaRPr>
          </a:p>
        </p:txBody>
      </p:sp>
      <p:sp>
        <p:nvSpPr>
          <p:cNvPr id="20" name="Elipse 19">
            <a:extLst>
              <a:ext uri="{FF2B5EF4-FFF2-40B4-BE49-F238E27FC236}">
                <a16:creationId xmlns:a16="http://schemas.microsoft.com/office/drawing/2014/main" id="{231A724F-48C7-461B-AF1B-A9A7FA0EA0BE}"/>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Imagen 20">
            <a:extLst>
              <a:ext uri="{FF2B5EF4-FFF2-40B4-BE49-F238E27FC236}">
                <a16:creationId xmlns:a16="http://schemas.microsoft.com/office/drawing/2014/main" id="{B7E036CC-4A88-4D94-9C9B-9478799AE1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2" name="Conector recto 21">
            <a:extLst>
              <a:ext uri="{FF2B5EF4-FFF2-40B4-BE49-F238E27FC236}">
                <a16:creationId xmlns:a16="http://schemas.microsoft.com/office/drawing/2014/main" id="{B3C1DFB4-39A6-43F8-BC94-1C44047E9EB6}"/>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3" name="Título 1">
            <a:extLst>
              <a:ext uri="{FF2B5EF4-FFF2-40B4-BE49-F238E27FC236}">
                <a16:creationId xmlns:a16="http://schemas.microsoft.com/office/drawing/2014/main" id="{13F0EB0E-74A7-435E-BA4E-AA9EF1D92013}"/>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Tipos de Machine </a:t>
            </a:r>
            <a:r>
              <a:rPr lang="es-ES" sz="2400" b="1" dirty="0" err="1"/>
              <a:t>Learning</a:t>
            </a:r>
            <a:endParaRPr lang="es-ES" sz="2400" b="1" dirty="0"/>
          </a:p>
        </p:txBody>
      </p:sp>
    </p:spTree>
    <p:extLst>
      <p:ext uri="{BB962C8B-B14F-4D97-AF65-F5344CB8AC3E}">
        <p14:creationId xmlns:p14="http://schemas.microsoft.com/office/powerpoint/2010/main" val="149301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28</a:t>
            </a:fld>
            <a:endParaRPr lang="es-ES"/>
          </a:p>
        </p:txBody>
      </p:sp>
      <p:sp>
        <p:nvSpPr>
          <p:cNvPr id="20" name="Elipse 19">
            <a:extLst>
              <a:ext uri="{FF2B5EF4-FFF2-40B4-BE49-F238E27FC236}">
                <a16:creationId xmlns:a16="http://schemas.microsoft.com/office/drawing/2014/main" id="{988738CE-98D2-4154-A71D-1A66CA45FD2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Imagen 20">
            <a:extLst>
              <a:ext uri="{FF2B5EF4-FFF2-40B4-BE49-F238E27FC236}">
                <a16:creationId xmlns:a16="http://schemas.microsoft.com/office/drawing/2014/main" id="{FA6E453D-8288-4D52-BD0A-8B4F42C830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2" name="Conector recto 21">
            <a:extLst>
              <a:ext uri="{FF2B5EF4-FFF2-40B4-BE49-F238E27FC236}">
                <a16:creationId xmlns:a16="http://schemas.microsoft.com/office/drawing/2014/main" id="{CE3CCE5B-0B47-489C-8BD0-BBBAAF7C1E4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3" name="Título 1">
            <a:extLst>
              <a:ext uri="{FF2B5EF4-FFF2-40B4-BE49-F238E27FC236}">
                <a16:creationId xmlns:a16="http://schemas.microsoft.com/office/drawing/2014/main" id="{7835BEE8-01C6-4135-A528-4BFCC0D36659}"/>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grpSp>
        <p:nvGrpSpPr>
          <p:cNvPr id="24" name="Group 14">
            <a:extLst>
              <a:ext uri="{FF2B5EF4-FFF2-40B4-BE49-F238E27FC236}">
                <a16:creationId xmlns:a16="http://schemas.microsoft.com/office/drawing/2014/main" id="{E29E00EB-FDC7-40FD-96ED-DDA69421D108}"/>
              </a:ext>
            </a:extLst>
          </p:cNvPr>
          <p:cNvGrpSpPr/>
          <p:nvPr/>
        </p:nvGrpSpPr>
        <p:grpSpPr>
          <a:xfrm>
            <a:off x="964218" y="1190340"/>
            <a:ext cx="7101875" cy="3123971"/>
            <a:chOff x="1112520" y="1065321"/>
            <a:chExt cx="7402830" cy="3509573"/>
          </a:xfrm>
        </p:grpSpPr>
        <p:pic>
          <p:nvPicPr>
            <p:cNvPr id="25" name="Picture 2" descr="An image that compares training datasets for supervised learning vs unsupervised learning.  The supervised learning dataset has a &quot;target&quot; variable, while the &#10;unsupervised learning data does not.">
              <a:extLst>
                <a:ext uri="{FF2B5EF4-FFF2-40B4-BE49-F238E27FC236}">
                  <a16:creationId xmlns:a16="http://schemas.microsoft.com/office/drawing/2014/main" id="{8DE6383E-44F9-45D9-ADC1-53BE58B613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58" b="19458"/>
            <a:stretch/>
          </p:blipFill>
          <p:spPr bwMode="auto">
            <a:xfrm>
              <a:off x="1112520" y="1065321"/>
              <a:ext cx="7402830" cy="350957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13">
              <a:extLst>
                <a:ext uri="{FF2B5EF4-FFF2-40B4-BE49-F238E27FC236}">
                  <a16:creationId xmlns:a16="http://schemas.microsoft.com/office/drawing/2014/main" id="{5C055935-C406-4B0B-A391-1EED050FD193}"/>
                </a:ext>
              </a:extLst>
            </p:cNvPr>
            <p:cNvSpPr txBox="1"/>
            <p:nvPr/>
          </p:nvSpPr>
          <p:spPr>
            <a:xfrm>
              <a:off x="1307939" y="2651176"/>
              <a:ext cx="2053910" cy="533747"/>
            </a:xfrm>
            <a:prstGeom prst="rect">
              <a:avLst/>
            </a:prstGeom>
            <a:noFill/>
            <a:ln w="19050">
              <a:solidFill>
                <a:srgbClr val="00B050"/>
              </a:solidFill>
              <a:prstDash val="sysDash"/>
            </a:ln>
          </p:spPr>
          <p:txBody>
            <a:bodyPr wrap="square" rtlCol="0">
              <a:spAutoFit/>
            </a:bodyPr>
            <a:lstStyle/>
            <a:p>
              <a:endParaRPr lang="en-GB" dirty="0"/>
            </a:p>
          </p:txBody>
        </p:sp>
        <p:sp>
          <p:nvSpPr>
            <p:cNvPr id="27" name="TextBox 15">
              <a:extLst>
                <a:ext uri="{FF2B5EF4-FFF2-40B4-BE49-F238E27FC236}">
                  <a16:creationId xmlns:a16="http://schemas.microsoft.com/office/drawing/2014/main" id="{B4127CC1-6E1D-40FC-929B-C54E1970B819}"/>
                </a:ext>
              </a:extLst>
            </p:cNvPr>
            <p:cNvSpPr txBox="1"/>
            <p:nvPr/>
          </p:nvSpPr>
          <p:spPr>
            <a:xfrm>
              <a:off x="5486400" y="2672099"/>
              <a:ext cx="1905368" cy="508233"/>
            </a:xfrm>
            <a:prstGeom prst="rect">
              <a:avLst/>
            </a:prstGeom>
            <a:noFill/>
            <a:ln w="19050">
              <a:solidFill>
                <a:srgbClr val="00B050"/>
              </a:solidFill>
              <a:prstDash val="sysDash"/>
            </a:ln>
          </p:spPr>
          <p:txBody>
            <a:bodyPr wrap="square" rtlCol="0">
              <a:spAutoFit/>
            </a:bodyPr>
            <a:lstStyle>
              <a:defPPr marR="0" lvl="0" algn="l" rtl="0">
                <a:lnSpc>
                  <a:spcPct val="100000"/>
                </a:lnSpc>
                <a:spcBef>
                  <a:spcPts val="0"/>
                </a:spcBef>
                <a:spcAft>
                  <a:spcPts val="0"/>
                </a:spcAft>
              </a:defPPr>
            </a:lstStyle>
            <a:p>
              <a:endParaRPr lang="en-GB" dirty="0"/>
            </a:p>
          </p:txBody>
        </p:sp>
      </p:grpSp>
      <p:sp>
        <p:nvSpPr>
          <p:cNvPr id="28" name="Rectangle 5">
            <a:extLst>
              <a:ext uri="{FF2B5EF4-FFF2-40B4-BE49-F238E27FC236}">
                <a16:creationId xmlns:a16="http://schemas.microsoft.com/office/drawing/2014/main" id="{AA9632D5-821D-46F4-A1F7-39541F2BEAC6}"/>
              </a:ext>
            </a:extLst>
          </p:cNvPr>
          <p:cNvSpPr/>
          <p:nvPr/>
        </p:nvSpPr>
        <p:spPr>
          <a:xfrm>
            <a:off x="691715" y="6448116"/>
            <a:ext cx="6768152" cy="523220"/>
          </a:xfrm>
          <a:prstGeom prst="rect">
            <a:avLst/>
          </a:prstGeom>
        </p:spPr>
        <p:txBody>
          <a:bodyPr wrap="square">
            <a:spAutoFit/>
          </a:bodyPr>
          <a:lstStyle/>
          <a:p>
            <a:r>
              <a:rPr lang="en-GB" sz="1400" dirty="0">
                <a:latin typeface="Calibri" panose="020F0502020204030204" pitchFamily="34" charset="0"/>
                <a:cs typeface="Calibri" panose="020F0502020204030204" pitchFamily="34" charset="0"/>
                <a:hlinkClick r:id="rId4"/>
              </a:rPr>
              <a:t>Fuente: https://www.sharpsightlabs.com/blog/supervised-vs-unsupervised-learning/</a:t>
            </a:r>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29" name="Rectangle 10">
            <a:extLst>
              <a:ext uri="{FF2B5EF4-FFF2-40B4-BE49-F238E27FC236}">
                <a16:creationId xmlns:a16="http://schemas.microsoft.com/office/drawing/2014/main" id="{34D92345-EC69-4541-9340-D302449F665A}"/>
              </a:ext>
            </a:extLst>
          </p:cNvPr>
          <p:cNvSpPr/>
          <p:nvPr/>
        </p:nvSpPr>
        <p:spPr>
          <a:xfrm>
            <a:off x="685291" y="5366051"/>
            <a:ext cx="3653029" cy="923330"/>
          </a:xfrm>
          <a:prstGeom prst="rect">
            <a:avLst/>
          </a:prstGeom>
        </p:spPr>
        <p:txBody>
          <a:bodyPr wrap="square">
            <a:spAutoFit/>
          </a:bodyPr>
          <a:lstStyle/>
          <a:p>
            <a:r>
              <a:rPr lang="en-GB" b="1" dirty="0" err="1">
                <a:solidFill>
                  <a:srgbClr val="222222"/>
                </a:solidFill>
                <a:latin typeface="Calibri" panose="020F0502020204030204" pitchFamily="34" charset="0"/>
                <a:cs typeface="Calibri" panose="020F0502020204030204" pitchFamily="34" charset="0"/>
              </a:rPr>
              <a:t>Supervisado</a:t>
            </a:r>
            <a:r>
              <a:rPr lang="en-GB" dirty="0">
                <a:solidFill>
                  <a:srgbClr val="222222"/>
                </a:solidFill>
                <a:latin typeface="Calibri" panose="020F0502020204030204" pitchFamily="34" charset="0"/>
                <a:cs typeface="Calibri" panose="020F0502020204030204" pitchFamily="34" charset="0"/>
              </a:rPr>
              <a:t>: </a:t>
            </a:r>
            <a:r>
              <a:rPr lang="es-ES" dirty="0">
                <a:solidFill>
                  <a:srgbClr val="222222"/>
                </a:solidFill>
                <a:latin typeface="Calibri" panose="020F0502020204030204" pitchFamily="34" charset="0"/>
                <a:cs typeface="Calibri" panose="020F0502020204030204" pitchFamily="34" charset="0"/>
              </a:rPr>
              <a:t>los datos tienen una variable de salida que estamos tratando de predecir.</a:t>
            </a:r>
            <a:endParaRPr lang="en-GB" dirty="0">
              <a:solidFill>
                <a:srgbClr val="222222"/>
              </a:solidFill>
              <a:latin typeface="Calibri" panose="020F0502020204030204" pitchFamily="34" charset="0"/>
              <a:cs typeface="Calibri" panose="020F0502020204030204" pitchFamily="34" charset="0"/>
            </a:endParaRPr>
          </a:p>
        </p:txBody>
      </p:sp>
      <p:sp>
        <p:nvSpPr>
          <p:cNvPr id="30" name="Rectangle 11">
            <a:extLst>
              <a:ext uri="{FF2B5EF4-FFF2-40B4-BE49-F238E27FC236}">
                <a16:creationId xmlns:a16="http://schemas.microsoft.com/office/drawing/2014/main" id="{78110D97-73F3-4ABE-B0C5-A1F6CA6C1660}"/>
              </a:ext>
            </a:extLst>
          </p:cNvPr>
          <p:cNvSpPr/>
          <p:nvPr/>
        </p:nvSpPr>
        <p:spPr>
          <a:xfrm>
            <a:off x="4338320" y="5366051"/>
            <a:ext cx="4519930" cy="923330"/>
          </a:xfrm>
          <a:prstGeom prst="rect">
            <a:avLst/>
          </a:prstGeom>
        </p:spPr>
        <p:txBody>
          <a:bodyPr wrap="square">
            <a:spAutoFit/>
          </a:bodyPr>
          <a:lstStyle/>
          <a:p>
            <a:r>
              <a:rPr lang="en-GB" b="1" dirty="0">
                <a:solidFill>
                  <a:srgbClr val="222222"/>
                </a:solidFill>
                <a:latin typeface="Calibri" panose="020F0502020204030204" pitchFamily="34" charset="0"/>
                <a:cs typeface="Calibri" panose="020F0502020204030204" pitchFamily="34" charset="0"/>
              </a:rPr>
              <a:t>No </a:t>
            </a:r>
            <a:r>
              <a:rPr lang="en-GB" b="1" dirty="0" err="1">
                <a:solidFill>
                  <a:srgbClr val="222222"/>
                </a:solidFill>
                <a:latin typeface="Calibri" panose="020F0502020204030204" pitchFamily="34" charset="0"/>
                <a:cs typeface="Calibri" panose="020F0502020204030204" pitchFamily="34" charset="0"/>
              </a:rPr>
              <a:t>Supervisado</a:t>
            </a:r>
            <a:r>
              <a:rPr lang="en-GB" dirty="0">
                <a:solidFill>
                  <a:srgbClr val="222222"/>
                </a:solidFill>
                <a:latin typeface="Calibri" panose="020F0502020204030204" pitchFamily="34" charset="0"/>
                <a:cs typeface="Calibri" panose="020F0502020204030204" pitchFamily="34" charset="0"/>
              </a:rPr>
              <a:t>: </a:t>
            </a:r>
            <a:r>
              <a:rPr lang="es-ES" dirty="0">
                <a:solidFill>
                  <a:srgbClr val="222222"/>
                </a:solidFill>
                <a:latin typeface="Calibri" panose="020F0502020204030204" pitchFamily="34" charset="0"/>
                <a:cs typeface="Calibri" panose="020F0502020204030204" pitchFamily="34" charset="0"/>
              </a:rPr>
              <a:t>la variable objetivo está ausente. Sigue habiendo variables de "entrada", pero no hay objetivo.</a:t>
            </a:r>
            <a:endParaRPr lang="en-GB" dirty="0">
              <a:solidFill>
                <a:srgbClr val="222222"/>
              </a:solidFill>
              <a:latin typeface="Calibri" panose="020F0502020204030204" pitchFamily="34" charset="0"/>
              <a:cs typeface="Calibri" panose="020F0502020204030204" pitchFamily="34" charset="0"/>
            </a:endParaRPr>
          </a:p>
        </p:txBody>
      </p:sp>
      <p:sp>
        <p:nvSpPr>
          <p:cNvPr id="31" name="Rectangle 12">
            <a:extLst>
              <a:ext uri="{FF2B5EF4-FFF2-40B4-BE49-F238E27FC236}">
                <a16:creationId xmlns:a16="http://schemas.microsoft.com/office/drawing/2014/main" id="{EE7968A1-6D90-4723-AC0D-646990645EC1}"/>
              </a:ext>
            </a:extLst>
          </p:cNvPr>
          <p:cNvSpPr/>
          <p:nvPr/>
        </p:nvSpPr>
        <p:spPr>
          <a:xfrm>
            <a:off x="691717" y="4732664"/>
            <a:ext cx="7101875" cy="369332"/>
          </a:xfrm>
          <a:prstGeom prst="rect">
            <a:avLst/>
          </a:prstGeom>
        </p:spPr>
        <p:txBody>
          <a:bodyPr wrap="square">
            <a:spAutoFit/>
          </a:bodyPr>
          <a:lstStyle/>
          <a:p>
            <a:r>
              <a:rPr lang="en-GB" dirty="0">
                <a:solidFill>
                  <a:srgbClr val="00B050"/>
                </a:solidFill>
                <a:latin typeface="Helvetica" panose="020B0604020202020204" pitchFamily="34" charset="0"/>
                <a:cs typeface="Helvetica" panose="020B0604020202020204" pitchFamily="34" charset="0"/>
              </a:rPr>
              <a:t>Input variables</a:t>
            </a:r>
            <a:r>
              <a:rPr lang="en-GB" dirty="0">
                <a:solidFill>
                  <a:srgbClr val="222222"/>
                </a:solidFill>
                <a:latin typeface="Helvetica" panose="020B0604020202020204" pitchFamily="34" charset="0"/>
                <a:cs typeface="Helvetica" panose="020B0604020202020204" pitchFamily="34" charset="0"/>
              </a:rPr>
              <a:t>: features, predictors, or independent variables</a:t>
            </a:r>
            <a:endParaRPr lang="en-GB" dirty="0">
              <a:latin typeface="Helvetica" panose="020B0604020202020204" pitchFamily="34" charset="0"/>
              <a:cs typeface="Helvetica" panose="020B0604020202020204" pitchFamily="34" charset="0"/>
            </a:endParaRPr>
          </a:p>
        </p:txBody>
      </p:sp>
      <p:sp>
        <p:nvSpPr>
          <p:cNvPr id="32" name="Rounded Rectangle 16">
            <a:extLst>
              <a:ext uri="{FF2B5EF4-FFF2-40B4-BE49-F238E27FC236}">
                <a16:creationId xmlns:a16="http://schemas.microsoft.com/office/drawing/2014/main" id="{CAFD9E12-612B-4151-902B-9B93597BFA19}"/>
              </a:ext>
            </a:extLst>
          </p:cNvPr>
          <p:cNvSpPr/>
          <p:nvPr/>
        </p:nvSpPr>
        <p:spPr>
          <a:xfrm>
            <a:off x="2892069" y="4365190"/>
            <a:ext cx="1082830" cy="2657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Target</a:t>
            </a:r>
            <a:endParaRPr lang="en-GB">
              <a:solidFill>
                <a:schemeClr val="tx1"/>
              </a:solidFill>
            </a:endParaRPr>
          </a:p>
        </p:txBody>
      </p:sp>
      <p:sp>
        <p:nvSpPr>
          <p:cNvPr id="33" name="Rounded Rectangle 18">
            <a:extLst>
              <a:ext uri="{FF2B5EF4-FFF2-40B4-BE49-F238E27FC236}">
                <a16:creationId xmlns:a16="http://schemas.microsoft.com/office/drawing/2014/main" id="{73C3B494-06B5-4A4B-9357-8DDB102C1202}"/>
              </a:ext>
            </a:extLst>
          </p:cNvPr>
          <p:cNvSpPr/>
          <p:nvPr/>
        </p:nvSpPr>
        <p:spPr>
          <a:xfrm>
            <a:off x="6765622" y="4254833"/>
            <a:ext cx="1350309" cy="45918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NO</a:t>
            </a:r>
            <a:r>
              <a:rPr lang="es-ES">
                <a:solidFill>
                  <a:schemeClr val="tx1"/>
                </a:solidFill>
              </a:rPr>
              <a:t> target</a:t>
            </a:r>
            <a:endParaRPr lang="en-GB">
              <a:solidFill>
                <a:schemeClr val="tx1"/>
              </a:solidFill>
            </a:endParaRPr>
          </a:p>
        </p:txBody>
      </p:sp>
      <p:cxnSp>
        <p:nvCxnSpPr>
          <p:cNvPr id="3" name="Conector: angular 2">
            <a:extLst>
              <a:ext uri="{FF2B5EF4-FFF2-40B4-BE49-F238E27FC236}">
                <a16:creationId xmlns:a16="http://schemas.microsoft.com/office/drawing/2014/main" id="{ED12D34D-9529-4FD7-8562-E1237C3BD0CA}"/>
              </a:ext>
            </a:extLst>
          </p:cNvPr>
          <p:cNvCxnSpPr>
            <a:stCxn id="31" idx="1"/>
            <a:endCxn id="25" idx="1"/>
          </p:cNvCxnSpPr>
          <p:nvPr/>
        </p:nvCxnSpPr>
        <p:spPr>
          <a:xfrm rot="10800000" flipH="1">
            <a:off x="691716" y="2752326"/>
            <a:ext cx="272501" cy="2165004"/>
          </a:xfrm>
          <a:prstGeom prst="bentConnector3">
            <a:avLst>
              <a:gd name="adj1" fmla="val -8389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16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animBg="1"/>
      <p:bldP spid="3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29</a:t>
            </a:fld>
            <a:endParaRPr lang="es-ES"/>
          </a:p>
        </p:txBody>
      </p:sp>
      <p:sp>
        <p:nvSpPr>
          <p:cNvPr id="20" name="Elipse 19">
            <a:extLst>
              <a:ext uri="{FF2B5EF4-FFF2-40B4-BE49-F238E27FC236}">
                <a16:creationId xmlns:a16="http://schemas.microsoft.com/office/drawing/2014/main" id="{988738CE-98D2-4154-A71D-1A66CA45FD2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Imagen 20">
            <a:extLst>
              <a:ext uri="{FF2B5EF4-FFF2-40B4-BE49-F238E27FC236}">
                <a16:creationId xmlns:a16="http://schemas.microsoft.com/office/drawing/2014/main" id="{FA6E453D-8288-4D52-BD0A-8B4F42C830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2" name="Conector recto 21">
            <a:extLst>
              <a:ext uri="{FF2B5EF4-FFF2-40B4-BE49-F238E27FC236}">
                <a16:creationId xmlns:a16="http://schemas.microsoft.com/office/drawing/2014/main" id="{CE3CCE5B-0B47-489C-8BD0-BBBAAF7C1E4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3" name="Título 1">
            <a:extLst>
              <a:ext uri="{FF2B5EF4-FFF2-40B4-BE49-F238E27FC236}">
                <a16:creationId xmlns:a16="http://schemas.microsoft.com/office/drawing/2014/main" id="{7835BEE8-01C6-4135-A528-4BFCC0D36659}"/>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pic>
        <p:nvPicPr>
          <p:cNvPr id="18" name="Picture 2" descr="An image that shows how the target variable, Y, supervises the creation of the model in supervised learning.">
            <a:extLst>
              <a:ext uri="{FF2B5EF4-FFF2-40B4-BE49-F238E27FC236}">
                <a16:creationId xmlns:a16="http://schemas.microsoft.com/office/drawing/2014/main" id="{39AE8F75-7581-4F0B-8832-E03C5E2A0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791" y="1923203"/>
            <a:ext cx="5584759" cy="461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23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2"/>
          <p:cNvSpPr txBox="1">
            <a:spLocks noGrp="1"/>
          </p:cNvSpPr>
          <p:nvPr>
            <p:ph type="sldNum" idx="12"/>
          </p:nvPr>
        </p:nvSpPr>
        <p:spPr>
          <a:xfrm>
            <a:off x="6457950" y="6356355"/>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rgbClr val="000000"/>
                </a:solidFill>
                <a:latin typeface="Calibri"/>
                <a:ea typeface="Calibri"/>
                <a:cs typeface="Calibri"/>
                <a:sym typeface="Calibri"/>
              </a:rPr>
              <a:t>3</a:t>
            </a:fld>
            <a:endParaRPr sz="1200">
              <a:solidFill>
                <a:srgbClr val="000000"/>
              </a:solidFill>
              <a:latin typeface="Calibri"/>
              <a:ea typeface="Calibri"/>
              <a:cs typeface="Calibri"/>
              <a:sym typeface="Calibri"/>
            </a:endParaRPr>
          </a:p>
        </p:txBody>
      </p:sp>
      <p:graphicFrame>
        <p:nvGraphicFramePr>
          <p:cNvPr id="176" name="Google Shape;176;p12"/>
          <p:cNvGraphicFramePr/>
          <p:nvPr/>
        </p:nvGraphicFramePr>
        <p:xfrm>
          <a:off x="667706" y="1676435"/>
          <a:ext cx="7920025" cy="4498948"/>
        </p:xfrm>
        <a:graphic>
          <a:graphicData uri="http://schemas.openxmlformats.org/drawingml/2006/table">
            <a:tbl>
              <a:tblPr>
                <a:noFill/>
              </a:tblPr>
              <a:tblGrid>
                <a:gridCol w="2837494">
                  <a:extLst>
                    <a:ext uri="{9D8B030D-6E8A-4147-A177-3AD203B41FA5}">
                      <a16:colId xmlns:a16="http://schemas.microsoft.com/office/drawing/2014/main" val="20000"/>
                    </a:ext>
                  </a:extLst>
                </a:gridCol>
                <a:gridCol w="1162050">
                  <a:extLst>
                    <a:ext uri="{9D8B030D-6E8A-4147-A177-3AD203B41FA5}">
                      <a16:colId xmlns:a16="http://schemas.microsoft.com/office/drawing/2014/main" val="20001"/>
                    </a:ext>
                  </a:extLst>
                </a:gridCol>
                <a:gridCol w="2705100">
                  <a:extLst>
                    <a:ext uri="{9D8B030D-6E8A-4147-A177-3AD203B41FA5}">
                      <a16:colId xmlns:a16="http://schemas.microsoft.com/office/drawing/2014/main" val="20002"/>
                    </a:ext>
                  </a:extLst>
                </a:gridCol>
                <a:gridCol w="1215381">
                  <a:extLst>
                    <a:ext uri="{9D8B030D-6E8A-4147-A177-3AD203B41FA5}">
                      <a16:colId xmlns:a16="http://schemas.microsoft.com/office/drawing/2014/main" val="20003"/>
                    </a:ext>
                  </a:extLst>
                </a:gridCol>
              </a:tblGrid>
              <a:tr h="619048">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dirty="0">
                          <a:solidFill>
                            <a:srgbClr val="FFFFFF"/>
                          </a:solidFill>
                          <a:latin typeface="Calibri"/>
                          <a:ea typeface="Calibri"/>
                          <a:cs typeface="Calibri"/>
                          <a:sym typeface="Calibri"/>
                        </a:rPr>
                        <a:t>Lunes</a:t>
                      </a:r>
                      <a:endParaRPr sz="1800" u="none" strike="noStrike" cap="none" dirty="0"/>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Martes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Miércoles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Jueves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69975">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17</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18</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19</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20</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1"/>
                  </a:ext>
                </a:extLst>
              </a:tr>
              <a:tr h="969975">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24</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25</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lumMod val="20000"/>
                        <a:lumOff val="80000"/>
                      </a:schemeClr>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26</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27</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5">
                        <a:lumMod val="20000"/>
                        <a:lumOff val="80000"/>
                      </a:schemeClr>
                    </a:solidFill>
                  </a:tcPr>
                </a:tc>
                <a:extLst>
                  <a:ext uri="{0D108BD9-81ED-4DB2-BD59-A6C34878D82A}">
                    <a16:rowId xmlns:a16="http://schemas.microsoft.com/office/drawing/2014/main" val="10002"/>
                  </a:ext>
                </a:extLst>
              </a:tr>
              <a:tr h="969975">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dirty="0">
                          <a:solidFill>
                            <a:srgbClr val="000000"/>
                          </a:solidFill>
                          <a:latin typeface="Calibri"/>
                          <a:ea typeface="Calibri"/>
                          <a:cs typeface="Calibri"/>
                          <a:sym typeface="Calibri"/>
                        </a:rPr>
                        <a:t>31</a:t>
                      </a:r>
                      <a:endParaRPr sz="1100"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dirty="0">
                          <a:solidFill>
                            <a:srgbClr val="000000"/>
                          </a:solidFill>
                          <a:latin typeface="Calibri"/>
                          <a:ea typeface="Calibri"/>
                          <a:cs typeface="Calibri"/>
                          <a:sym typeface="Calibri"/>
                        </a:rPr>
                        <a:t>1</a:t>
                      </a:r>
                      <a:endParaRPr sz="1100"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dirty="0">
                          <a:solidFill>
                            <a:srgbClr val="000000"/>
                          </a:solidFill>
                          <a:latin typeface="Calibri"/>
                          <a:ea typeface="Calibri"/>
                          <a:cs typeface="Calibri"/>
                          <a:sym typeface="Calibri"/>
                        </a:rPr>
                        <a:t>2</a:t>
                      </a:r>
                      <a:endParaRPr sz="1100"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dirty="0">
                          <a:solidFill>
                            <a:srgbClr val="000000"/>
                          </a:solidFill>
                          <a:latin typeface="Calibri"/>
                          <a:ea typeface="Calibri"/>
                          <a:cs typeface="Calibri"/>
                          <a:sym typeface="Calibri"/>
                        </a:rPr>
                        <a:t>3</a:t>
                      </a:r>
                      <a:endParaRPr sz="1100"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3"/>
                  </a:ext>
                </a:extLst>
              </a:tr>
              <a:tr h="969975">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6</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7</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8</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dirty="0">
                          <a:latin typeface="Calibri"/>
                          <a:ea typeface="Calibri"/>
                          <a:cs typeface="Calibri"/>
                          <a:sym typeface="Calibri"/>
                        </a:rPr>
                        <a:t>9</a:t>
                      </a:r>
                      <a:endParaRPr sz="1400" b="1" u="none" strike="noStrike" cap="none" dirty="0">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bl>
          </a:graphicData>
        </a:graphic>
      </p:graphicFrame>
      <p:sp>
        <p:nvSpPr>
          <p:cNvPr id="177" name="Google Shape;177;p12"/>
          <p:cNvSpPr txBox="1">
            <a:spLocks noGrp="1"/>
          </p:cNvSpPr>
          <p:nvPr>
            <p:ph type="title"/>
          </p:nvPr>
        </p:nvSpPr>
        <p:spPr>
          <a:xfrm>
            <a:off x="885825" y="1122903"/>
            <a:ext cx="7886700" cy="7634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s-ES" sz="2800" noProof="0" dirty="0"/>
              <a:t>Calendario </a:t>
            </a:r>
          </a:p>
        </p:txBody>
      </p:sp>
      <p:sp>
        <p:nvSpPr>
          <p:cNvPr id="178" name="Google Shape;178;p12"/>
          <p:cNvSpPr txBox="1"/>
          <p:nvPr/>
        </p:nvSpPr>
        <p:spPr>
          <a:xfrm>
            <a:off x="770696" y="2613275"/>
            <a:ext cx="2627841" cy="584775"/>
          </a:xfrm>
          <a:prstGeom prst="rect">
            <a:avLst/>
          </a:prstGeom>
          <a:noFill/>
          <a:ln w="38100" cap="flat" cmpd="sng">
            <a:solidFill>
              <a:srgbClr val="66CC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dirty="0">
                <a:solidFill>
                  <a:srgbClr val="2F5496"/>
                </a:solidFill>
                <a:latin typeface="Calibri"/>
                <a:ea typeface="Calibri"/>
                <a:cs typeface="Calibri"/>
                <a:sym typeface="Calibri"/>
              </a:rPr>
              <a:t>S1 – </a:t>
            </a:r>
            <a:r>
              <a:rPr lang="en-US" sz="1600" b="1" dirty="0" err="1">
                <a:solidFill>
                  <a:srgbClr val="2F5496"/>
                </a:solidFill>
                <a:latin typeface="Calibri"/>
                <a:ea typeface="Calibri"/>
                <a:cs typeface="Calibri"/>
                <a:sym typeface="Calibri"/>
              </a:rPr>
              <a:t>Introducción</a:t>
            </a:r>
            <a:r>
              <a:rPr lang="en-US" sz="1600" b="1" dirty="0">
                <a:solidFill>
                  <a:srgbClr val="2F5496"/>
                </a:solidFill>
                <a:latin typeface="Calibri"/>
                <a:ea typeface="Calibri"/>
                <a:cs typeface="Calibri"/>
                <a:sym typeface="Calibri"/>
              </a:rPr>
              <a:t> a Big Data y Machine Learning  </a:t>
            </a:r>
            <a:endParaRPr dirty="0"/>
          </a:p>
        </p:txBody>
      </p:sp>
      <p:sp>
        <p:nvSpPr>
          <p:cNvPr id="179" name="Google Shape;179;p12"/>
          <p:cNvSpPr txBox="1"/>
          <p:nvPr/>
        </p:nvSpPr>
        <p:spPr>
          <a:xfrm>
            <a:off x="4738367" y="2613275"/>
            <a:ext cx="2627841" cy="54104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600" b="1" dirty="0">
                <a:solidFill>
                  <a:schemeClr val="accent2">
                    <a:lumMod val="75000"/>
                  </a:schemeClr>
                </a:solidFill>
                <a:latin typeface="Calibri"/>
                <a:ea typeface="Calibri"/>
                <a:cs typeface="Calibri"/>
                <a:sym typeface="Calibri"/>
              </a:rPr>
              <a:t>S2 – </a:t>
            </a:r>
            <a:r>
              <a:rPr lang="en-US" sz="1600" b="1" dirty="0" err="1">
                <a:solidFill>
                  <a:schemeClr val="accent2">
                    <a:lumMod val="75000"/>
                  </a:schemeClr>
                </a:solidFill>
                <a:latin typeface="Calibri"/>
                <a:ea typeface="Calibri"/>
                <a:cs typeface="Calibri"/>
                <a:sym typeface="Calibri"/>
              </a:rPr>
              <a:t>Introducción</a:t>
            </a:r>
            <a:r>
              <a:rPr lang="en-US" sz="1600" b="1" dirty="0">
                <a:solidFill>
                  <a:schemeClr val="accent2">
                    <a:lumMod val="75000"/>
                  </a:schemeClr>
                </a:solidFill>
                <a:latin typeface="Calibri"/>
                <a:ea typeface="Calibri"/>
                <a:cs typeface="Calibri"/>
                <a:sym typeface="Calibri"/>
              </a:rPr>
              <a:t> a Python</a:t>
            </a:r>
            <a:endParaRPr sz="1600" b="1" dirty="0">
              <a:solidFill>
                <a:schemeClr val="accent2">
                  <a:lumMod val="75000"/>
                </a:schemeClr>
              </a:solidFill>
              <a:latin typeface="Calibri"/>
              <a:ea typeface="Calibri"/>
              <a:cs typeface="Calibri"/>
              <a:sym typeface="Calibri"/>
            </a:endParaRPr>
          </a:p>
        </p:txBody>
      </p:sp>
      <p:sp>
        <p:nvSpPr>
          <p:cNvPr id="180" name="Google Shape;180;p12"/>
          <p:cNvSpPr txBox="1"/>
          <p:nvPr/>
        </p:nvSpPr>
        <p:spPr>
          <a:xfrm>
            <a:off x="770698" y="3556308"/>
            <a:ext cx="2627841" cy="365126"/>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dirty="0">
                <a:solidFill>
                  <a:schemeClr val="accent2">
                    <a:lumMod val="75000"/>
                  </a:schemeClr>
                </a:solidFill>
                <a:latin typeface="Calibri"/>
                <a:ea typeface="Calibri"/>
                <a:cs typeface="Calibri"/>
                <a:sym typeface="Calibri"/>
              </a:rPr>
              <a:t>S3 – </a:t>
            </a:r>
            <a:r>
              <a:rPr lang="en-US" sz="1600" b="1" dirty="0" err="1">
                <a:solidFill>
                  <a:schemeClr val="accent2">
                    <a:lumMod val="75000"/>
                  </a:schemeClr>
                </a:solidFill>
                <a:latin typeface="Calibri"/>
                <a:ea typeface="Calibri"/>
                <a:cs typeface="Calibri"/>
                <a:sym typeface="Calibri"/>
              </a:rPr>
              <a:t>Estadística</a:t>
            </a:r>
            <a:r>
              <a:rPr lang="en-US" sz="1600" b="1" dirty="0">
                <a:solidFill>
                  <a:schemeClr val="accent2">
                    <a:lumMod val="75000"/>
                  </a:schemeClr>
                </a:solidFill>
                <a:latin typeface="Calibri"/>
                <a:ea typeface="Calibri"/>
                <a:cs typeface="Calibri"/>
                <a:sym typeface="Calibri"/>
              </a:rPr>
              <a:t> </a:t>
            </a:r>
            <a:r>
              <a:rPr lang="en-US" sz="1600" b="1" dirty="0" err="1">
                <a:solidFill>
                  <a:schemeClr val="accent2">
                    <a:lumMod val="75000"/>
                  </a:schemeClr>
                </a:solidFill>
                <a:latin typeface="Calibri"/>
                <a:ea typeface="Calibri"/>
                <a:cs typeface="Calibri"/>
                <a:sym typeface="Calibri"/>
              </a:rPr>
              <a:t>descriptiva</a:t>
            </a:r>
            <a:endParaRPr dirty="0">
              <a:solidFill>
                <a:schemeClr val="accent2">
                  <a:lumMod val="75000"/>
                </a:schemeClr>
              </a:solidFill>
            </a:endParaRPr>
          </a:p>
        </p:txBody>
      </p:sp>
      <p:sp>
        <p:nvSpPr>
          <p:cNvPr id="181" name="Google Shape;181;p12"/>
          <p:cNvSpPr txBox="1"/>
          <p:nvPr/>
        </p:nvSpPr>
        <p:spPr>
          <a:xfrm>
            <a:off x="770697" y="4497394"/>
            <a:ext cx="2627841" cy="52433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600" b="1" dirty="0">
                <a:solidFill>
                  <a:schemeClr val="accent2">
                    <a:lumMod val="75000"/>
                  </a:schemeClr>
                </a:solidFill>
                <a:latin typeface="Calibri"/>
                <a:ea typeface="Calibri"/>
                <a:cs typeface="Calibri"/>
                <a:sym typeface="Calibri"/>
              </a:rPr>
              <a:t>S5 – </a:t>
            </a:r>
            <a:r>
              <a:rPr lang="en-US" sz="1600" b="1" dirty="0" err="1">
                <a:solidFill>
                  <a:schemeClr val="accent2">
                    <a:lumMod val="75000"/>
                  </a:schemeClr>
                </a:solidFill>
                <a:latin typeface="Calibri"/>
                <a:ea typeface="Calibri"/>
                <a:cs typeface="Calibri"/>
                <a:sym typeface="Calibri"/>
              </a:rPr>
              <a:t>Modelos</a:t>
            </a:r>
            <a:r>
              <a:rPr lang="en-US" sz="1600" b="1" dirty="0">
                <a:solidFill>
                  <a:schemeClr val="accent2">
                    <a:lumMod val="75000"/>
                  </a:schemeClr>
                </a:solidFill>
                <a:latin typeface="Calibri"/>
                <a:ea typeface="Calibri"/>
                <a:cs typeface="Calibri"/>
                <a:sym typeface="Calibri"/>
              </a:rPr>
              <a:t> de </a:t>
            </a:r>
            <a:r>
              <a:rPr lang="en-US" sz="1600" b="1" dirty="0" err="1">
                <a:solidFill>
                  <a:schemeClr val="accent2">
                    <a:lumMod val="75000"/>
                  </a:schemeClr>
                </a:solidFill>
                <a:latin typeface="Calibri"/>
                <a:ea typeface="Calibri"/>
                <a:cs typeface="Calibri"/>
                <a:sym typeface="Calibri"/>
              </a:rPr>
              <a:t>aprendizaje</a:t>
            </a:r>
            <a:endParaRPr dirty="0">
              <a:solidFill>
                <a:schemeClr val="accent2">
                  <a:lumMod val="75000"/>
                </a:schemeClr>
              </a:solidFill>
            </a:endParaRPr>
          </a:p>
          <a:p>
            <a:pPr marL="0" marR="0" lvl="0" indent="0" algn="l" rtl="0">
              <a:lnSpc>
                <a:spcPct val="80000"/>
              </a:lnSpc>
              <a:spcBef>
                <a:spcPts val="0"/>
              </a:spcBef>
              <a:spcAft>
                <a:spcPts val="0"/>
              </a:spcAft>
              <a:buNone/>
            </a:pPr>
            <a:r>
              <a:rPr lang="en-US" sz="1600" b="1" dirty="0" err="1">
                <a:solidFill>
                  <a:schemeClr val="accent2">
                    <a:lumMod val="75000"/>
                  </a:schemeClr>
                </a:solidFill>
                <a:latin typeface="Calibri"/>
                <a:ea typeface="Calibri"/>
                <a:cs typeface="Calibri"/>
                <a:sym typeface="Calibri"/>
              </a:rPr>
              <a:t>supervisado</a:t>
            </a:r>
            <a:r>
              <a:rPr lang="en-US" sz="1600" b="1" dirty="0">
                <a:solidFill>
                  <a:schemeClr val="accent2">
                    <a:lumMod val="75000"/>
                  </a:schemeClr>
                </a:solidFill>
                <a:latin typeface="Calibri"/>
                <a:ea typeface="Calibri"/>
                <a:cs typeface="Calibri"/>
                <a:sym typeface="Calibri"/>
              </a:rPr>
              <a:t> (I): </a:t>
            </a:r>
            <a:r>
              <a:rPr lang="en-US" sz="1600" b="1" dirty="0" err="1">
                <a:solidFill>
                  <a:schemeClr val="accent2">
                    <a:lumMod val="75000"/>
                  </a:schemeClr>
                </a:solidFill>
                <a:latin typeface="Calibri"/>
                <a:ea typeface="Calibri"/>
                <a:cs typeface="Calibri"/>
                <a:sym typeface="Calibri"/>
              </a:rPr>
              <a:t>Clasificación</a:t>
            </a:r>
            <a:endParaRPr dirty="0">
              <a:solidFill>
                <a:schemeClr val="accent2">
                  <a:lumMod val="75000"/>
                </a:schemeClr>
              </a:solidFill>
            </a:endParaRPr>
          </a:p>
        </p:txBody>
      </p:sp>
      <p:sp>
        <p:nvSpPr>
          <p:cNvPr id="182" name="Google Shape;182;p12"/>
          <p:cNvSpPr txBox="1"/>
          <p:nvPr/>
        </p:nvSpPr>
        <p:spPr>
          <a:xfrm>
            <a:off x="770698" y="5455198"/>
            <a:ext cx="2627841" cy="52433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dirty="0">
                <a:solidFill>
                  <a:schemeClr val="accent2">
                    <a:lumMod val="75000"/>
                  </a:schemeClr>
                </a:solidFill>
                <a:latin typeface="Calibri"/>
                <a:ea typeface="Calibri"/>
                <a:cs typeface="Calibri"/>
                <a:sym typeface="Calibri"/>
              </a:rPr>
              <a:t>S7 – </a:t>
            </a:r>
            <a:r>
              <a:rPr lang="en-US" sz="1600" b="1" dirty="0" err="1">
                <a:solidFill>
                  <a:schemeClr val="accent2">
                    <a:lumMod val="75000"/>
                  </a:schemeClr>
                </a:solidFill>
                <a:latin typeface="Calibri"/>
                <a:ea typeface="Calibri"/>
                <a:cs typeface="Calibri"/>
                <a:sym typeface="Calibri"/>
              </a:rPr>
              <a:t>Modelos</a:t>
            </a:r>
            <a:r>
              <a:rPr lang="en-US" sz="1600" b="1" dirty="0">
                <a:solidFill>
                  <a:schemeClr val="accent2">
                    <a:lumMod val="75000"/>
                  </a:schemeClr>
                </a:solidFill>
                <a:latin typeface="Calibri"/>
                <a:ea typeface="Calibri"/>
                <a:cs typeface="Calibri"/>
                <a:sym typeface="Calibri"/>
              </a:rPr>
              <a:t> de </a:t>
            </a:r>
            <a:r>
              <a:rPr lang="en-US" sz="1600" b="1" dirty="0" err="1">
                <a:solidFill>
                  <a:schemeClr val="accent2">
                    <a:lumMod val="75000"/>
                  </a:schemeClr>
                </a:solidFill>
                <a:latin typeface="Calibri"/>
                <a:ea typeface="Calibri"/>
                <a:cs typeface="Calibri"/>
                <a:sym typeface="Calibri"/>
              </a:rPr>
              <a:t>aprendizaje</a:t>
            </a:r>
            <a:endParaRPr dirty="0">
              <a:solidFill>
                <a:schemeClr val="accent2">
                  <a:lumMod val="75000"/>
                </a:schemeClr>
              </a:solidFill>
            </a:endParaRPr>
          </a:p>
          <a:p>
            <a:pPr marL="0" marR="0" lvl="0" indent="0" algn="l" rtl="0">
              <a:lnSpc>
                <a:spcPct val="80000"/>
              </a:lnSpc>
              <a:spcBef>
                <a:spcPts val="0"/>
              </a:spcBef>
              <a:spcAft>
                <a:spcPts val="0"/>
              </a:spcAft>
              <a:buClr>
                <a:srgbClr val="2F5496"/>
              </a:buClr>
              <a:buSzPts val="1600"/>
              <a:buFont typeface="Calibri"/>
              <a:buNone/>
            </a:pPr>
            <a:r>
              <a:rPr lang="en-US" sz="1600" b="1" dirty="0" err="1">
                <a:solidFill>
                  <a:schemeClr val="accent2">
                    <a:lumMod val="75000"/>
                  </a:schemeClr>
                </a:solidFill>
                <a:latin typeface="Calibri"/>
                <a:ea typeface="Calibri"/>
                <a:cs typeface="Calibri"/>
                <a:sym typeface="Calibri"/>
              </a:rPr>
              <a:t>supervisado</a:t>
            </a:r>
            <a:r>
              <a:rPr lang="en-US" sz="1600" b="1" dirty="0">
                <a:solidFill>
                  <a:schemeClr val="accent2">
                    <a:lumMod val="75000"/>
                  </a:schemeClr>
                </a:solidFill>
                <a:latin typeface="Calibri"/>
                <a:ea typeface="Calibri"/>
                <a:cs typeface="Calibri"/>
                <a:sym typeface="Calibri"/>
              </a:rPr>
              <a:t> (II): </a:t>
            </a:r>
            <a:r>
              <a:rPr lang="en-US" sz="1600" b="1" dirty="0" err="1">
                <a:solidFill>
                  <a:schemeClr val="accent2">
                    <a:lumMod val="75000"/>
                  </a:schemeClr>
                </a:solidFill>
                <a:latin typeface="Calibri"/>
                <a:ea typeface="Calibri"/>
                <a:cs typeface="Calibri"/>
                <a:sym typeface="Calibri"/>
              </a:rPr>
              <a:t>Regresión</a:t>
            </a:r>
            <a:endParaRPr dirty="0">
              <a:solidFill>
                <a:schemeClr val="accent2">
                  <a:lumMod val="75000"/>
                </a:schemeClr>
              </a:solidFill>
            </a:endParaRPr>
          </a:p>
          <a:p>
            <a:pPr marL="0" marR="0" lvl="0" indent="0" algn="l" rtl="0">
              <a:lnSpc>
                <a:spcPct val="80000"/>
              </a:lnSpc>
              <a:spcBef>
                <a:spcPts val="0"/>
              </a:spcBef>
              <a:spcAft>
                <a:spcPts val="0"/>
              </a:spcAft>
              <a:buClr>
                <a:srgbClr val="2F5496"/>
              </a:buClr>
              <a:buSzPts val="1600"/>
              <a:buFont typeface="Calibri"/>
              <a:buNone/>
            </a:pPr>
            <a:endParaRPr sz="1600" b="1" dirty="0">
              <a:solidFill>
                <a:schemeClr val="accent2">
                  <a:lumMod val="75000"/>
                </a:schemeClr>
              </a:solidFill>
              <a:latin typeface="Calibri"/>
              <a:ea typeface="Calibri"/>
              <a:cs typeface="Calibri"/>
              <a:sym typeface="Calibri"/>
            </a:endParaRPr>
          </a:p>
        </p:txBody>
      </p:sp>
      <p:sp>
        <p:nvSpPr>
          <p:cNvPr id="183" name="Google Shape;183;p12"/>
          <p:cNvSpPr txBox="1"/>
          <p:nvPr/>
        </p:nvSpPr>
        <p:spPr>
          <a:xfrm>
            <a:off x="4738367" y="3556308"/>
            <a:ext cx="2627842" cy="52433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1600" b="1" dirty="0">
                <a:solidFill>
                  <a:srgbClr val="2F5496"/>
                </a:solidFill>
                <a:latin typeface="Calibri"/>
                <a:ea typeface="Calibri"/>
                <a:cs typeface="Calibri"/>
                <a:sym typeface="Calibri"/>
              </a:rPr>
              <a:t>S4 – </a:t>
            </a:r>
            <a:r>
              <a:rPr lang="en-US" sz="1600" b="1" dirty="0" err="1">
                <a:solidFill>
                  <a:srgbClr val="2F5496"/>
                </a:solidFill>
                <a:latin typeface="Calibri"/>
                <a:ea typeface="Calibri"/>
                <a:cs typeface="Calibri"/>
                <a:sym typeface="Calibri"/>
              </a:rPr>
              <a:t>Modelos</a:t>
            </a:r>
            <a:r>
              <a:rPr lang="en-US" sz="1600" b="1" dirty="0">
                <a:solidFill>
                  <a:srgbClr val="2F5496"/>
                </a:solidFill>
                <a:latin typeface="Calibri"/>
                <a:ea typeface="Calibri"/>
                <a:cs typeface="Calibri"/>
                <a:sym typeface="Calibri"/>
              </a:rPr>
              <a:t> de </a:t>
            </a:r>
            <a:r>
              <a:rPr lang="en-US" sz="1600" b="1" dirty="0" err="1">
                <a:solidFill>
                  <a:srgbClr val="2F5496"/>
                </a:solidFill>
                <a:latin typeface="Calibri"/>
                <a:ea typeface="Calibri"/>
                <a:cs typeface="Calibri"/>
                <a:sym typeface="Calibri"/>
              </a:rPr>
              <a:t>aprendizaje</a:t>
            </a:r>
            <a:r>
              <a:rPr lang="en-US" sz="1600" b="1" dirty="0">
                <a:solidFill>
                  <a:srgbClr val="2F5496"/>
                </a:solidFill>
                <a:latin typeface="Calibri"/>
                <a:ea typeface="Calibri"/>
                <a:cs typeface="Calibri"/>
                <a:sym typeface="Calibri"/>
              </a:rPr>
              <a:t> no </a:t>
            </a:r>
            <a:r>
              <a:rPr lang="en-US" sz="1600" b="1" dirty="0" err="1">
                <a:solidFill>
                  <a:srgbClr val="2F5496"/>
                </a:solidFill>
                <a:latin typeface="Calibri"/>
                <a:ea typeface="Calibri"/>
                <a:cs typeface="Calibri"/>
                <a:sym typeface="Calibri"/>
              </a:rPr>
              <a:t>supervisado</a:t>
            </a:r>
            <a:r>
              <a:rPr lang="en-US" sz="1600" b="1" dirty="0">
                <a:solidFill>
                  <a:srgbClr val="2F5496"/>
                </a:solidFill>
                <a:latin typeface="Calibri"/>
                <a:ea typeface="Calibri"/>
                <a:cs typeface="Calibri"/>
                <a:sym typeface="Calibri"/>
              </a:rPr>
              <a:t> y </a:t>
            </a:r>
            <a:r>
              <a:rPr lang="en-US" sz="1600" b="1" dirty="0" err="1">
                <a:solidFill>
                  <a:srgbClr val="2F5496"/>
                </a:solidFill>
                <a:latin typeface="Calibri"/>
                <a:ea typeface="Calibri"/>
                <a:cs typeface="Calibri"/>
                <a:sym typeface="Calibri"/>
              </a:rPr>
              <a:t>repaso</a:t>
            </a:r>
            <a:endParaRPr sz="1600" b="1" dirty="0">
              <a:solidFill>
                <a:srgbClr val="2F5496"/>
              </a:solidFill>
              <a:latin typeface="Calibri"/>
              <a:ea typeface="Calibri"/>
              <a:cs typeface="Calibri"/>
              <a:sym typeface="Calibri"/>
            </a:endParaRPr>
          </a:p>
        </p:txBody>
      </p:sp>
      <p:sp>
        <p:nvSpPr>
          <p:cNvPr id="184" name="Google Shape;184;p12"/>
          <p:cNvSpPr txBox="1"/>
          <p:nvPr/>
        </p:nvSpPr>
        <p:spPr>
          <a:xfrm>
            <a:off x="4738367" y="4497394"/>
            <a:ext cx="2658891" cy="541047"/>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dirty="0">
                <a:solidFill>
                  <a:srgbClr val="2F5496"/>
                </a:solidFill>
                <a:latin typeface="Calibri"/>
                <a:ea typeface="Calibri"/>
                <a:cs typeface="Calibri"/>
                <a:sym typeface="Calibri"/>
              </a:rPr>
              <a:t>S6 – Image Recognition y IA de la </a:t>
            </a:r>
            <a:r>
              <a:rPr lang="en-US" sz="1600" b="1" dirty="0" err="1">
                <a:solidFill>
                  <a:srgbClr val="2F5496"/>
                </a:solidFill>
                <a:latin typeface="Calibri"/>
                <a:ea typeface="Calibri"/>
                <a:cs typeface="Calibri"/>
                <a:sym typeface="Calibri"/>
              </a:rPr>
              <a:t>nueva</a:t>
            </a:r>
            <a:r>
              <a:rPr lang="en-US" sz="1600" b="1" dirty="0">
                <a:solidFill>
                  <a:srgbClr val="2F5496"/>
                </a:solidFill>
                <a:latin typeface="Calibri"/>
                <a:ea typeface="Calibri"/>
                <a:cs typeface="Calibri"/>
                <a:sym typeface="Calibri"/>
              </a:rPr>
              <a:t> </a:t>
            </a:r>
            <a:r>
              <a:rPr lang="en-US" sz="1600" b="1" dirty="0" err="1">
                <a:solidFill>
                  <a:srgbClr val="2F5496"/>
                </a:solidFill>
                <a:latin typeface="Calibri"/>
                <a:ea typeface="Calibri"/>
                <a:cs typeface="Calibri"/>
                <a:sym typeface="Calibri"/>
              </a:rPr>
              <a:t>generación</a:t>
            </a:r>
            <a:endParaRPr sz="1600" b="1" dirty="0">
              <a:solidFill>
                <a:srgbClr val="2F5496"/>
              </a:solidFill>
              <a:latin typeface="Calibri"/>
              <a:ea typeface="Calibri"/>
              <a:cs typeface="Calibri"/>
              <a:sym typeface="Calibri"/>
            </a:endParaRPr>
          </a:p>
        </p:txBody>
      </p:sp>
      <p:sp>
        <p:nvSpPr>
          <p:cNvPr id="185" name="Google Shape;185;p12"/>
          <p:cNvSpPr txBox="1"/>
          <p:nvPr/>
        </p:nvSpPr>
        <p:spPr>
          <a:xfrm>
            <a:off x="4738367" y="5455197"/>
            <a:ext cx="2352030" cy="36512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2F5496"/>
              </a:buClr>
              <a:buSzPts val="1600"/>
              <a:buFont typeface="Calibri"/>
              <a:buNone/>
            </a:pPr>
            <a:r>
              <a:rPr lang="en-US" sz="1600" b="1" dirty="0">
                <a:solidFill>
                  <a:srgbClr val="2F5496"/>
                </a:solidFill>
                <a:latin typeface="Calibri"/>
                <a:ea typeface="Calibri"/>
                <a:cs typeface="Calibri"/>
                <a:sym typeface="Calibri"/>
              </a:rPr>
              <a:t>S8 – </a:t>
            </a:r>
            <a:r>
              <a:rPr lang="en-US" sz="1600" b="1" dirty="0" err="1">
                <a:solidFill>
                  <a:srgbClr val="2F5496"/>
                </a:solidFill>
                <a:latin typeface="Calibri"/>
                <a:ea typeface="Calibri"/>
                <a:cs typeface="Calibri"/>
                <a:sym typeface="Calibri"/>
              </a:rPr>
              <a:t>Exámen</a:t>
            </a:r>
            <a:endParaRPr sz="1600" b="1" dirty="0">
              <a:solidFill>
                <a:srgbClr val="2F5496"/>
              </a:solidFill>
              <a:latin typeface="Calibri"/>
              <a:ea typeface="Calibri"/>
              <a:cs typeface="Calibri"/>
              <a:sym typeface="Calibri"/>
            </a:endParaRPr>
          </a:p>
        </p:txBody>
      </p:sp>
      <p:sp>
        <p:nvSpPr>
          <p:cNvPr id="186" name="Google Shape;186;p12"/>
          <p:cNvSpPr txBox="1"/>
          <p:nvPr/>
        </p:nvSpPr>
        <p:spPr>
          <a:xfrm rot="-5400000">
            <a:off x="-485338" y="3085584"/>
            <a:ext cx="1936756" cy="369332"/>
          </a:xfrm>
          <a:prstGeom prst="rect">
            <a:avLst/>
          </a:prstGeom>
          <a:solidFill>
            <a:srgbClr val="A3E0F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err="1">
                <a:solidFill>
                  <a:schemeClr val="dk1"/>
                </a:solidFill>
                <a:latin typeface="Calibri"/>
                <a:ea typeface="Calibri"/>
                <a:cs typeface="Calibri"/>
                <a:sym typeface="Calibri"/>
              </a:rPr>
              <a:t>Marzo</a:t>
            </a:r>
            <a:endParaRPr sz="1800" b="1" dirty="0">
              <a:solidFill>
                <a:schemeClr val="dk1"/>
              </a:solidFill>
              <a:latin typeface="Calibri"/>
              <a:ea typeface="Calibri"/>
              <a:cs typeface="Calibri"/>
              <a:sym typeface="Calibri"/>
            </a:endParaRPr>
          </a:p>
        </p:txBody>
      </p:sp>
      <p:sp>
        <p:nvSpPr>
          <p:cNvPr id="187" name="Google Shape;187;p12"/>
          <p:cNvSpPr txBox="1"/>
          <p:nvPr/>
        </p:nvSpPr>
        <p:spPr>
          <a:xfrm rot="-5400000">
            <a:off x="-485338" y="5022340"/>
            <a:ext cx="1936756" cy="369332"/>
          </a:xfrm>
          <a:prstGeom prst="rect">
            <a:avLst/>
          </a:prstGeom>
          <a:solidFill>
            <a:srgbClr val="B3FFB5"/>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dirty="0">
                <a:solidFill>
                  <a:schemeClr val="dk1"/>
                </a:solidFill>
                <a:latin typeface="Calibri"/>
                <a:ea typeface="Calibri"/>
                <a:cs typeface="Calibri"/>
                <a:sym typeface="Calibri"/>
              </a:rPr>
              <a:t>Abril</a:t>
            </a:r>
            <a:endParaRPr sz="1800" b="1" dirty="0">
              <a:solidFill>
                <a:schemeClr val="dk1"/>
              </a:solidFill>
              <a:latin typeface="Calibri"/>
              <a:ea typeface="Calibri"/>
              <a:cs typeface="Calibri"/>
              <a:sym typeface="Calibri"/>
            </a:endParaRPr>
          </a:p>
        </p:txBody>
      </p:sp>
      <p:sp>
        <p:nvSpPr>
          <p:cNvPr id="16" name="Google Shape;179;p12">
            <a:extLst>
              <a:ext uri="{FF2B5EF4-FFF2-40B4-BE49-F238E27FC236}">
                <a16:creationId xmlns:a16="http://schemas.microsoft.com/office/drawing/2014/main" id="{1A9B47B8-E1AC-4342-A996-97FB2FCDCFC1}"/>
              </a:ext>
            </a:extLst>
          </p:cNvPr>
          <p:cNvSpPr txBox="1"/>
          <p:nvPr/>
        </p:nvSpPr>
        <p:spPr>
          <a:xfrm>
            <a:off x="770695" y="6203957"/>
            <a:ext cx="2627841" cy="57596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00" b="1" dirty="0" err="1">
                <a:solidFill>
                  <a:srgbClr val="2F5496"/>
                </a:solidFill>
                <a:latin typeface="Calibri"/>
                <a:ea typeface="Calibri"/>
                <a:cs typeface="Calibri"/>
                <a:sym typeface="Calibri"/>
              </a:rPr>
              <a:t>Sesión</a:t>
            </a:r>
            <a:r>
              <a:rPr lang="en-US" sz="1600" b="1" dirty="0">
                <a:solidFill>
                  <a:srgbClr val="2F5496"/>
                </a:solidFill>
                <a:latin typeface="Calibri"/>
                <a:ea typeface="Calibri"/>
                <a:cs typeface="Calibri"/>
                <a:sym typeface="Calibri"/>
              </a:rPr>
              <a:t> Online</a:t>
            </a:r>
          </a:p>
          <a:p>
            <a:pPr marL="0" marR="0" lvl="0" indent="0" algn="l" rtl="0">
              <a:spcBef>
                <a:spcPts val="0"/>
              </a:spcBef>
              <a:spcAft>
                <a:spcPts val="0"/>
              </a:spcAft>
              <a:buNone/>
            </a:pPr>
            <a:r>
              <a:rPr lang="en-US" sz="1600" b="1" dirty="0" err="1">
                <a:solidFill>
                  <a:schemeClr val="accent2">
                    <a:lumMod val="75000"/>
                  </a:schemeClr>
                </a:solidFill>
                <a:latin typeface="Calibri"/>
                <a:ea typeface="Calibri"/>
                <a:cs typeface="Calibri"/>
                <a:sym typeface="Calibri"/>
              </a:rPr>
              <a:t>Sesión</a:t>
            </a:r>
            <a:r>
              <a:rPr lang="en-US" sz="1600" b="1" dirty="0">
                <a:solidFill>
                  <a:schemeClr val="accent2">
                    <a:lumMod val="75000"/>
                  </a:schemeClr>
                </a:solidFill>
                <a:latin typeface="Calibri"/>
                <a:ea typeface="Calibri"/>
                <a:cs typeface="Calibri"/>
                <a:sym typeface="Calibri"/>
              </a:rPr>
              <a:t> </a:t>
            </a:r>
            <a:r>
              <a:rPr lang="en-US" sz="1600" b="1" dirty="0" err="1">
                <a:solidFill>
                  <a:schemeClr val="accent2">
                    <a:lumMod val="75000"/>
                  </a:schemeClr>
                </a:solidFill>
                <a:latin typeface="Calibri"/>
                <a:ea typeface="Calibri"/>
                <a:cs typeface="Calibri"/>
                <a:sym typeface="Calibri"/>
              </a:rPr>
              <a:t>Presencial</a:t>
            </a:r>
            <a:endParaRPr sz="1600" b="1" dirty="0">
              <a:solidFill>
                <a:schemeClr val="accent2">
                  <a:lumMod val="75000"/>
                </a:schemeClr>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30</a:t>
            </a:fld>
            <a:endParaRPr lang="es-ES"/>
          </a:p>
        </p:txBody>
      </p:sp>
      <p:sp>
        <p:nvSpPr>
          <p:cNvPr id="9" name="Rectángulo 8">
            <a:extLst>
              <a:ext uri="{FF2B5EF4-FFF2-40B4-BE49-F238E27FC236}">
                <a16:creationId xmlns:a16="http://schemas.microsoft.com/office/drawing/2014/main" id="{DA012190-A0D2-47DF-A906-11FB3DFC8580}"/>
              </a:ext>
            </a:extLst>
          </p:cNvPr>
          <p:cNvSpPr/>
          <p:nvPr/>
        </p:nvSpPr>
        <p:spPr>
          <a:xfrm>
            <a:off x="4012897" y="2273771"/>
            <a:ext cx="1118205" cy="523220"/>
          </a:xfrm>
          <a:prstGeom prst="rect">
            <a:avLst/>
          </a:prstGeom>
        </p:spPr>
        <p:txBody>
          <a:bodyPr wrap="square">
            <a:spAutoFit/>
          </a:bodyPr>
          <a:lstStyle/>
          <a:p>
            <a:pPr algn="ctr"/>
            <a:r>
              <a:rPr lang="en-US" sz="1400" b="1" dirty="0">
                <a:solidFill>
                  <a:schemeClr val="bg1"/>
                </a:solidFill>
              </a:rPr>
              <a:t>Deep Learning</a:t>
            </a:r>
          </a:p>
        </p:txBody>
      </p:sp>
      <p:pic>
        <p:nvPicPr>
          <p:cNvPr id="18" name="Picture 6" descr="Diferencia aprendizaje supervisado y no supervisado 3">
            <a:extLst>
              <a:ext uri="{FF2B5EF4-FFF2-40B4-BE49-F238E27FC236}">
                <a16:creationId xmlns:a16="http://schemas.microsoft.com/office/drawing/2014/main" id="{1F81633B-AD47-477D-AF5D-DB3A54ED41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62" r="74926"/>
          <a:stretch/>
        </p:blipFill>
        <p:spPr bwMode="auto">
          <a:xfrm>
            <a:off x="596453" y="2986250"/>
            <a:ext cx="1189577" cy="27582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erencia aprendizaje supervisado y no supervisado 3">
            <a:extLst>
              <a:ext uri="{FF2B5EF4-FFF2-40B4-BE49-F238E27FC236}">
                <a16:creationId xmlns:a16="http://schemas.microsoft.com/office/drawing/2014/main" id="{98322872-7DD5-4CF4-A11B-398B7C6577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654" t="6194" r="3063" b="52106"/>
          <a:stretch/>
        </p:blipFill>
        <p:spPr bwMode="auto">
          <a:xfrm>
            <a:off x="7226776" y="2734308"/>
            <a:ext cx="1157688" cy="165506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9D2AB1E2-5AE9-4A9C-8EBD-7520AD6CDE04}"/>
              </a:ext>
            </a:extLst>
          </p:cNvPr>
          <p:cNvSpPr/>
          <p:nvPr/>
        </p:nvSpPr>
        <p:spPr>
          <a:xfrm>
            <a:off x="451110" y="2571651"/>
            <a:ext cx="1605114" cy="32531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Conjunto de </a:t>
            </a:r>
            <a:r>
              <a:rPr lang="en-US" sz="1400" dirty="0" err="1"/>
              <a:t>datos</a:t>
            </a:r>
            <a:endParaRPr lang="en-US" sz="1400" dirty="0"/>
          </a:p>
        </p:txBody>
      </p:sp>
      <p:sp>
        <p:nvSpPr>
          <p:cNvPr id="20" name="Rectángulo 19">
            <a:extLst>
              <a:ext uri="{FF2B5EF4-FFF2-40B4-BE49-F238E27FC236}">
                <a16:creationId xmlns:a16="http://schemas.microsoft.com/office/drawing/2014/main" id="{AB2B7863-D04C-4F66-8802-06F7E5E92F2B}"/>
              </a:ext>
            </a:extLst>
          </p:cNvPr>
          <p:cNvSpPr/>
          <p:nvPr/>
        </p:nvSpPr>
        <p:spPr>
          <a:xfrm>
            <a:off x="2642973" y="3615720"/>
            <a:ext cx="1605114" cy="3009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Etiquetas</a:t>
            </a:r>
            <a:endParaRPr lang="en-US" sz="1400" dirty="0"/>
          </a:p>
        </p:txBody>
      </p:sp>
      <p:sp>
        <p:nvSpPr>
          <p:cNvPr id="22" name="Rectángulo 21">
            <a:extLst>
              <a:ext uri="{FF2B5EF4-FFF2-40B4-BE49-F238E27FC236}">
                <a16:creationId xmlns:a16="http://schemas.microsoft.com/office/drawing/2014/main" id="{0E547686-55B5-4289-8475-EFEA08015B5C}"/>
              </a:ext>
            </a:extLst>
          </p:cNvPr>
          <p:cNvSpPr/>
          <p:nvPr/>
        </p:nvSpPr>
        <p:spPr>
          <a:xfrm>
            <a:off x="2649769" y="3052072"/>
            <a:ext cx="1605114" cy="3323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Conjunto de </a:t>
            </a:r>
            <a:r>
              <a:rPr lang="en-US" sz="1400" dirty="0" err="1"/>
              <a:t>datos</a:t>
            </a:r>
            <a:endParaRPr lang="en-US" sz="1400" dirty="0"/>
          </a:p>
        </p:txBody>
      </p:sp>
      <p:pic>
        <p:nvPicPr>
          <p:cNvPr id="6" name="Imagen 5">
            <a:extLst>
              <a:ext uri="{FF2B5EF4-FFF2-40B4-BE49-F238E27FC236}">
                <a16:creationId xmlns:a16="http://schemas.microsoft.com/office/drawing/2014/main" id="{4F105A5A-1739-48E6-A72B-49ED344DF4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4143" y="2237291"/>
            <a:ext cx="369332" cy="369332"/>
          </a:xfrm>
          <a:prstGeom prst="rect">
            <a:avLst/>
          </a:prstGeom>
        </p:spPr>
      </p:pic>
      <p:pic>
        <p:nvPicPr>
          <p:cNvPr id="24" name="Imagen 23">
            <a:extLst>
              <a:ext uri="{FF2B5EF4-FFF2-40B4-BE49-F238E27FC236}">
                <a16:creationId xmlns:a16="http://schemas.microsoft.com/office/drawing/2014/main" id="{76F98AC8-1266-499F-AE6C-929DA733EF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63" y="2886423"/>
            <a:ext cx="995978" cy="995978"/>
          </a:xfrm>
          <a:prstGeom prst="rect">
            <a:avLst/>
          </a:prstGeom>
        </p:spPr>
      </p:pic>
      <p:cxnSp>
        <p:nvCxnSpPr>
          <p:cNvPr id="26" name="Conector recto de flecha 25">
            <a:extLst>
              <a:ext uri="{FF2B5EF4-FFF2-40B4-BE49-F238E27FC236}">
                <a16:creationId xmlns:a16="http://schemas.microsoft.com/office/drawing/2014/main" id="{006FB0EC-917A-401F-9385-F5F0617BEF23}"/>
              </a:ext>
            </a:extLst>
          </p:cNvPr>
          <p:cNvCxnSpPr>
            <a:cxnSpLocks/>
          </p:cNvCxnSpPr>
          <p:nvPr/>
        </p:nvCxnSpPr>
        <p:spPr>
          <a:xfrm>
            <a:off x="4389120" y="3238979"/>
            <a:ext cx="877823" cy="0"/>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C3A8778B-A5D2-4B62-B2DC-CC5F435BDB66}"/>
              </a:ext>
            </a:extLst>
          </p:cNvPr>
          <p:cNvCxnSpPr>
            <a:cxnSpLocks/>
          </p:cNvCxnSpPr>
          <p:nvPr/>
        </p:nvCxnSpPr>
        <p:spPr>
          <a:xfrm flipV="1">
            <a:off x="4389120" y="3761485"/>
            <a:ext cx="877823" cy="1"/>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sp>
        <p:nvSpPr>
          <p:cNvPr id="32" name="Rectángulo 31">
            <a:extLst>
              <a:ext uri="{FF2B5EF4-FFF2-40B4-BE49-F238E27FC236}">
                <a16:creationId xmlns:a16="http://schemas.microsoft.com/office/drawing/2014/main" id="{8AA683C8-0D22-446D-AA15-20FA276FAC03}"/>
              </a:ext>
            </a:extLst>
          </p:cNvPr>
          <p:cNvSpPr/>
          <p:nvPr/>
        </p:nvSpPr>
        <p:spPr>
          <a:xfrm>
            <a:off x="2911129" y="2215062"/>
            <a:ext cx="3136941" cy="400110"/>
          </a:xfrm>
          <a:prstGeom prst="rect">
            <a:avLst/>
          </a:prstGeom>
        </p:spPr>
        <p:txBody>
          <a:bodyPr wrap="square">
            <a:spAutoFit/>
          </a:bodyPr>
          <a:lstStyle/>
          <a:p>
            <a:pPr algn="ctr"/>
            <a:r>
              <a:rPr lang="en-US" sz="2000" b="1" dirty="0" err="1">
                <a:latin typeface="+mj-lt"/>
              </a:rPr>
              <a:t>Aprendizaje</a:t>
            </a:r>
            <a:r>
              <a:rPr lang="en-US" sz="2000" b="1" dirty="0">
                <a:latin typeface="+mj-lt"/>
              </a:rPr>
              <a:t> </a:t>
            </a:r>
            <a:r>
              <a:rPr lang="en-US" sz="2000" b="1" dirty="0" err="1">
                <a:latin typeface="+mj-lt"/>
              </a:rPr>
              <a:t>Supervisado</a:t>
            </a:r>
            <a:endParaRPr lang="en-US" sz="2000" b="1" dirty="0">
              <a:latin typeface="+mj-lt"/>
            </a:endParaRPr>
          </a:p>
        </p:txBody>
      </p:sp>
      <p:cxnSp>
        <p:nvCxnSpPr>
          <p:cNvPr id="37" name="Conector recto de flecha 36">
            <a:extLst>
              <a:ext uri="{FF2B5EF4-FFF2-40B4-BE49-F238E27FC236}">
                <a16:creationId xmlns:a16="http://schemas.microsoft.com/office/drawing/2014/main" id="{3A534C79-BC54-4D11-B916-642992369507}"/>
              </a:ext>
            </a:extLst>
          </p:cNvPr>
          <p:cNvCxnSpPr>
            <a:cxnSpLocks/>
          </p:cNvCxnSpPr>
          <p:nvPr/>
        </p:nvCxnSpPr>
        <p:spPr>
          <a:xfrm>
            <a:off x="6550914" y="3517132"/>
            <a:ext cx="505968" cy="0"/>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29B3246A-DBCE-4A3F-841C-B4CFD6D59E6B}"/>
              </a:ext>
            </a:extLst>
          </p:cNvPr>
          <p:cNvSpPr/>
          <p:nvPr/>
        </p:nvSpPr>
        <p:spPr>
          <a:xfrm>
            <a:off x="2649769" y="5406320"/>
            <a:ext cx="1605114" cy="30649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Conjunto de </a:t>
            </a:r>
            <a:r>
              <a:rPr lang="en-US" sz="1400" dirty="0" err="1"/>
              <a:t>datos</a:t>
            </a:r>
            <a:endParaRPr lang="en-US" sz="1400" dirty="0"/>
          </a:p>
        </p:txBody>
      </p:sp>
      <p:cxnSp>
        <p:nvCxnSpPr>
          <p:cNvPr id="40" name="Conector recto de flecha 39">
            <a:extLst>
              <a:ext uri="{FF2B5EF4-FFF2-40B4-BE49-F238E27FC236}">
                <a16:creationId xmlns:a16="http://schemas.microsoft.com/office/drawing/2014/main" id="{7700A500-1E5A-445A-B781-61B4BAAF696D}"/>
              </a:ext>
            </a:extLst>
          </p:cNvPr>
          <p:cNvCxnSpPr>
            <a:cxnSpLocks/>
          </p:cNvCxnSpPr>
          <p:nvPr/>
        </p:nvCxnSpPr>
        <p:spPr>
          <a:xfrm flipV="1">
            <a:off x="4389120" y="5511008"/>
            <a:ext cx="877823" cy="1"/>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pic>
        <p:nvPicPr>
          <p:cNvPr id="41" name="Imagen 40">
            <a:extLst>
              <a:ext uri="{FF2B5EF4-FFF2-40B4-BE49-F238E27FC236}">
                <a16:creationId xmlns:a16="http://schemas.microsoft.com/office/drawing/2014/main" id="{A82B06B5-AFE4-4F64-B245-E293357D06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632" y="4921811"/>
            <a:ext cx="995978" cy="995978"/>
          </a:xfrm>
          <a:prstGeom prst="rect">
            <a:avLst/>
          </a:prstGeom>
        </p:spPr>
      </p:pic>
      <p:pic>
        <p:nvPicPr>
          <p:cNvPr id="42" name="Picture 6" descr="Diferencia aprendizaje supervisado y no supervisado 3">
            <a:extLst>
              <a:ext uri="{FF2B5EF4-FFF2-40B4-BE49-F238E27FC236}">
                <a16:creationId xmlns:a16="http://schemas.microsoft.com/office/drawing/2014/main" id="{297EF4C3-411C-4518-9EA6-1F8364AE2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571" t="69720" r="3736" b="10418"/>
          <a:stretch/>
        </p:blipFill>
        <p:spPr bwMode="auto">
          <a:xfrm>
            <a:off x="7156974" y="5150344"/>
            <a:ext cx="1196667" cy="840597"/>
          </a:xfrm>
          <a:prstGeom prst="rect">
            <a:avLst/>
          </a:prstGeom>
          <a:noFill/>
          <a:extLst>
            <a:ext uri="{909E8E84-426E-40DD-AFC4-6F175D3DCCD1}">
              <a14:hiddenFill xmlns:a14="http://schemas.microsoft.com/office/drawing/2010/main">
                <a:solidFill>
                  <a:srgbClr val="FFFFFF"/>
                </a:solidFill>
              </a14:hiddenFill>
            </a:ext>
          </a:extLst>
        </p:spPr>
      </p:pic>
      <p:sp>
        <p:nvSpPr>
          <p:cNvPr id="34" name="Rectángulo 33">
            <a:extLst>
              <a:ext uri="{FF2B5EF4-FFF2-40B4-BE49-F238E27FC236}">
                <a16:creationId xmlns:a16="http://schemas.microsoft.com/office/drawing/2014/main" id="{36B727EB-AB3C-4EEC-8A93-E60D1D9657BA}"/>
              </a:ext>
            </a:extLst>
          </p:cNvPr>
          <p:cNvSpPr/>
          <p:nvPr/>
        </p:nvSpPr>
        <p:spPr>
          <a:xfrm>
            <a:off x="6631963" y="2267217"/>
            <a:ext cx="2246688" cy="338554"/>
          </a:xfrm>
          <a:prstGeom prst="rect">
            <a:avLst/>
          </a:prstGeom>
        </p:spPr>
        <p:txBody>
          <a:bodyPr wrap="square">
            <a:spAutoFit/>
          </a:bodyPr>
          <a:lstStyle/>
          <a:p>
            <a:r>
              <a:rPr lang="en-US" sz="1600" b="1" dirty="0" err="1"/>
              <a:t>Clasificación</a:t>
            </a:r>
            <a:r>
              <a:rPr lang="en-US" sz="1600" b="1" dirty="0"/>
              <a:t> de </a:t>
            </a:r>
            <a:r>
              <a:rPr lang="en-US" sz="1600" b="1" dirty="0" err="1"/>
              <a:t>formas</a:t>
            </a:r>
            <a:endParaRPr lang="en-US" sz="1600" b="1" dirty="0"/>
          </a:p>
        </p:txBody>
      </p:sp>
      <p:pic>
        <p:nvPicPr>
          <p:cNvPr id="44" name="Imagen 43">
            <a:extLst>
              <a:ext uri="{FF2B5EF4-FFF2-40B4-BE49-F238E27FC236}">
                <a16:creationId xmlns:a16="http://schemas.microsoft.com/office/drawing/2014/main" id="{963CCFEB-CE04-47E6-9093-BADFDCF2A5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8147" y="4388385"/>
            <a:ext cx="434518" cy="434518"/>
          </a:xfrm>
          <a:prstGeom prst="rect">
            <a:avLst/>
          </a:prstGeom>
        </p:spPr>
      </p:pic>
      <p:sp>
        <p:nvSpPr>
          <p:cNvPr id="45" name="Rectángulo 44">
            <a:extLst>
              <a:ext uri="{FF2B5EF4-FFF2-40B4-BE49-F238E27FC236}">
                <a16:creationId xmlns:a16="http://schemas.microsoft.com/office/drawing/2014/main" id="{2A7A204F-73E7-4D81-B543-9A075ACFE429}"/>
              </a:ext>
            </a:extLst>
          </p:cNvPr>
          <p:cNvSpPr/>
          <p:nvPr/>
        </p:nvSpPr>
        <p:spPr>
          <a:xfrm>
            <a:off x="3194009" y="4394643"/>
            <a:ext cx="3136941" cy="400110"/>
          </a:xfrm>
          <a:prstGeom prst="rect">
            <a:avLst/>
          </a:prstGeom>
        </p:spPr>
        <p:txBody>
          <a:bodyPr wrap="square">
            <a:spAutoFit/>
          </a:bodyPr>
          <a:lstStyle/>
          <a:p>
            <a:pPr algn="ctr"/>
            <a:r>
              <a:rPr lang="en-US" sz="2000" b="1" dirty="0" err="1">
                <a:latin typeface="+mj-lt"/>
              </a:rPr>
              <a:t>Aprendizaje</a:t>
            </a:r>
            <a:r>
              <a:rPr lang="en-US" sz="2000" b="1" dirty="0">
                <a:latin typeface="+mj-lt"/>
              </a:rPr>
              <a:t> NO </a:t>
            </a:r>
            <a:r>
              <a:rPr lang="en-US" sz="2000" b="1" dirty="0" err="1">
                <a:latin typeface="+mj-lt"/>
              </a:rPr>
              <a:t>Supervisado</a:t>
            </a:r>
            <a:endParaRPr lang="en-US" sz="2000" b="1" dirty="0">
              <a:latin typeface="+mj-lt"/>
            </a:endParaRPr>
          </a:p>
        </p:txBody>
      </p:sp>
      <p:cxnSp>
        <p:nvCxnSpPr>
          <p:cNvPr id="36" name="Conector recto 35">
            <a:extLst>
              <a:ext uri="{FF2B5EF4-FFF2-40B4-BE49-F238E27FC236}">
                <a16:creationId xmlns:a16="http://schemas.microsoft.com/office/drawing/2014/main" id="{36D76C9E-DD07-45FD-9B3F-2609AB1AE0E1}"/>
              </a:ext>
            </a:extLst>
          </p:cNvPr>
          <p:cNvCxnSpPr>
            <a:cxnSpLocks/>
          </p:cNvCxnSpPr>
          <p:nvPr/>
        </p:nvCxnSpPr>
        <p:spPr>
          <a:xfrm flipV="1">
            <a:off x="2810106" y="4388385"/>
            <a:ext cx="365231" cy="434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ángulo 37">
            <a:extLst>
              <a:ext uri="{FF2B5EF4-FFF2-40B4-BE49-F238E27FC236}">
                <a16:creationId xmlns:a16="http://schemas.microsoft.com/office/drawing/2014/main" id="{F32E089F-2A47-4AF6-825F-283437378FCE}"/>
              </a:ext>
            </a:extLst>
          </p:cNvPr>
          <p:cNvSpPr/>
          <p:nvPr/>
        </p:nvSpPr>
        <p:spPr>
          <a:xfrm>
            <a:off x="7208661" y="4844549"/>
            <a:ext cx="930704" cy="307777"/>
          </a:xfrm>
          <a:prstGeom prst="rect">
            <a:avLst/>
          </a:prstGeom>
        </p:spPr>
        <p:txBody>
          <a:bodyPr wrap="none">
            <a:spAutoFit/>
          </a:bodyPr>
          <a:lstStyle/>
          <a:p>
            <a:r>
              <a:rPr lang="en-US" sz="1400" b="1" dirty="0"/>
              <a:t>Clustering</a:t>
            </a:r>
            <a:endParaRPr lang="en-US" sz="1400" dirty="0"/>
          </a:p>
        </p:txBody>
      </p:sp>
      <p:cxnSp>
        <p:nvCxnSpPr>
          <p:cNvPr id="50" name="Conector recto de flecha 49">
            <a:extLst>
              <a:ext uri="{FF2B5EF4-FFF2-40B4-BE49-F238E27FC236}">
                <a16:creationId xmlns:a16="http://schemas.microsoft.com/office/drawing/2014/main" id="{1C70131A-57A9-492B-B7C3-C35A90671C7F}"/>
              </a:ext>
            </a:extLst>
          </p:cNvPr>
          <p:cNvCxnSpPr>
            <a:cxnSpLocks/>
          </p:cNvCxnSpPr>
          <p:nvPr/>
        </p:nvCxnSpPr>
        <p:spPr>
          <a:xfrm>
            <a:off x="6550914" y="5500588"/>
            <a:ext cx="505968" cy="0"/>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sp>
        <p:nvSpPr>
          <p:cNvPr id="31" name="Elipse 30">
            <a:extLst>
              <a:ext uri="{FF2B5EF4-FFF2-40B4-BE49-F238E27FC236}">
                <a16:creationId xmlns:a16="http://schemas.microsoft.com/office/drawing/2014/main" id="{A8339C6E-921F-4DB6-88A7-E148E1490F01}"/>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 name="Imagen 32">
            <a:extLst>
              <a:ext uri="{FF2B5EF4-FFF2-40B4-BE49-F238E27FC236}">
                <a16:creationId xmlns:a16="http://schemas.microsoft.com/office/drawing/2014/main" id="{271EBB2F-64A7-4C2F-93A4-F3B0D56B8D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35" name="Conector recto 34">
            <a:extLst>
              <a:ext uri="{FF2B5EF4-FFF2-40B4-BE49-F238E27FC236}">
                <a16:creationId xmlns:a16="http://schemas.microsoft.com/office/drawing/2014/main" id="{6C0B5F9C-AFF5-4542-A7CA-B10B0CC0DC2B}"/>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43" name="Título 1">
            <a:extLst>
              <a:ext uri="{FF2B5EF4-FFF2-40B4-BE49-F238E27FC236}">
                <a16:creationId xmlns:a16="http://schemas.microsoft.com/office/drawing/2014/main" id="{9E0F147B-FCA6-4DD5-A857-0E416265BBE5}"/>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spTree>
    <p:extLst>
      <p:ext uri="{BB962C8B-B14F-4D97-AF65-F5344CB8AC3E}">
        <p14:creationId xmlns:p14="http://schemas.microsoft.com/office/powerpoint/2010/main" val="17964751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C759D7-B159-414F-8521-BE5623F48641}"/>
              </a:ext>
            </a:extLst>
          </p:cNvPr>
          <p:cNvSpPr>
            <a:spLocks noGrp="1"/>
          </p:cNvSpPr>
          <p:nvPr>
            <p:ph type="sldNum" sz="quarter" idx="12"/>
          </p:nvPr>
        </p:nvSpPr>
        <p:spPr/>
        <p:txBody>
          <a:bodyPr/>
          <a:lstStyle/>
          <a:p>
            <a:fld id="{F72B40EF-D53A-41AA-87B6-B9F74BA43E09}" type="slidenum">
              <a:rPr lang="es-ES" smtClean="0"/>
              <a:t>31</a:t>
            </a:fld>
            <a:endParaRPr lang="es-ES"/>
          </a:p>
        </p:txBody>
      </p:sp>
      <p:pic>
        <p:nvPicPr>
          <p:cNvPr id="5" name="Picture 4" descr="Figure 1">
            <a:extLst>
              <a:ext uri="{FF2B5EF4-FFF2-40B4-BE49-F238E27FC236}">
                <a16:creationId xmlns:a16="http://schemas.microsoft.com/office/drawing/2014/main" id="{F8AD7A70-58C8-41FA-8B7B-3CF6687AB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384" y="2006758"/>
            <a:ext cx="6955764" cy="41979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DC1F6D68-02C3-4A25-8209-FCA94FB8B168}"/>
              </a:ext>
            </a:extLst>
          </p:cNvPr>
          <p:cNvSpPr/>
          <p:nvPr/>
        </p:nvSpPr>
        <p:spPr>
          <a:xfrm>
            <a:off x="836956" y="6356355"/>
            <a:ext cx="3939027" cy="523220"/>
          </a:xfrm>
          <a:prstGeom prst="rect">
            <a:avLst/>
          </a:prstGeom>
        </p:spPr>
        <p:txBody>
          <a:bodyPr wrap="none">
            <a:spAutoFit/>
          </a:bodyPr>
          <a:lstStyle/>
          <a:p>
            <a:r>
              <a:rPr lang="en-GB" sz="1400" dirty="0">
                <a:latin typeface="Calibri" panose="020F0502020204030204" pitchFamily="34" charset="0"/>
                <a:cs typeface="Calibri" panose="020F0502020204030204" pitchFamily="34" charset="0"/>
                <a:hlinkClick r:id="rId3"/>
              </a:rPr>
              <a:t>Fuente: https://journal.code4lib.org/articles/15660</a:t>
            </a:r>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7" name="Elipse 6">
            <a:extLst>
              <a:ext uri="{FF2B5EF4-FFF2-40B4-BE49-F238E27FC236}">
                <a16:creationId xmlns:a16="http://schemas.microsoft.com/office/drawing/2014/main" id="{442AD807-C9A7-45BA-8A7F-8E85A2DB2C06}"/>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Imagen 7">
            <a:extLst>
              <a:ext uri="{FF2B5EF4-FFF2-40B4-BE49-F238E27FC236}">
                <a16:creationId xmlns:a16="http://schemas.microsoft.com/office/drawing/2014/main" id="{F439F0F1-F56B-49F2-9D17-C36E0751C9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9" name="Conector recto 8">
            <a:extLst>
              <a:ext uri="{FF2B5EF4-FFF2-40B4-BE49-F238E27FC236}">
                <a16:creationId xmlns:a16="http://schemas.microsoft.com/office/drawing/2014/main" id="{6457E391-D20C-43C7-8419-7A25FC6A11F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0" name="Título 1">
            <a:extLst>
              <a:ext uri="{FF2B5EF4-FFF2-40B4-BE49-F238E27FC236}">
                <a16:creationId xmlns:a16="http://schemas.microsoft.com/office/drawing/2014/main" id="{F9A108EA-D167-4CE3-AF24-B067D8E4B223}"/>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spTree>
    <p:extLst>
      <p:ext uri="{BB962C8B-B14F-4D97-AF65-F5344CB8AC3E}">
        <p14:creationId xmlns:p14="http://schemas.microsoft.com/office/powerpoint/2010/main" val="19090256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C759D7-B159-414F-8521-BE5623F48641}"/>
              </a:ext>
            </a:extLst>
          </p:cNvPr>
          <p:cNvSpPr>
            <a:spLocks noGrp="1"/>
          </p:cNvSpPr>
          <p:nvPr>
            <p:ph type="sldNum" sz="quarter" idx="12"/>
          </p:nvPr>
        </p:nvSpPr>
        <p:spPr/>
        <p:txBody>
          <a:bodyPr/>
          <a:lstStyle/>
          <a:p>
            <a:fld id="{F72B40EF-D53A-41AA-87B6-B9F74BA43E09}" type="slidenum">
              <a:rPr lang="es-ES" smtClean="0"/>
              <a:t>32</a:t>
            </a:fld>
            <a:endParaRPr lang="es-ES"/>
          </a:p>
        </p:txBody>
      </p:sp>
      <p:sp>
        <p:nvSpPr>
          <p:cNvPr id="7" name="Elipse 6">
            <a:extLst>
              <a:ext uri="{FF2B5EF4-FFF2-40B4-BE49-F238E27FC236}">
                <a16:creationId xmlns:a16="http://schemas.microsoft.com/office/drawing/2014/main" id="{442AD807-C9A7-45BA-8A7F-8E85A2DB2C06}"/>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Imagen 7">
            <a:extLst>
              <a:ext uri="{FF2B5EF4-FFF2-40B4-BE49-F238E27FC236}">
                <a16:creationId xmlns:a16="http://schemas.microsoft.com/office/drawing/2014/main" id="{F439F0F1-F56B-49F2-9D17-C36E0751C91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9" name="Conector recto 8">
            <a:extLst>
              <a:ext uri="{FF2B5EF4-FFF2-40B4-BE49-F238E27FC236}">
                <a16:creationId xmlns:a16="http://schemas.microsoft.com/office/drawing/2014/main" id="{6457E391-D20C-43C7-8419-7A25FC6A11F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0" name="Título 1">
            <a:extLst>
              <a:ext uri="{FF2B5EF4-FFF2-40B4-BE49-F238E27FC236}">
                <a16:creationId xmlns:a16="http://schemas.microsoft.com/office/drawing/2014/main" id="{F9A108EA-D167-4CE3-AF24-B067D8E4B223}"/>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pic>
        <p:nvPicPr>
          <p:cNvPr id="4098" name="Picture 2" descr="Beat The Heat with Machine Learning Cheat Sheet | by Himani Bansal ...">
            <a:extLst>
              <a:ext uri="{FF2B5EF4-FFF2-40B4-BE49-F238E27FC236}">
                <a16:creationId xmlns:a16="http://schemas.microsoft.com/office/drawing/2014/main" id="{31E11EE2-580A-4D37-8D2A-AB7CC853E4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384" y="1938000"/>
            <a:ext cx="7118090" cy="3488606"/>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10">
            <a:extLst>
              <a:ext uri="{FF2B5EF4-FFF2-40B4-BE49-F238E27FC236}">
                <a16:creationId xmlns:a16="http://schemas.microsoft.com/office/drawing/2014/main" id="{9B1242E8-0C31-45E4-9F27-FFBDB77A8C56}"/>
              </a:ext>
            </a:extLst>
          </p:cNvPr>
          <p:cNvSpPr txBox="1"/>
          <p:nvPr/>
        </p:nvSpPr>
        <p:spPr>
          <a:xfrm>
            <a:off x="1109384" y="5602940"/>
            <a:ext cx="6506967" cy="577081"/>
          </a:xfrm>
          <a:prstGeom prst="rect">
            <a:avLst/>
          </a:prstGeom>
          <a:noFill/>
        </p:spPr>
        <p:txBody>
          <a:bodyPr wrap="square" rtlCol="0">
            <a:spAutoFit/>
          </a:bodyPr>
          <a:lstStyle/>
          <a:p>
            <a:r>
              <a:rPr lang="es-ES" sz="1050" dirty="0">
                <a:latin typeface="+mj-lt"/>
              </a:rPr>
              <a:t>Hay muchos “</a:t>
            </a:r>
            <a:r>
              <a:rPr lang="es-ES" sz="1050" dirty="0" err="1">
                <a:latin typeface="+mj-lt"/>
              </a:rPr>
              <a:t>cheat</a:t>
            </a:r>
            <a:r>
              <a:rPr lang="es-ES" sz="1050" dirty="0">
                <a:latin typeface="+mj-lt"/>
              </a:rPr>
              <a:t> </a:t>
            </a:r>
            <a:r>
              <a:rPr lang="es-ES" sz="1050" dirty="0" err="1">
                <a:latin typeface="+mj-lt"/>
              </a:rPr>
              <a:t>sheets</a:t>
            </a:r>
            <a:r>
              <a:rPr lang="es-ES" sz="1050" dirty="0">
                <a:latin typeface="+mj-lt"/>
              </a:rPr>
              <a:t>” disponibles que pueden servir de guía</a:t>
            </a:r>
          </a:p>
          <a:p>
            <a:r>
              <a:rPr lang="es-ES" sz="1050" dirty="0">
                <a:latin typeface="+mj-lt"/>
                <a:hlinkClick r:id="rId4"/>
              </a:rPr>
              <a:t>https://startupsventurecapital.com/essential-cheat-sheets-for-machine-learning-and-deep-learning-researchers-efb6a8ebd2e5</a:t>
            </a:r>
            <a:endParaRPr lang="es-ES" sz="1050" dirty="0">
              <a:latin typeface="+mj-lt"/>
            </a:endParaRPr>
          </a:p>
        </p:txBody>
      </p:sp>
    </p:spTree>
    <p:extLst>
      <p:ext uri="{BB962C8B-B14F-4D97-AF65-F5344CB8AC3E}">
        <p14:creationId xmlns:p14="http://schemas.microsoft.com/office/powerpoint/2010/main" val="41220630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33</a:t>
            </a:fld>
            <a:endParaRPr lang="es-ES" dirty="0"/>
          </a:p>
        </p:txBody>
      </p:sp>
      <p:pic>
        <p:nvPicPr>
          <p:cNvPr id="3" name="Imagen 2"/>
          <p:cNvPicPr>
            <a:picLocks noChangeAspect="1"/>
          </p:cNvPicPr>
          <p:nvPr/>
        </p:nvPicPr>
        <p:blipFill rotWithShape="1">
          <a:blip r:embed="rId3"/>
          <a:srcRect l="3793" t="2070" r="1584" b="1795"/>
          <a:stretch/>
        </p:blipFill>
        <p:spPr>
          <a:xfrm>
            <a:off x="3469886" y="3085319"/>
            <a:ext cx="4452127" cy="3504398"/>
          </a:xfrm>
          <a:prstGeom prst="rect">
            <a:avLst/>
          </a:prstGeom>
        </p:spPr>
      </p:pic>
      <p:sp>
        <p:nvSpPr>
          <p:cNvPr id="5" name="CuadroTexto 4"/>
          <p:cNvSpPr txBox="1"/>
          <p:nvPr/>
        </p:nvSpPr>
        <p:spPr>
          <a:xfrm>
            <a:off x="663737" y="2646646"/>
            <a:ext cx="1958147" cy="1569660"/>
          </a:xfrm>
          <a:prstGeom prst="rect">
            <a:avLst/>
          </a:prstGeom>
          <a:noFill/>
        </p:spPr>
        <p:txBody>
          <a:bodyPr wrap="square" rtlCol="0">
            <a:spAutoFit/>
          </a:bodyPr>
          <a:lstStyle/>
          <a:p>
            <a:pPr algn="just"/>
            <a:r>
              <a:rPr lang="gl-ES" sz="1600" i="1" dirty="0" err="1"/>
              <a:t>Supongamos</a:t>
            </a:r>
            <a:r>
              <a:rPr lang="gl-ES" sz="1600" i="1" dirty="0"/>
              <a:t> que el valor </a:t>
            </a:r>
            <a:r>
              <a:rPr lang="gl-ES" sz="1600" i="1" dirty="0" err="1"/>
              <a:t>verdadero</a:t>
            </a:r>
            <a:r>
              <a:rPr lang="gl-ES" sz="1600" i="1" dirty="0"/>
              <a:t> se sitúa en el centro de la diana y los puntos azules son las </a:t>
            </a:r>
            <a:r>
              <a:rPr lang="gl-ES" sz="1600" i="1" dirty="0" err="1"/>
              <a:t>predicciones</a:t>
            </a:r>
            <a:r>
              <a:rPr lang="gl-ES" sz="1600" i="1" dirty="0"/>
              <a:t>. </a:t>
            </a:r>
            <a:endParaRPr lang="en-US" sz="1600" i="1" dirty="0"/>
          </a:p>
        </p:txBody>
      </p:sp>
      <p:sp>
        <p:nvSpPr>
          <p:cNvPr id="8" name="CuadroTexto 7"/>
          <p:cNvSpPr txBox="1"/>
          <p:nvPr/>
        </p:nvSpPr>
        <p:spPr>
          <a:xfrm>
            <a:off x="4651097" y="2799901"/>
            <a:ext cx="1241703" cy="584775"/>
          </a:xfrm>
          <a:prstGeom prst="rect">
            <a:avLst/>
          </a:prstGeom>
          <a:solidFill>
            <a:schemeClr val="bg1"/>
          </a:solidFill>
        </p:spPr>
        <p:txBody>
          <a:bodyPr wrap="square" rtlCol="0">
            <a:spAutoFit/>
          </a:bodyPr>
          <a:lstStyle/>
          <a:p>
            <a:pPr algn="ctr"/>
            <a:r>
              <a:rPr lang="gl-ES" sz="1600" dirty="0"/>
              <a:t>Varianza alta</a:t>
            </a:r>
          </a:p>
          <a:p>
            <a:pPr algn="ctr"/>
            <a:r>
              <a:rPr lang="gl-ES" sz="1600" dirty="0"/>
              <a:t>(no preciso)</a:t>
            </a:r>
          </a:p>
        </p:txBody>
      </p:sp>
      <p:sp>
        <p:nvSpPr>
          <p:cNvPr id="19" name="CuadroTexto 18"/>
          <p:cNvSpPr txBox="1"/>
          <p:nvPr/>
        </p:nvSpPr>
        <p:spPr>
          <a:xfrm>
            <a:off x="6262220" y="2791558"/>
            <a:ext cx="1418774" cy="584775"/>
          </a:xfrm>
          <a:prstGeom prst="rect">
            <a:avLst/>
          </a:prstGeom>
          <a:solidFill>
            <a:schemeClr val="bg1"/>
          </a:solidFill>
        </p:spPr>
        <p:txBody>
          <a:bodyPr wrap="square" rtlCol="0">
            <a:spAutoFit/>
          </a:bodyPr>
          <a:lstStyle>
            <a:defPPr>
              <a:defRPr lang="es-ES"/>
            </a:defPPr>
            <a:lvl1pPr>
              <a:defRPr>
                <a:solidFill>
                  <a:schemeClr val="bg1">
                    <a:lumMod val="65000"/>
                  </a:schemeClr>
                </a:solidFill>
              </a:defRPr>
            </a:lvl1pPr>
          </a:lstStyle>
          <a:p>
            <a:r>
              <a:rPr lang="gl-ES" sz="1600" dirty="0">
                <a:solidFill>
                  <a:schemeClr val="tx1"/>
                </a:solidFill>
              </a:rPr>
              <a:t>Varianza </a:t>
            </a:r>
            <a:r>
              <a:rPr lang="gl-ES" sz="1600" dirty="0" err="1">
                <a:solidFill>
                  <a:schemeClr val="tx1"/>
                </a:solidFill>
              </a:rPr>
              <a:t>baja</a:t>
            </a:r>
            <a:endParaRPr lang="gl-ES" sz="1600" dirty="0">
              <a:solidFill>
                <a:schemeClr val="tx1"/>
              </a:solidFill>
            </a:endParaRPr>
          </a:p>
          <a:p>
            <a:pPr algn="ctr"/>
            <a:r>
              <a:rPr lang="gl-ES" sz="1600" dirty="0">
                <a:solidFill>
                  <a:schemeClr val="tx1"/>
                </a:solidFill>
              </a:rPr>
              <a:t>(preciso)</a:t>
            </a:r>
            <a:endParaRPr lang="en-US" sz="1600" dirty="0">
              <a:solidFill>
                <a:schemeClr val="tx1"/>
              </a:solidFill>
            </a:endParaRPr>
          </a:p>
        </p:txBody>
      </p:sp>
      <p:sp>
        <p:nvSpPr>
          <p:cNvPr id="20" name="CuadroTexto 19"/>
          <p:cNvSpPr txBox="1"/>
          <p:nvPr/>
        </p:nvSpPr>
        <p:spPr>
          <a:xfrm>
            <a:off x="3304944" y="3856454"/>
            <a:ext cx="1203556" cy="584775"/>
          </a:xfrm>
          <a:prstGeom prst="rect">
            <a:avLst/>
          </a:prstGeom>
          <a:solidFill>
            <a:schemeClr val="bg1"/>
          </a:solidFill>
        </p:spPr>
        <p:txBody>
          <a:bodyPr wrap="square" rtlCol="0">
            <a:spAutoFit/>
          </a:bodyPr>
          <a:lstStyle/>
          <a:p>
            <a:r>
              <a:rPr lang="gl-ES" sz="1600" dirty="0" err="1"/>
              <a:t>Sesgo</a:t>
            </a:r>
            <a:r>
              <a:rPr lang="gl-ES" sz="1600" dirty="0"/>
              <a:t> </a:t>
            </a:r>
            <a:r>
              <a:rPr lang="gl-ES" sz="1600" dirty="0" err="1"/>
              <a:t>bajo</a:t>
            </a:r>
            <a:endParaRPr lang="gl-ES" sz="1600" dirty="0"/>
          </a:p>
          <a:p>
            <a:r>
              <a:rPr lang="gl-ES" sz="1600" dirty="0"/>
              <a:t>(exacto)</a:t>
            </a:r>
            <a:endParaRPr lang="en-US" sz="1600" dirty="0"/>
          </a:p>
        </p:txBody>
      </p:sp>
      <p:sp>
        <p:nvSpPr>
          <p:cNvPr id="21" name="CuadroTexto 20"/>
          <p:cNvSpPr txBox="1"/>
          <p:nvPr/>
        </p:nvSpPr>
        <p:spPr>
          <a:xfrm>
            <a:off x="3357295" y="5609054"/>
            <a:ext cx="1203556" cy="584775"/>
          </a:xfrm>
          <a:prstGeom prst="rect">
            <a:avLst/>
          </a:prstGeom>
          <a:solidFill>
            <a:schemeClr val="bg1"/>
          </a:solidFill>
        </p:spPr>
        <p:txBody>
          <a:bodyPr wrap="square" rtlCol="0">
            <a:spAutoFit/>
          </a:bodyPr>
          <a:lstStyle/>
          <a:p>
            <a:r>
              <a:rPr lang="gl-ES" sz="1600" dirty="0" err="1"/>
              <a:t>Sesgo</a:t>
            </a:r>
            <a:r>
              <a:rPr lang="gl-ES" sz="1600" dirty="0"/>
              <a:t> alto</a:t>
            </a:r>
          </a:p>
          <a:p>
            <a:r>
              <a:rPr lang="gl-ES" sz="1600" dirty="0"/>
              <a:t>(no exacto)</a:t>
            </a:r>
            <a:endParaRPr lang="en-US" sz="1600" dirty="0"/>
          </a:p>
        </p:txBody>
      </p:sp>
      <p:sp>
        <p:nvSpPr>
          <p:cNvPr id="12" name="CuadroTexto 11"/>
          <p:cNvSpPr txBox="1"/>
          <p:nvPr/>
        </p:nvSpPr>
        <p:spPr>
          <a:xfrm>
            <a:off x="406364" y="1935558"/>
            <a:ext cx="8549203" cy="646331"/>
          </a:xfrm>
          <a:prstGeom prst="rect">
            <a:avLst/>
          </a:prstGeom>
          <a:noFill/>
        </p:spPr>
        <p:txBody>
          <a:bodyPr wrap="square" rtlCol="0">
            <a:spAutoFit/>
          </a:bodyPr>
          <a:lstStyle/>
          <a:p>
            <a:pPr marL="285750" indent="-285750">
              <a:buFont typeface="Arial" panose="020B0604020202020204" pitchFamily="34" charset="0"/>
              <a:buChar char="•"/>
            </a:pPr>
            <a:r>
              <a:rPr lang="gl-ES" b="1" dirty="0" err="1">
                <a:solidFill>
                  <a:srgbClr val="006DA5"/>
                </a:solidFill>
              </a:rPr>
              <a:t>Sesgo</a:t>
            </a:r>
            <a:r>
              <a:rPr lang="gl-ES" b="1" dirty="0">
                <a:solidFill>
                  <a:srgbClr val="006DA5"/>
                </a:solidFill>
              </a:rPr>
              <a:t> </a:t>
            </a:r>
            <a:r>
              <a:rPr lang="gl-ES" dirty="0">
                <a:solidFill>
                  <a:srgbClr val="006DA5"/>
                </a:solidFill>
              </a:rPr>
              <a:t>(</a:t>
            </a:r>
            <a:r>
              <a:rPr lang="gl-ES" dirty="0" err="1">
                <a:solidFill>
                  <a:srgbClr val="006DA5"/>
                </a:solidFill>
              </a:rPr>
              <a:t>bias</a:t>
            </a:r>
            <a:r>
              <a:rPr lang="gl-ES" dirty="0">
                <a:solidFill>
                  <a:srgbClr val="006DA5"/>
                </a:solidFill>
              </a:rPr>
              <a:t>): </a:t>
            </a:r>
            <a:r>
              <a:rPr lang="es-ES" dirty="0"/>
              <a:t>mide lo lejos que se encuentra el valor estimado respecto al valor real. </a:t>
            </a:r>
            <a:endParaRPr lang="gl-ES" dirty="0">
              <a:solidFill>
                <a:srgbClr val="006DA5"/>
              </a:solidFill>
            </a:endParaRPr>
          </a:p>
          <a:p>
            <a:pPr marL="285750" indent="-285750">
              <a:buFont typeface="Arial" panose="020B0604020202020204" pitchFamily="34" charset="0"/>
              <a:buChar char="•"/>
            </a:pPr>
            <a:r>
              <a:rPr lang="gl-ES" b="1" dirty="0">
                <a:solidFill>
                  <a:srgbClr val="006DA5"/>
                </a:solidFill>
              </a:rPr>
              <a:t>Varianza </a:t>
            </a:r>
            <a:r>
              <a:rPr lang="gl-ES" dirty="0">
                <a:solidFill>
                  <a:srgbClr val="006DA5"/>
                </a:solidFill>
              </a:rPr>
              <a:t>(</a:t>
            </a:r>
            <a:r>
              <a:rPr lang="gl-ES" dirty="0" err="1">
                <a:solidFill>
                  <a:srgbClr val="006DA5"/>
                </a:solidFill>
              </a:rPr>
              <a:t>variance</a:t>
            </a:r>
            <a:r>
              <a:rPr lang="gl-ES" dirty="0">
                <a:solidFill>
                  <a:srgbClr val="006DA5"/>
                </a:solidFill>
              </a:rPr>
              <a:t>): </a:t>
            </a:r>
            <a:r>
              <a:rPr lang="es-ES" dirty="0"/>
              <a:t>diferencia entre los valores estimados. </a:t>
            </a:r>
            <a:endParaRPr lang="en-US" dirty="0">
              <a:solidFill>
                <a:srgbClr val="006DA5"/>
              </a:solidFill>
            </a:endParaRPr>
          </a:p>
        </p:txBody>
      </p:sp>
      <p:sp>
        <p:nvSpPr>
          <p:cNvPr id="22" name="CuadroTexto 21"/>
          <p:cNvSpPr txBox="1"/>
          <p:nvPr/>
        </p:nvSpPr>
        <p:spPr>
          <a:xfrm>
            <a:off x="2946400" y="4726647"/>
            <a:ext cx="1412204" cy="646331"/>
          </a:xfrm>
          <a:prstGeom prst="rect">
            <a:avLst/>
          </a:prstGeom>
          <a:noFill/>
        </p:spPr>
        <p:txBody>
          <a:bodyPr wrap="square" rtlCol="0">
            <a:spAutoFit/>
          </a:bodyPr>
          <a:lstStyle/>
          <a:p>
            <a:r>
              <a:rPr lang="gl-ES" b="1">
                <a:solidFill>
                  <a:srgbClr val="FF0000"/>
                </a:solidFill>
              </a:rPr>
              <a:t>Sobreajuste</a:t>
            </a:r>
          </a:p>
          <a:p>
            <a:r>
              <a:rPr lang="gl-ES" b="1">
                <a:solidFill>
                  <a:srgbClr val="FF0000"/>
                </a:solidFill>
              </a:rPr>
              <a:t>(overfitting)</a:t>
            </a:r>
            <a:endParaRPr lang="en-US" b="1" dirty="0">
              <a:solidFill>
                <a:srgbClr val="FF0000"/>
              </a:solidFill>
            </a:endParaRPr>
          </a:p>
        </p:txBody>
      </p:sp>
      <p:sp>
        <p:nvSpPr>
          <p:cNvPr id="24" name="CuadroTexto 23"/>
          <p:cNvSpPr txBox="1"/>
          <p:nvPr/>
        </p:nvSpPr>
        <p:spPr>
          <a:xfrm>
            <a:off x="7653340" y="4454045"/>
            <a:ext cx="1553529" cy="646331"/>
          </a:xfrm>
          <a:prstGeom prst="rect">
            <a:avLst/>
          </a:prstGeom>
          <a:noFill/>
        </p:spPr>
        <p:txBody>
          <a:bodyPr wrap="square" rtlCol="0">
            <a:spAutoFit/>
          </a:bodyPr>
          <a:lstStyle/>
          <a:p>
            <a:r>
              <a:rPr lang="gl-ES" b="1">
                <a:solidFill>
                  <a:srgbClr val="FF0000"/>
                </a:solidFill>
              </a:rPr>
              <a:t>Subajuste</a:t>
            </a:r>
          </a:p>
          <a:p>
            <a:r>
              <a:rPr lang="gl-ES" b="1">
                <a:solidFill>
                  <a:srgbClr val="FF0000"/>
                </a:solidFill>
              </a:rPr>
              <a:t>(underfitting)</a:t>
            </a:r>
            <a:endParaRPr lang="en-US" b="1" dirty="0">
              <a:solidFill>
                <a:srgbClr val="FF0000"/>
              </a:solidFill>
            </a:endParaRPr>
          </a:p>
        </p:txBody>
      </p:sp>
      <p:cxnSp>
        <p:nvCxnSpPr>
          <p:cNvPr id="25" name="Conector recto 24"/>
          <p:cNvCxnSpPr/>
          <p:nvPr/>
        </p:nvCxnSpPr>
        <p:spPr>
          <a:xfrm flipH="1">
            <a:off x="7691443" y="5065032"/>
            <a:ext cx="343161" cy="3810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a:cxnSpLocks/>
            <a:endCxn id="22" idx="3"/>
          </p:cNvCxnSpPr>
          <p:nvPr/>
        </p:nvCxnSpPr>
        <p:spPr>
          <a:xfrm flipH="1">
            <a:off x="4358604" y="4552501"/>
            <a:ext cx="429504" cy="4973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40D7196-C2F7-4540-A71F-8B807F0589C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Imagen 25">
            <a:extLst>
              <a:ext uri="{FF2B5EF4-FFF2-40B4-BE49-F238E27FC236}">
                <a16:creationId xmlns:a16="http://schemas.microsoft.com/office/drawing/2014/main" id="{790FA057-FDD7-44C4-AE26-C4F64891E3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7" name="Conector recto 26">
            <a:extLst>
              <a:ext uri="{FF2B5EF4-FFF2-40B4-BE49-F238E27FC236}">
                <a16:creationId xmlns:a16="http://schemas.microsoft.com/office/drawing/2014/main" id="{C495AA39-BCED-49A7-87A4-A5FB6754F0EC}"/>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9" name="Título 1">
            <a:extLst>
              <a:ext uri="{FF2B5EF4-FFF2-40B4-BE49-F238E27FC236}">
                <a16:creationId xmlns:a16="http://schemas.microsoft.com/office/drawing/2014/main" id="{D29FA78E-148C-4F4B-AF5D-63C685FB8E01}"/>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Sesgo y varianza (</a:t>
            </a:r>
            <a:r>
              <a:rPr lang="es-ES" sz="2400" b="1" dirty="0" err="1"/>
              <a:t>Bias</a:t>
            </a:r>
            <a:r>
              <a:rPr lang="es-ES" sz="2400" b="1" dirty="0"/>
              <a:t> and </a:t>
            </a:r>
            <a:r>
              <a:rPr lang="es-ES" sz="2400" b="1" dirty="0" err="1"/>
              <a:t>Variance</a:t>
            </a:r>
            <a:r>
              <a:rPr lang="es-ES" sz="2400" b="1" dirty="0"/>
              <a:t>)</a:t>
            </a:r>
          </a:p>
        </p:txBody>
      </p:sp>
    </p:spTree>
    <p:extLst>
      <p:ext uri="{BB962C8B-B14F-4D97-AF65-F5344CB8AC3E}">
        <p14:creationId xmlns:p14="http://schemas.microsoft.com/office/powerpoint/2010/main" val="164312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34</a:t>
            </a:fld>
            <a:endParaRPr lang="es-ES"/>
          </a:p>
        </p:txBody>
      </p:sp>
      <p:sp>
        <p:nvSpPr>
          <p:cNvPr id="12" name="Elipse 11">
            <a:extLst>
              <a:ext uri="{FF2B5EF4-FFF2-40B4-BE49-F238E27FC236}">
                <a16:creationId xmlns:a16="http://schemas.microsoft.com/office/drawing/2014/main" id="{3630410B-6F47-4391-8DBA-4EF7757F920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1BE87F99-D33F-4A15-A006-D72BE4E353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997EB39-6B18-4192-AD06-EBF53E1ED33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E724F9C9-7832-4BC3-8DEC-A83DA296D330}"/>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AI </a:t>
            </a:r>
            <a:r>
              <a:rPr lang="es-ES" sz="2400" b="1" dirty="0" err="1"/>
              <a:t>Bias</a:t>
            </a:r>
            <a:r>
              <a:rPr lang="es-ES" sz="2400" b="1" dirty="0"/>
              <a:t> (AI sesgo)</a:t>
            </a:r>
          </a:p>
        </p:txBody>
      </p:sp>
      <p:sp>
        <p:nvSpPr>
          <p:cNvPr id="3" name="Rectángulo 2">
            <a:extLst>
              <a:ext uri="{FF2B5EF4-FFF2-40B4-BE49-F238E27FC236}">
                <a16:creationId xmlns:a16="http://schemas.microsoft.com/office/drawing/2014/main" id="{F12AD50D-EB27-4B6B-8810-992730554C21}"/>
              </a:ext>
            </a:extLst>
          </p:cNvPr>
          <p:cNvSpPr/>
          <p:nvPr/>
        </p:nvSpPr>
        <p:spPr>
          <a:xfrm>
            <a:off x="685291" y="6200363"/>
            <a:ext cx="7401658" cy="338554"/>
          </a:xfrm>
          <a:prstGeom prst="rect">
            <a:avLst/>
          </a:prstGeom>
        </p:spPr>
        <p:txBody>
          <a:bodyPr wrap="square">
            <a:spAutoFit/>
          </a:bodyPr>
          <a:lstStyle/>
          <a:p>
            <a:pPr algn="just"/>
            <a:r>
              <a:rPr lang="en-US" sz="1600" dirty="0" err="1">
                <a:latin typeface="Open Sans" panose="020B0606030504020204" pitchFamily="34" charset="0"/>
                <a:ea typeface="Open Sans" panose="020B0606030504020204" pitchFamily="34" charset="0"/>
                <a:cs typeface="Open Sans" panose="020B0606030504020204" pitchFamily="34" charset="0"/>
              </a:rPr>
              <a:t>Artículo</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a:latin typeface="Open Sans" panose="020B0606030504020204" pitchFamily="34" charset="0"/>
                <a:ea typeface="Open Sans" panose="020B0606030504020204" pitchFamily="34" charset="0"/>
                <a:cs typeface="Open Sans" panose="020B0606030504020204" pitchFamily="34" charset="0"/>
                <a:hlinkClick r:id="rId4"/>
              </a:rPr>
              <a:t>https://www.bloomberg.com/graphics/2023-generative-ai-bias/</a:t>
            </a:r>
            <a:r>
              <a:rPr lang="en-US" sz="1600" dirty="0">
                <a:latin typeface="Open Sans" panose="020B0606030504020204" pitchFamily="34" charset="0"/>
                <a:ea typeface="Open Sans" panose="020B0606030504020204" pitchFamily="34" charset="0"/>
                <a:cs typeface="Open Sans" panose="020B0606030504020204" pitchFamily="34" charset="0"/>
              </a:rPr>
              <a:t>  </a:t>
            </a:r>
          </a:p>
        </p:txBody>
      </p:sp>
      <p:pic>
        <p:nvPicPr>
          <p:cNvPr id="7" name="Picture 6">
            <a:extLst>
              <a:ext uri="{FF2B5EF4-FFF2-40B4-BE49-F238E27FC236}">
                <a16:creationId xmlns:a16="http://schemas.microsoft.com/office/drawing/2014/main" id="{98F22922-2BFB-4063-A0A7-D99F403E7EA1}"/>
              </a:ext>
            </a:extLst>
          </p:cNvPr>
          <p:cNvPicPr>
            <a:picLocks noChangeAspect="1"/>
          </p:cNvPicPr>
          <p:nvPr/>
        </p:nvPicPr>
        <p:blipFill>
          <a:blip r:embed="rId5"/>
          <a:stretch>
            <a:fillRect/>
          </a:stretch>
        </p:blipFill>
        <p:spPr>
          <a:xfrm>
            <a:off x="429260" y="2140426"/>
            <a:ext cx="8285480" cy="3762311"/>
          </a:xfrm>
          <a:prstGeom prst="rect">
            <a:avLst/>
          </a:prstGeom>
        </p:spPr>
      </p:pic>
    </p:spTree>
    <p:extLst>
      <p:ext uri="{BB962C8B-B14F-4D97-AF65-F5344CB8AC3E}">
        <p14:creationId xmlns:p14="http://schemas.microsoft.com/office/powerpoint/2010/main" val="31291475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35</a:t>
            </a:fld>
            <a:endParaRPr lang="es-ES"/>
          </a:p>
        </p:txBody>
      </p:sp>
      <p:sp>
        <p:nvSpPr>
          <p:cNvPr id="12" name="Elipse 11">
            <a:extLst>
              <a:ext uri="{FF2B5EF4-FFF2-40B4-BE49-F238E27FC236}">
                <a16:creationId xmlns:a16="http://schemas.microsoft.com/office/drawing/2014/main" id="{3630410B-6F47-4391-8DBA-4EF7757F920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1BE87F99-D33F-4A15-A006-D72BE4E353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997EB39-6B18-4192-AD06-EBF53E1ED33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E724F9C9-7832-4BC3-8DEC-A83DA296D330}"/>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AI </a:t>
            </a:r>
            <a:r>
              <a:rPr lang="es-ES" sz="2400" b="1" dirty="0" err="1"/>
              <a:t>Bias</a:t>
            </a:r>
            <a:r>
              <a:rPr lang="es-ES" sz="2400" b="1" dirty="0"/>
              <a:t> (AI sesgo)</a:t>
            </a:r>
          </a:p>
        </p:txBody>
      </p:sp>
      <p:sp>
        <p:nvSpPr>
          <p:cNvPr id="3" name="Rectángulo 2">
            <a:extLst>
              <a:ext uri="{FF2B5EF4-FFF2-40B4-BE49-F238E27FC236}">
                <a16:creationId xmlns:a16="http://schemas.microsoft.com/office/drawing/2014/main" id="{F12AD50D-EB27-4B6B-8810-992730554C21}"/>
              </a:ext>
            </a:extLst>
          </p:cNvPr>
          <p:cNvSpPr/>
          <p:nvPr/>
        </p:nvSpPr>
        <p:spPr>
          <a:xfrm>
            <a:off x="685291" y="6200363"/>
            <a:ext cx="7401658" cy="338554"/>
          </a:xfrm>
          <a:prstGeom prst="rect">
            <a:avLst/>
          </a:prstGeom>
        </p:spPr>
        <p:txBody>
          <a:bodyPr wrap="square">
            <a:spAutoFit/>
          </a:bodyPr>
          <a:lstStyle/>
          <a:p>
            <a:pPr algn="just"/>
            <a:r>
              <a:rPr lang="en-US" sz="1600" dirty="0" err="1">
                <a:latin typeface="Open Sans" panose="020B0606030504020204" pitchFamily="34" charset="0"/>
                <a:ea typeface="Open Sans" panose="020B0606030504020204" pitchFamily="34" charset="0"/>
                <a:cs typeface="Open Sans" panose="020B0606030504020204" pitchFamily="34" charset="0"/>
              </a:rPr>
              <a:t>Artículo</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a:latin typeface="Open Sans" panose="020B0606030504020204" pitchFamily="34" charset="0"/>
                <a:ea typeface="Open Sans" panose="020B0606030504020204" pitchFamily="34" charset="0"/>
                <a:cs typeface="Open Sans" panose="020B0606030504020204" pitchFamily="34" charset="0"/>
                <a:hlinkClick r:id="rId4"/>
              </a:rPr>
              <a:t>https://www.bloomberg.com/graphics/2023-generative-ai-bias/</a:t>
            </a:r>
            <a:r>
              <a:rPr lang="en-US" sz="1600" dirty="0">
                <a:latin typeface="Open Sans" panose="020B0606030504020204" pitchFamily="34" charset="0"/>
                <a:ea typeface="Open Sans" panose="020B0606030504020204" pitchFamily="34" charset="0"/>
                <a:cs typeface="Open Sans" panose="020B0606030504020204" pitchFamily="34" charset="0"/>
              </a:rPr>
              <a:t>  </a:t>
            </a:r>
          </a:p>
        </p:txBody>
      </p:sp>
      <p:pic>
        <p:nvPicPr>
          <p:cNvPr id="6" name="Picture 5">
            <a:extLst>
              <a:ext uri="{FF2B5EF4-FFF2-40B4-BE49-F238E27FC236}">
                <a16:creationId xmlns:a16="http://schemas.microsoft.com/office/drawing/2014/main" id="{43F2CA1D-20D2-4E2D-BB71-539FB8949226}"/>
              </a:ext>
            </a:extLst>
          </p:cNvPr>
          <p:cNvPicPr>
            <a:picLocks noChangeAspect="1"/>
          </p:cNvPicPr>
          <p:nvPr/>
        </p:nvPicPr>
        <p:blipFill>
          <a:blip r:embed="rId5"/>
          <a:stretch>
            <a:fillRect/>
          </a:stretch>
        </p:blipFill>
        <p:spPr>
          <a:xfrm>
            <a:off x="429260" y="2207077"/>
            <a:ext cx="8285480" cy="3744551"/>
          </a:xfrm>
          <a:prstGeom prst="rect">
            <a:avLst/>
          </a:prstGeom>
        </p:spPr>
      </p:pic>
    </p:spTree>
    <p:extLst>
      <p:ext uri="{BB962C8B-B14F-4D97-AF65-F5344CB8AC3E}">
        <p14:creationId xmlns:p14="http://schemas.microsoft.com/office/powerpoint/2010/main" val="6863456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36</a:t>
            </a:fld>
            <a:endParaRPr lang="es-ES"/>
          </a:p>
        </p:txBody>
      </p:sp>
      <p:sp>
        <p:nvSpPr>
          <p:cNvPr id="12" name="Elipse 11">
            <a:extLst>
              <a:ext uri="{FF2B5EF4-FFF2-40B4-BE49-F238E27FC236}">
                <a16:creationId xmlns:a16="http://schemas.microsoft.com/office/drawing/2014/main" id="{3630410B-6F47-4391-8DBA-4EF7757F920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1BE87F99-D33F-4A15-A006-D72BE4E353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997EB39-6B18-4192-AD06-EBF53E1ED33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E724F9C9-7832-4BC3-8DEC-A83DA296D330}"/>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AI </a:t>
            </a:r>
            <a:r>
              <a:rPr lang="es-ES" sz="2400" b="1" dirty="0" err="1"/>
              <a:t>Bias</a:t>
            </a:r>
            <a:r>
              <a:rPr lang="es-ES" sz="2400" b="1" dirty="0"/>
              <a:t> (AI sesgo)</a:t>
            </a:r>
          </a:p>
        </p:txBody>
      </p:sp>
      <p:sp>
        <p:nvSpPr>
          <p:cNvPr id="3" name="Rectángulo 2">
            <a:extLst>
              <a:ext uri="{FF2B5EF4-FFF2-40B4-BE49-F238E27FC236}">
                <a16:creationId xmlns:a16="http://schemas.microsoft.com/office/drawing/2014/main" id="{F12AD50D-EB27-4B6B-8810-992730554C21}"/>
              </a:ext>
            </a:extLst>
          </p:cNvPr>
          <p:cNvSpPr/>
          <p:nvPr/>
        </p:nvSpPr>
        <p:spPr>
          <a:xfrm>
            <a:off x="685291" y="6200363"/>
            <a:ext cx="7401658" cy="338554"/>
          </a:xfrm>
          <a:prstGeom prst="rect">
            <a:avLst/>
          </a:prstGeom>
        </p:spPr>
        <p:txBody>
          <a:bodyPr wrap="square">
            <a:spAutoFit/>
          </a:bodyPr>
          <a:lstStyle/>
          <a:p>
            <a:pPr algn="just"/>
            <a:r>
              <a:rPr lang="en-US" sz="1600" dirty="0" err="1">
                <a:latin typeface="Open Sans" panose="020B0606030504020204" pitchFamily="34" charset="0"/>
                <a:ea typeface="Open Sans" panose="020B0606030504020204" pitchFamily="34" charset="0"/>
                <a:cs typeface="Open Sans" panose="020B0606030504020204" pitchFamily="34" charset="0"/>
              </a:rPr>
              <a:t>Artículo</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a:latin typeface="Open Sans" panose="020B0606030504020204" pitchFamily="34" charset="0"/>
                <a:ea typeface="Open Sans" panose="020B0606030504020204" pitchFamily="34" charset="0"/>
                <a:cs typeface="Open Sans" panose="020B0606030504020204" pitchFamily="34" charset="0"/>
                <a:hlinkClick r:id="rId4"/>
              </a:rPr>
              <a:t>https://www.bloomberg.com/graphics/2023-generative-ai-bias/</a:t>
            </a:r>
            <a:r>
              <a:rPr lang="en-US" sz="1600" dirty="0">
                <a:latin typeface="Open Sans" panose="020B0606030504020204" pitchFamily="34" charset="0"/>
                <a:ea typeface="Open Sans" panose="020B0606030504020204" pitchFamily="34" charset="0"/>
                <a:cs typeface="Open Sans" panose="020B0606030504020204" pitchFamily="34" charset="0"/>
              </a:rPr>
              <a:t>  </a:t>
            </a:r>
          </a:p>
        </p:txBody>
      </p:sp>
      <p:pic>
        <p:nvPicPr>
          <p:cNvPr id="5" name="Picture 4">
            <a:extLst>
              <a:ext uri="{FF2B5EF4-FFF2-40B4-BE49-F238E27FC236}">
                <a16:creationId xmlns:a16="http://schemas.microsoft.com/office/drawing/2014/main" id="{CA76D63D-6FB7-43E3-B9F2-42F17DD913FD}"/>
              </a:ext>
            </a:extLst>
          </p:cNvPr>
          <p:cNvPicPr>
            <a:picLocks noChangeAspect="1"/>
          </p:cNvPicPr>
          <p:nvPr/>
        </p:nvPicPr>
        <p:blipFill>
          <a:blip r:embed="rId5"/>
          <a:stretch>
            <a:fillRect/>
          </a:stretch>
        </p:blipFill>
        <p:spPr>
          <a:xfrm>
            <a:off x="429260" y="2292635"/>
            <a:ext cx="8285480" cy="3470166"/>
          </a:xfrm>
          <a:prstGeom prst="rect">
            <a:avLst/>
          </a:prstGeom>
        </p:spPr>
      </p:pic>
    </p:spTree>
    <p:extLst>
      <p:ext uri="{BB962C8B-B14F-4D97-AF65-F5344CB8AC3E}">
        <p14:creationId xmlns:p14="http://schemas.microsoft.com/office/powerpoint/2010/main" val="1333323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37</a:t>
            </a:fld>
            <a:endParaRPr lang="es-ES"/>
          </a:p>
        </p:txBody>
      </p:sp>
      <p:sp>
        <p:nvSpPr>
          <p:cNvPr id="12" name="Elipse 11">
            <a:extLst>
              <a:ext uri="{FF2B5EF4-FFF2-40B4-BE49-F238E27FC236}">
                <a16:creationId xmlns:a16="http://schemas.microsoft.com/office/drawing/2014/main" id="{3630410B-6F47-4391-8DBA-4EF7757F920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1BE87F99-D33F-4A15-A006-D72BE4E353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997EB39-6B18-4192-AD06-EBF53E1ED33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E724F9C9-7832-4BC3-8DEC-A83DA296D330}"/>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AI </a:t>
            </a:r>
            <a:r>
              <a:rPr lang="es-ES" sz="2400" b="1" dirty="0" err="1"/>
              <a:t>Bias</a:t>
            </a:r>
            <a:r>
              <a:rPr lang="es-ES" sz="2400" b="1" dirty="0"/>
              <a:t> (AI sesgo)</a:t>
            </a:r>
          </a:p>
        </p:txBody>
      </p:sp>
      <p:sp>
        <p:nvSpPr>
          <p:cNvPr id="3" name="Rectángulo 2">
            <a:extLst>
              <a:ext uri="{FF2B5EF4-FFF2-40B4-BE49-F238E27FC236}">
                <a16:creationId xmlns:a16="http://schemas.microsoft.com/office/drawing/2014/main" id="{F12AD50D-EB27-4B6B-8810-992730554C21}"/>
              </a:ext>
            </a:extLst>
          </p:cNvPr>
          <p:cNvSpPr/>
          <p:nvPr/>
        </p:nvSpPr>
        <p:spPr>
          <a:xfrm>
            <a:off x="685291" y="2413337"/>
            <a:ext cx="7401658" cy="2800767"/>
          </a:xfrm>
          <a:prstGeom prst="rect">
            <a:avLst/>
          </a:prstGeom>
        </p:spPr>
        <p:txBody>
          <a:bodyPr wrap="square">
            <a:spAutoFit/>
          </a:bodyPr>
          <a:lstStyle/>
          <a:p>
            <a:pPr marL="285750" indent="-285750" algn="jus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Se </a:t>
            </a:r>
            <a:r>
              <a:rPr lang="en-US" sz="1600" dirty="0" err="1">
                <a:latin typeface="Open Sans" panose="020B0606030504020204" pitchFamily="34" charset="0"/>
                <a:ea typeface="Open Sans" panose="020B0606030504020204" pitchFamily="34" charset="0"/>
                <a:cs typeface="Open Sans" panose="020B0606030504020204" pitchFamily="34" charset="0"/>
              </a:rPr>
              <a:t>trata</a:t>
            </a:r>
            <a:r>
              <a:rPr lang="en-US" sz="1600" dirty="0">
                <a:latin typeface="Open Sans" panose="020B0606030504020204" pitchFamily="34" charset="0"/>
                <a:ea typeface="Open Sans" panose="020B0606030504020204" pitchFamily="34" charset="0"/>
                <a:cs typeface="Open Sans" panose="020B0606030504020204" pitchFamily="34" charset="0"/>
              </a:rPr>
              <a:t> de un </a:t>
            </a:r>
            <a:r>
              <a:rPr lang="en-US" sz="1600" dirty="0" err="1">
                <a:latin typeface="Open Sans" panose="020B0606030504020204" pitchFamily="34" charset="0"/>
                <a:ea typeface="Open Sans" panose="020B0606030504020204" pitchFamily="34" charset="0"/>
                <a:cs typeface="Open Sans" panose="020B0606030504020204" pitchFamily="34" charset="0"/>
              </a:rPr>
              <a:t>fenómeno</a:t>
            </a:r>
            <a:r>
              <a:rPr lang="en-US" sz="1600" dirty="0">
                <a:latin typeface="Open Sans" panose="020B0606030504020204" pitchFamily="34" charset="0"/>
                <a:ea typeface="Open Sans" panose="020B0606030504020204" pitchFamily="34" charset="0"/>
                <a:cs typeface="Open Sans" panose="020B0606030504020204" pitchFamily="34" charset="0"/>
              </a:rPr>
              <a:t> que surge </a:t>
            </a:r>
            <a:r>
              <a:rPr lang="en-US" sz="1600" dirty="0" err="1">
                <a:latin typeface="Open Sans" panose="020B0606030504020204" pitchFamily="34" charset="0"/>
                <a:ea typeface="Open Sans" panose="020B0606030504020204" pitchFamily="34" charset="0"/>
                <a:cs typeface="Open Sans" panose="020B0606030504020204" pitchFamily="34" charset="0"/>
              </a:rPr>
              <a:t>cuando</a:t>
            </a:r>
            <a:r>
              <a:rPr lang="en-US" sz="1600" dirty="0">
                <a:latin typeface="Open Sans" panose="020B0606030504020204" pitchFamily="34" charset="0"/>
                <a:ea typeface="Open Sans" panose="020B0606030504020204" pitchFamily="34" charset="0"/>
                <a:cs typeface="Open Sans" panose="020B0606030504020204" pitchFamily="34" charset="0"/>
              </a:rPr>
              <a:t> un </a:t>
            </a:r>
            <a:r>
              <a:rPr lang="en-US" sz="1600" dirty="0" err="1">
                <a:latin typeface="Open Sans" panose="020B0606030504020204" pitchFamily="34" charset="0"/>
                <a:ea typeface="Open Sans" panose="020B0606030504020204" pitchFamily="34" charset="0"/>
                <a:cs typeface="Open Sans" panose="020B0606030504020204" pitchFamily="34" charset="0"/>
              </a:rPr>
              <a:t>algoritmo</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ofrece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resultados</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sistemáticamente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sesgados</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como</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consecuencia</a:t>
            </a:r>
            <a:r>
              <a:rPr lang="en-US" sz="1600" dirty="0">
                <a:latin typeface="Open Sans" panose="020B0606030504020204" pitchFamily="34" charset="0"/>
                <a:ea typeface="Open Sans" panose="020B0606030504020204" pitchFamily="34" charset="0"/>
                <a:cs typeface="Open Sans" panose="020B0606030504020204" pitchFamily="34" charset="0"/>
              </a:rPr>
              <a:t> de </a:t>
            </a:r>
            <a:r>
              <a:rPr lang="en-US" sz="1600" dirty="0" err="1">
                <a:latin typeface="Open Sans" panose="020B0606030504020204" pitchFamily="34" charset="0"/>
                <a:ea typeface="Open Sans" panose="020B0606030504020204" pitchFamily="34" charset="0"/>
                <a:cs typeface="Open Sans" panose="020B0606030504020204" pitchFamily="34" charset="0"/>
              </a:rPr>
              <a:t>supuestos</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erróneos</a:t>
            </a:r>
            <a:r>
              <a:rPr lang="en-US" sz="1600" dirty="0">
                <a:latin typeface="Open Sans" panose="020B0606030504020204" pitchFamily="34" charset="0"/>
                <a:ea typeface="Open Sans" panose="020B0606030504020204" pitchFamily="34" charset="0"/>
                <a:cs typeface="Open Sans" panose="020B0606030504020204" pitchFamily="34" charset="0"/>
              </a:rPr>
              <a:t> del </a:t>
            </a:r>
            <a:r>
              <a:rPr lang="en-US" sz="1600" dirty="0" err="1">
                <a:latin typeface="Open Sans" panose="020B0606030504020204" pitchFamily="34" charset="0"/>
                <a:ea typeface="Open Sans" panose="020B0606030504020204" pitchFamily="34" charset="0"/>
                <a:cs typeface="Open Sans" panose="020B0606030504020204" pitchFamily="34" charset="0"/>
              </a:rPr>
              <a:t>proceso</a:t>
            </a:r>
            <a:r>
              <a:rPr lang="en-US" sz="1600" dirty="0">
                <a:latin typeface="Open Sans" panose="020B0606030504020204" pitchFamily="34" charset="0"/>
                <a:ea typeface="Open Sans" panose="020B0606030504020204" pitchFamily="34" charset="0"/>
                <a:cs typeface="Open Sans" panose="020B0606030504020204" pitchFamily="34" charset="0"/>
              </a:rPr>
              <a:t> de </a:t>
            </a:r>
            <a:r>
              <a:rPr lang="en-US" sz="1600" dirty="0" err="1">
                <a:latin typeface="Open Sans" panose="020B0606030504020204" pitchFamily="34" charset="0"/>
                <a:ea typeface="Open Sans" panose="020B0606030504020204" pitchFamily="34" charset="0"/>
                <a:cs typeface="Open Sans" panose="020B0606030504020204" pitchFamily="34" charset="0"/>
              </a:rPr>
              <a:t>aprendizaje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automático</a:t>
            </a:r>
            <a:r>
              <a:rPr lang="en-US" sz="1600" dirty="0">
                <a:latin typeface="Open Sans" panose="020B0606030504020204" pitchFamily="34" charset="0"/>
                <a:ea typeface="Open Sans" panose="020B0606030504020204" pitchFamily="34" charset="0"/>
                <a:cs typeface="Open Sans" panose="020B0606030504020204" pitchFamily="34" charset="0"/>
              </a:rPr>
              <a:t>. </a:t>
            </a:r>
          </a:p>
          <a:p>
            <a:pPr marL="285750" indent="-285750" algn="just">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US" sz="1600" dirty="0" err="1">
                <a:latin typeface="Open Sans" panose="020B0606030504020204" pitchFamily="34" charset="0"/>
                <a:ea typeface="Open Sans" panose="020B0606030504020204" pitchFamily="34" charset="0"/>
                <a:cs typeface="Open Sans" panose="020B0606030504020204" pitchFamily="34" charset="0"/>
              </a:rPr>
              <a:t>Normalmente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afecta</a:t>
            </a:r>
            <a:r>
              <a:rPr lang="en-US" sz="1600" dirty="0">
                <a:latin typeface="Open Sans" panose="020B0606030504020204" pitchFamily="34" charset="0"/>
                <a:ea typeface="Open Sans" panose="020B0606030504020204" pitchFamily="34" charset="0"/>
                <a:cs typeface="Open Sans" panose="020B0606030504020204" pitchFamily="34" charset="0"/>
              </a:rPr>
              <a:t> a </a:t>
            </a:r>
            <a:r>
              <a:rPr lang="en-US" sz="1600" dirty="0" err="1">
                <a:latin typeface="Open Sans" panose="020B0606030504020204" pitchFamily="34" charset="0"/>
                <a:ea typeface="Open Sans" panose="020B0606030504020204" pitchFamily="34" charset="0"/>
                <a:cs typeface="Open Sans" panose="020B0606030504020204" pitchFamily="34" charset="0"/>
              </a:rPr>
              <a:t>cierto</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grupos</a:t>
            </a:r>
            <a:r>
              <a:rPr lang="en-US" sz="1600" dirty="0">
                <a:latin typeface="Open Sans" panose="020B0606030504020204" pitchFamily="34" charset="0"/>
                <a:ea typeface="Open Sans" panose="020B0606030504020204" pitchFamily="34" charset="0"/>
                <a:cs typeface="Open Sans" panose="020B0606030504020204" pitchFamily="34" charset="0"/>
              </a:rPr>
              <a:t> o </a:t>
            </a:r>
            <a:r>
              <a:rPr lang="en-US" sz="1600" dirty="0" err="1">
                <a:latin typeface="Open Sans" panose="020B0606030504020204" pitchFamily="34" charset="0"/>
                <a:ea typeface="Open Sans" panose="020B0606030504020204" pitchFamily="34" charset="0"/>
                <a:cs typeface="Open Sans" panose="020B0606030504020204" pitchFamily="34" charset="0"/>
              </a:rPr>
              <a:t>minorias</a:t>
            </a:r>
            <a:r>
              <a:rPr lang="en-US" sz="1600" dirty="0">
                <a:latin typeface="Open Sans" panose="020B0606030504020204" pitchFamily="34" charset="0"/>
                <a:ea typeface="Open Sans" panose="020B0606030504020204" pitchFamily="34" charset="0"/>
                <a:cs typeface="Open Sans" panose="020B0606030504020204" pitchFamily="34" charset="0"/>
              </a:rPr>
              <a:t>.</a:t>
            </a:r>
          </a:p>
          <a:p>
            <a:pPr algn="just"/>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n-US" sz="1600" dirty="0">
                <a:latin typeface="Open Sans" panose="020B0606030504020204" pitchFamily="34" charset="0"/>
                <a:ea typeface="Open Sans" panose="020B0606030504020204" pitchFamily="34" charset="0"/>
                <a:cs typeface="Open Sans" panose="020B0606030504020204" pitchFamily="34" charset="0"/>
              </a:rPr>
              <a:t>AI </a:t>
            </a:r>
            <a:r>
              <a:rPr lang="en-US" sz="1600" dirty="0" err="1">
                <a:latin typeface="Open Sans" panose="020B0606030504020204" pitchFamily="34" charset="0"/>
                <a:ea typeface="Open Sans" panose="020B0606030504020204" pitchFamily="34" charset="0"/>
                <a:cs typeface="Open Sans" panose="020B0606030504020204" pitchFamily="34" charset="0"/>
              </a:rPr>
              <a:t>puede</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reforzar</a:t>
            </a:r>
            <a:r>
              <a:rPr lang="en-US" sz="1600" dirty="0">
                <a:latin typeface="Open Sans" panose="020B0606030504020204" pitchFamily="34" charset="0"/>
                <a:ea typeface="Open Sans" panose="020B0606030504020204" pitchFamily="34" charset="0"/>
                <a:cs typeface="Open Sans" panose="020B0606030504020204" pitchFamily="34" charset="0"/>
              </a:rPr>
              <a:t> y </a:t>
            </a:r>
            <a:r>
              <a:rPr lang="en-US" sz="1600" dirty="0" err="1">
                <a:latin typeface="Open Sans" panose="020B0606030504020204" pitchFamily="34" charset="0"/>
                <a:ea typeface="Open Sans" panose="020B0606030504020204" pitchFamily="34" charset="0"/>
                <a:cs typeface="Open Sans" panose="020B0606030504020204" pitchFamily="34" charset="0"/>
              </a:rPr>
              <a:t>aumentar</a:t>
            </a:r>
            <a:r>
              <a:rPr lang="en-US" sz="1600" dirty="0">
                <a:latin typeface="Open Sans" panose="020B0606030504020204" pitchFamily="34" charset="0"/>
                <a:ea typeface="Open Sans" panose="020B0606030504020204" pitchFamily="34" charset="0"/>
                <a:cs typeface="Open Sans" panose="020B0606030504020204" pitchFamily="34" charset="0"/>
              </a:rPr>
              <a:t> los </a:t>
            </a:r>
            <a:r>
              <a:rPr lang="en-US" sz="1600" dirty="0" err="1">
                <a:latin typeface="Open Sans" panose="020B0606030504020204" pitchFamily="34" charset="0"/>
                <a:ea typeface="Open Sans" panose="020B0606030504020204" pitchFamily="34" charset="0"/>
                <a:cs typeface="Open Sans" panose="020B0606030504020204" pitchFamily="34" charset="0"/>
              </a:rPr>
              <a:t>sesgos</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humanos</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ya</a:t>
            </a:r>
            <a:r>
              <a:rPr lang="en-US" sz="1600" dirty="0">
                <a:latin typeface="Open Sans" panose="020B0606030504020204" pitchFamily="34" charset="0"/>
                <a:ea typeface="Open Sans" panose="020B0606030504020204" pitchFamily="34" charset="0"/>
                <a:cs typeface="Open Sans" panose="020B0606030504020204" pitchFamily="34" charset="0"/>
              </a:rPr>
              <a:t> </a:t>
            </a:r>
            <a:r>
              <a:rPr lang="en-US" sz="1600" dirty="0" err="1">
                <a:latin typeface="Open Sans" panose="020B0606030504020204" pitchFamily="34" charset="0"/>
                <a:ea typeface="Open Sans" panose="020B0606030504020204" pitchFamily="34" charset="0"/>
                <a:cs typeface="Open Sans" panose="020B0606030504020204" pitchFamily="34" charset="0"/>
              </a:rPr>
              <a:t>existentes</a:t>
            </a:r>
            <a:r>
              <a:rPr lang="en-US" sz="1600" dirty="0">
                <a:latin typeface="Open Sans" panose="020B0606030504020204" pitchFamily="34" charset="0"/>
                <a:ea typeface="Open Sans" panose="020B0606030504020204" pitchFamily="34" charset="0"/>
                <a:cs typeface="Open Sans" panose="020B0606030504020204" pitchFamily="34" charset="0"/>
              </a:rPr>
              <a:t>.</a:t>
            </a:r>
          </a:p>
          <a:p>
            <a:pPr marL="285750" indent="-285750" algn="just">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a:p>
            <a:pPr marL="285750" indent="-285750" algn="just">
              <a:buFont typeface="Arial" panose="020B0604020202020204" pitchFamily="34" charset="0"/>
              <a:buChar char="•"/>
            </a:pPr>
            <a:r>
              <a:rPr lang="es-ES" sz="1600" dirty="0">
                <a:latin typeface="Open Sans" panose="020B0606030504020204" pitchFamily="34" charset="0"/>
                <a:ea typeface="Open Sans" panose="020B0606030504020204" pitchFamily="34" charset="0"/>
                <a:cs typeface="Open Sans" panose="020B0606030504020204" pitchFamily="34" charset="0"/>
              </a:rPr>
              <a:t>Puede que la </a:t>
            </a:r>
            <a:r>
              <a:rPr lang="es-ES" sz="1600" b="1" dirty="0">
                <a:latin typeface="Open Sans" panose="020B0606030504020204" pitchFamily="34" charset="0"/>
                <a:ea typeface="Open Sans" panose="020B0606030504020204" pitchFamily="34" charset="0"/>
                <a:cs typeface="Open Sans" panose="020B0606030504020204" pitchFamily="34" charset="0"/>
              </a:rPr>
              <a:t>IA ética </a:t>
            </a:r>
            <a:r>
              <a:rPr lang="es-ES" sz="1600" dirty="0">
                <a:latin typeface="Open Sans" panose="020B0606030504020204" pitchFamily="34" charset="0"/>
                <a:ea typeface="Open Sans" panose="020B0606030504020204" pitchFamily="34" charset="0"/>
                <a:cs typeface="Open Sans" panose="020B0606030504020204" pitchFamily="34" charset="0"/>
              </a:rPr>
              <a:t>no esté en el centro de los debates, pero debería estarlo.</a:t>
            </a:r>
          </a:p>
          <a:p>
            <a:pPr marL="285750" indent="-285750" algn="just">
              <a:buFont typeface="Arial" panose="020B0604020202020204" pitchFamily="34" charset="0"/>
              <a:buChar char="•"/>
            </a:pPr>
            <a:endParaRPr lang="en-US" sz="1600" dirty="0">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7681699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38</a:t>
            </a:fld>
            <a:endParaRPr lang="es-ES"/>
          </a:p>
        </p:txBody>
      </p:sp>
      <p:sp>
        <p:nvSpPr>
          <p:cNvPr id="12" name="Elipse 11">
            <a:extLst>
              <a:ext uri="{FF2B5EF4-FFF2-40B4-BE49-F238E27FC236}">
                <a16:creationId xmlns:a16="http://schemas.microsoft.com/office/drawing/2014/main" id="{3630410B-6F47-4391-8DBA-4EF7757F920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1BE87F99-D33F-4A15-A006-D72BE4E353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997EB39-6B18-4192-AD06-EBF53E1ED33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E724F9C9-7832-4BC3-8DEC-A83DA296D330}"/>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AI </a:t>
            </a:r>
            <a:r>
              <a:rPr lang="es-ES" sz="2400" b="1" dirty="0" err="1"/>
              <a:t>Bias</a:t>
            </a:r>
            <a:r>
              <a:rPr lang="es-ES" sz="2400" b="1" dirty="0"/>
              <a:t>. ¿Cómo mitigarla?</a:t>
            </a:r>
          </a:p>
        </p:txBody>
      </p:sp>
      <p:pic>
        <p:nvPicPr>
          <p:cNvPr id="3074" name="Picture 2" descr="Bias in AI">
            <a:extLst>
              <a:ext uri="{FF2B5EF4-FFF2-40B4-BE49-F238E27FC236}">
                <a16:creationId xmlns:a16="http://schemas.microsoft.com/office/drawing/2014/main" id="{C8977EB4-8795-421F-B48B-398011D8D4A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69123" y="2114334"/>
            <a:ext cx="4302369" cy="4302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593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39</a:t>
            </a:fld>
            <a:endParaRPr lang="es-ES"/>
          </a:p>
        </p:txBody>
      </p:sp>
      <p:sp>
        <p:nvSpPr>
          <p:cNvPr id="12" name="Elipse 11">
            <a:extLst>
              <a:ext uri="{FF2B5EF4-FFF2-40B4-BE49-F238E27FC236}">
                <a16:creationId xmlns:a16="http://schemas.microsoft.com/office/drawing/2014/main" id="{3630410B-6F47-4391-8DBA-4EF7757F920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1BE87F99-D33F-4A15-A006-D72BE4E353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997EB39-6B18-4192-AD06-EBF53E1ED33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E724F9C9-7832-4BC3-8DEC-A83DA296D330}"/>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Ejemplo de sesgo: </a:t>
            </a:r>
            <a:r>
              <a:rPr lang="es-ES" sz="2400" b="1" dirty="0" err="1"/>
              <a:t>The</a:t>
            </a:r>
            <a:r>
              <a:rPr lang="es-ES" sz="2400" b="1" dirty="0"/>
              <a:t> </a:t>
            </a:r>
            <a:r>
              <a:rPr lang="es-ES" sz="2400" b="1" dirty="0" err="1"/>
              <a:t>Gender</a:t>
            </a:r>
            <a:r>
              <a:rPr lang="es-ES" sz="2400" b="1" dirty="0"/>
              <a:t> Project</a:t>
            </a:r>
          </a:p>
        </p:txBody>
      </p:sp>
      <p:sp>
        <p:nvSpPr>
          <p:cNvPr id="2" name="Rectángulo 1">
            <a:extLst>
              <a:ext uri="{FF2B5EF4-FFF2-40B4-BE49-F238E27FC236}">
                <a16:creationId xmlns:a16="http://schemas.microsoft.com/office/drawing/2014/main" id="{C30CF7B7-B9CB-444B-BA68-1871268382FE}"/>
              </a:ext>
            </a:extLst>
          </p:cNvPr>
          <p:cNvSpPr/>
          <p:nvPr/>
        </p:nvSpPr>
        <p:spPr>
          <a:xfrm>
            <a:off x="793317" y="6046446"/>
            <a:ext cx="7537883" cy="523220"/>
          </a:xfrm>
          <a:prstGeom prst="rect">
            <a:avLst/>
          </a:prstGeom>
        </p:spPr>
        <p:txBody>
          <a:bodyPr wrap="square">
            <a:spAutoFit/>
          </a:bodyPr>
          <a:lstStyle/>
          <a:p>
            <a:r>
              <a:rPr lang="es-ES" sz="1400" dirty="0"/>
              <a:t>Fuente: </a:t>
            </a:r>
            <a:r>
              <a:rPr lang="es-ES" sz="1400" dirty="0" err="1"/>
              <a:t>Hardvard</a:t>
            </a:r>
            <a:r>
              <a:rPr lang="es-ES" sz="1400" dirty="0"/>
              <a:t> </a:t>
            </a:r>
            <a:r>
              <a:rPr lang="es-ES" sz="1400" dirty="0" err="1"/>
              <a:t>University</a:t>
            </a:r>
            <a:r>
              <a:rPr lang="es-ES" sz="1400" dirty="0"/>
              <a:t> </a:t>
            </a:r>
            <a:r>
              <a:rPr lang="es-ES" sz="1400" dirty="0">
                <a:hlinkClick r:id="rId3"/>
              </a:rPr>
              <a:t>https://sitn.hms.harvard.edu/flash/2020/racial-discrimination-in-face-recognition-technology/</a:t>
            </a:r>
            <a:endParaRPr lang="es-ES" sz="1400" dirty="0"/>
          </a:p>
        </p:txBody>
      </p:sp>
      <p:pic>
        <p:nvPicPr>
          <p:cNvPr id="1026" name="Picture 2" descr="https://i0.wp.com/sitn.hms.harvard.edu/wp-content/uploads/2020/10/Facial_recognition.jpg?resize=1024%2C512&amp;ssl=1">
            <a:extLst>
              <a:ext uri="{FF2B5EF4-FFF2-40B4-BE49-F238E27FC236}">
                <a16:creationId xmlns:a16="http://schemas.microsoft.com/office/drawing/2014/main" id="{EB941294-8E1D-4FCB-9637-8F92FFA919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7998" y="1891342"/>
            <a:ext cx="3968004" cy="198400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4">
            <a:extLst>
              <a:ext uri="{FF2B5EF4-FFF2-40B4-BE49-F238E27FC236}">
                <a16:creationId xmlns:a16="http://schemas.microsoft.com/office/drawing/2014/main" id="{DA349728-DB56-4FF2-95E8-EF2887AE50B2}"/>
              </a:ext>
            </a:extLst>
          </p:cNvPr>
          <p:cNvPicPr>
            <a:picLocks noChangeAspect="1"/>
          </p:cNvPicPr>
          <p:nvPr/>
        </p:nvPicPr>
        <p:blipFill>
          <a:blip r:embed="rId5"/>
          <a:stretch>
            <a:fillRect/>
          </a:stretch>
        </p:blipFill>
        <p:spPr>
          <a:xfrm>
            <a:off x="2432434" y="3981954"/>
            <a:ext cx="4279132" cy="1989076"/>
          </a:xfrm>
          <a:prstGeom prst="rect">
            <a:avLst/>
          </a:prstGeom>
        </p:spPr>
      </p:pic>
    </p:spTree>
    <p:extLst>
      <p:ext uri="{BB962C8B-B14F-4D97-AF65-F5344CB8AC3E}">
        <p14:creationId xmlns:p14="http://schemas.microsoft.com/office/powerpoint/2010/main" val="39510884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7D03AA28-728B-4D97-9539-03F818E8BA4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p:txBody>
          <a:bodyPr/>
          <a:lstStyle/>
          <a:p>
            <a:fld id="{F72B40EF-D53A-41AA-87B6-B9F74BA43E09}" type="slidenum">
              <a:rPr lang="es-ES" smtClean="0"/>
              <a:t>4</a:t>
            </a:fld>
            <a:endParaRPr lang="es-ES" dirty="0"/>
          </a:p>
        </p:txBody>
      </p:sp>
      <p:sp>
        <p:nvSpPr>
          <p:cNvPr id="3" name="CuadroTexto 2"/>
          <p:cNvSpPr txBox="1"/>
          <p:nvPr/>
        </p:nvSpPr>
        <p:spPr>
          <a:xfrm>
            <a:off x="977070" y="2110901"/>
            <a:ext cx="7688036" cy="32762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gl-ES" sz="2000" dirty="0" err="1"/>
              <a:t>Introducción</a:t>
            </a:r>
            <a:r>
              <a:rPr lang="gl-ES" sz="2000" dirty="0"/>
              <a:t> a </a:t>
            </a:r>
            <a:r>
              <a:rPr lang="gl-ES" sz="2000" dirty="0" err="1"/>
              <a:t>qué</a:t>
            </a:r>
            <a:r>
              <a:rPr lang="gl-ES" sz="2000" dirty="0"/>
              <a:t> es la </a:t>
            </a:r>
            <a:r>
              <a:rPr lang="gl-ES" sz="2000" dirty="0" err="1"/>
              <a:t>Inteligencia</a:t>
            </a:r>
            <a:r>
              <a:rPr lang="gl-ES" sz="2000" dirty="0"/>
              <a:t> Artificial.</a:t>
            </a:r>
          </a:p>
          <a:p>
            <a:pPr marL="285750" indent="-285750">
              <a:lnSpc>
                <a:spcPct val="150000"/>
              </a:lnSpc>
              <a:buFont typeface="Arial" panose="020B0604020202020204" pitchFamily="34" charset="0"/>
              <a:buChar char="•"/>
            </a:pPr>
            <a:r>
              <a:rPr lang="gl-ES" sz="2000" dirty="0"/>
              <a:t>Entender los conceptos básicos de </a:t>
            </a:r>
            <a:r>
              <a:rPr lang="gl-ES" sz="2000" dirty="0" err="1"/>
              <a:t>Machine</a:t>
            </a:r>
            <a:r>
              <a:rPr lang="gl-ES" sz="2000" dirty="0"/>
              <a:t> </a:t>
            </a:r>
            <a:r>
              <a:rPr lang="gl-ES" sz="2000" dirty="0" err="1"/>
              <a:t>Learning</a:t>
            </a:r>
            <a:r>
              <a:rPr lang="gl-ES" sz="2000" dirty="0"/>
              <a:t>.</a:t>
            </a:r>
          </a:p>
          <a:p>
            <a:pPr marL="285750" indent="-285750">
              <a:lnSpc>
                <a:spcPct val="150000"/>
              </a:lnSpc>
              <a:buFont typeface="Arial" panose="020B0604020202020204" pitchFamily="34" charset="0"/>
              <a:buChar char="•"/>
            </a:pPr>
            <a:r>
              <a:rPr lang="gl-ES" sz="2000" dirty="0"/>
              <a:t>Explorar los diferentes tipos de </a:t>
            </a:r>
            <a:r>
              <a:rPr lang="gl-ES" sz="2000" dirty="0" err="1"/>
              <a:t>aprendizaje</a:t>
            </a:r>
            <a:r>
              <a:rPr lang="gl-ES" sz="2000" dirty="0"/>
              <a:t> en </a:t>
            </a:r>
            <a:r>
              <a:rPr lang="gl-ES" sz="2000" dirty="0" err="1"/>
              <a:t>Machine</a:t>
            </a:r>
            <a:r>
              <a:rPr lang="gl-ES" sz="2000" dirty="0"/>
              <a:t> </a:t>
            </a:r>
            <a:r>
              <a:rPr lang="gl-ES" sz="2000" dirty="0" err="1"/>
              <a:t>Learning</a:t>
            </a:r>
            <a:r>
              <a:rPr lang="gl-ES" sz="2000" dirty="0"/>
              <a:t>.</a:t>
            </a:r>
          </a:p>
          <a:p>
            <a:pPr marL="285750" indent="-285750">
              <a:lnSpc>
                <a:spcPct val="150000"/>
              </a:lnSpc>
              <a:buFont typeface="Arial" panose="020B0604020202020204" pitchFamily="34" charset="0"/>
              <a:buChar char="•"/>
            </a:pPr>
            <a:r>
              <a:rPr lang="gl-ES" sz="2000" dirty="0"/>
              <a:t>Ejemplos de aplicaciones de big data y machine learning en el sector industrial y de mecatrónica.</a:t>
            </a:r>
          </a:p>
          <a:p>
            <a:pPr>
              <a:lnSpc>
                <a:spcPct val="150000"/>
              </a:lnSpc>
            </a:pPr>
            <a:endParaRPr lang="gl-ES" sz="2000" dirty="0"/>
          </a:p>
          <a:p>
            <a:pPr marL="285750" indent="-285750">
              <a:lnSpc>
                <a:spcPct val="150000"/>
              </a:lnSpc>
              <a:buFont typeface="Arial" panose="020B0604020202020204" pitchFamily="34" charset="0"/>
              <a:buChar char="•"/>
            </a:pPr>
            <a:endParaRPr lang="en-US" sz="2000"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607" y="1259257"/>
            <a:ext cx="553521" cy="553521"/>
          </a:xfrm>
          <a:prstGeom prst="rect">
            <a:avLst/>
          </a:prstGeom>
        </p:spPr>
      </p:pic>
      <p:sp>
        <p:nvSpPr>
          <p:cNvPr id="6" name="Título 1">
            <a:extLst>
              <a:ext uri="{FF2B5EF4-FFF2-40B4-BE49-F238E27FC236}">
                <a16:creationId xmlns:a16="http://schemas.microsoft.com/office/drawing/2014/main" id="{B55D0A9A-2C98-4C08-A588-4BB224D73EB4}"/>
              </a:ext>
            </a:extLst>
          </p:cNvPr>
          <p:cNvSpPr txBox="1">
            <a:spLocks/>
          </p:cNvSpPr>
          <p:nvPr/>
        </p:nvSpPr>
        <p:spPr>
          <a:xfrm>
            <a:off x="1044392" y="1198152"/>
            <a:ext cx="458460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Objetivos de la sesión</a:t>
            </a:r>
          </a:p>
        </p:txBody>
      </p:sp>
      <p:cxnSp>
        <p:nvCxnSpPr>
          <p:cNvPr id="8" name="Conector recto 7">
            <a:extLst>
              <a:ext uri="{FF2B5EF4-FFF2-40B4-BE49-F238E27FC236}">
                <a16:creationId xmlns:a16="http://schemas.microsoft.com/office/drawing/2014/main" id="{639E8254-F30D-4E18-BB89-27F244DA3A2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002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40</a:t>
            </a:fld>
            <a:endParaRPr lang="es-ES"/>
          </a:p>
        </p:txBody>
      </p:sp>
      <p:sp>
        <p:nvSpPr>
          <p:cNvPr id="12" name="Elipse 11">
            <a:extLst>
              <a:ext uri="{FF2B5EF4-FFF2-40B4-BE49-F238E27FC236}">
                <a16:creationId xmlns:a16="http://schemas.microsoft.com/office/drawing/2014/main" id="{3E9E5396-B980-4346-BF74-EA9BBE40A58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FE12BE6D-6F16-4974-9654-807C56DEEB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FEBC700-D199-4494-8E53-3DA1D1AE6155}"/>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2F1A1CC3-A947-455B-B908-56FF9357B77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Ejemplo de sesgo</a:t>
            </a:r>
            <a:r>
              <a:rPr lang="es-ES" sz="2400" b="1"/>
              <a:t>: Project Green Light Detroit</a:t>
            </a:r>
            <a:endParaRPr lang="es-ES" sz="2400" b="1" dirty="0"/>
          </a:p>
        </p:txBody>
      </p:sp>
      <p:sp>
        <p:nvSpPr>
          <p:cNvPr id="8" name="Rectángulo 1">
            <a:extLst>
              <a:ext uri="{FF2B5EF4-FFF2-40B4-BE49-F238E27FC236}">
                <a16:creationId xmlns:a16="http://schemas.microsoft.com/office/drawing/2014/main" id="{CF0AAD41-5922-4303-899E-B734107C96D6}"/>
              </a:ext>
            </a:extLst>
          </p:cNvPr>
          <p:cNvSpPr/>
          <p:nvPr/>
        </p:nvSpPr>
        <p:spPr>
          <a:xfrm>
            <a:off x="793317" y="6046446"/>
            <a:ext cx="7537883" cy="523220"/>
          </a:xfrm>
          <a:prstGeom prst="rect">
            <a:avLst/>
          </a:prstGeom>
        </p:spPr>
        <p:txBody>
          <a:bodyPr wrap="square">
            <a:spAutoFit/>
          </a:bodyPr>
          <a:lstStyle/>
          <a:p>
            <a:r>
              <a:rPr lang="es-ES" sz="1400" dirty="0"/>
              <a:t>Fuente: </a:t>
            </a:r>
            <a:r>
              <a:rPr lang="es-ES" sz="1400" dirty="0" err="1"/>
              <a:t>Hardvard</a:t>
            </a:r>
            <a:r>
              <a:rPr lang="es-ES" sz="1400" dirty="0"/>
              <a:t> </a:t>
            </a:r>
            <a:r>
              <a:rPr lang="es-ES" sz="1400" dirty="0" err="1"/>
              <a:t>University</a:t>
            </a:r>
            <a:r>
              <a:rPr lang="es-ES" sz="1400" dirty="0"/>
              <a:t> </a:t>
            </a:r>
            <a:r>
              <a:rPr lang="es-ES" sz="1400" dirty="0">
                <a:hlinkClick r:id="rId3"/>
              </a:rPr>
              <a:t>https://sitn.hms.harvard.edu/flash/2020/racial-discrimination-in-face-recognition-technology/</a:t>
            </a:r>
            <a:endParaRPr lang="es-ES" sz="1400" dirty="0"/>
          </a:p>
        </p:txBody>
      </p:sp>
      <p:pic>
        <p:nvPicPr>
          <p:cNvPr id="3074" name="Picture 2" descr="https://i0.wp.com/sitn.hms.harvard.edu/wp-content/uploads/2020/10/Najibi_Fig-2-1024x397.png?resize=720%2C279">
            <a:extLst>
              <a:ext uri="{FF2B5EF4-FFF2-40B4-BE49-F238E27FC236}">
                <a16:creationId xmlns:a16="http://schemas.microsoft.com/office/drawing/2014/main" id="{AC55B1F1-34BF-4539-AA49-C7A745C7B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320" y="2877594"/>
            <a:ext cx="6785876" cy="26295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vox-cdn.com/thumbor/iAR4b6osRDjqywelnSVPw7kNItU=/0x0:4127x2747/1200x800/filters:focal(1734x1044:2394x1704)/cdn.vox-cdn.com/uploads/chorus_image/image/64691057/video_surveillance.0.jpg">
            <a:extLst>
              <a:ext uri="{FF2B5EF4-FFF2-40B4-BE49-F238E27FC236}">
                <a16:creationId xmlns:a16="http://schemas.microsoft.com/office/drawing/2014/main" id="{9E108809-A6A1-4DA9-86C5-D40099E525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9905" y="1490840"/>
            <a:ext cx="1695013" cy="1130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7315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41</a:t>
            </a:fld>
            <a:endParaRPr lang="es-ES"/>
          </a:p>
        </p:txBody>
      </p:sp>
      <p:sp>
        <p:nvSpPr>
          <p:cNvPr id="12" name="Elipse 11">
            <a:extLst>
              <a:ext uri="{FF2B5EF4-FFF2-40B4-BE49-F238E27FC236}">
                <a16:creationId xmlns:a16="http://schemas.microsoft.com/office/drawing/2014/main" id="{3E9E5396-B980-4346-BF74-EA9BBE40A58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FE12BE6D-6F16-4974-9654-807C56DEEB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FEBC700-D199-4494-8E53-3DA1D1AE6155}"/>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2F1A1CC3-A947-455B-B908-56FF9357B77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Ejemplo de sesgo</a:t>
            </a:r>
          </a:p>
        </p:txBody>
      </p:sp>
      <p:pic>
        <p:nvPicPr>
          <p:cNvPr id="7170" name="Picture 2" descr="r/machinelearningmemes - What did you train the AI on?">
            <a:extLst>
              <a:ext uri="{FF2B5EF4-FFF2-40B4-BE49-F238E27FC236}">
                <a16:creationId xmlns:a16="http://schemas.microsoft.com/office/drawing/2014/main" id="{572D578E-3997-49F3-857A-00627A527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007" y="2022894"/>
            <a:ext cx="3883986" cy="38839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
            <a:extLst>
              <a:ext uri="{FF2B5EF4-FFF2-40B4-BE49-F238E27FC236}">
                <a16:creationId xmlns:a16="http://schemas.microsoft.com/office/drawing/2014/main" id="{10D5CA9A-0712-424E-88DC-1EF3896FC46B}"/>
              </a:ext>
            </a:extLst>
          </p:cNvPr>
          <p:cNvSpPr/>
          <p:nvPr/>
        </p:nvSpPr>
        <p:spPr>
          <a:xfrm>
            <a:off x="142221" y="6097094"/>
            <a:ext cx="8859557" cy="307777"/>
          </a:xfrm>
          <a:prstGeom prst="rect">
            <a:avLst/>
          </a:prstGeom>
        </p:spPr>
        <p:txBody>
          <a:bodyPr wrap="square">
            <a:spAutoFit/>
          </a:bodyPr>
          <a:lstStyle/>
          <a:p>
            <a:pPr algn="ctr"/>
            <a:r>
              <a:rPr lang="es-ES" sz="1400" dirty="0"/>
              <a:t>Fuente</a:t>
            </a:r>
            <a:r>
              <a:rPr lang="es-ES" sz="1400"/>
              <a:t>: reddit </a:t>
            </a:r>
            <a:r>
              <a:rPr lang="es-ES" sz="1400">
                <a:hlinkClick r:id="rId4"/>
              </a:rPr>
              <a:t>https://www.reddit.com/r/machinelearningmemes/comments/o9hqhd/what_did_you_train_the_ai_on/</a:t>
            </a:r>
            <a:r>
              <a:rPr lang="es-ES" sz="1400"/>
              <a:t> </a:t>
            </a:r>
            <a:endParaRPr lang="es-ES" sz="1400" dirty="0"/>
          </a:p>
        </p:txBody>
      </p:sp>
    </p:spTree>
    <p:extLst>
      <p:ext uri="{BB962C8B-B14F-4D97-AF65-F5344CB8AC3E}">
        <p14:creationId xmlns:p14="http://schemas.microsoft.com/office/powerpoint/2010/main" val="24047976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42</a:t>
            </a:fld>
            <a:endParaRPr lang="es-ES"/>
          </a:p>
        </p:txBody>
      </p:sp>
      <p:sp>
        <p:nvSpPr>
          <p:cNvPr id="3" name="Rectángulo 2"/>
          <p:cNvSpPr/>
          <p:nvPr/>
        </p:nvSpPr>
        <p:spPr>
          <a:xfrm>
            <a:off x="628009" y="1941529"/>
            <a:ext cx="8261347" cy="1569660"/>
          </a:xfrm>
          <a:prstGeom prst="rect">
            <a:avLst/>
          </a:prstGeom>
        </p:spPr>
        <p:txBody>
          <a:bodyPr wrap="square">
            <a:spAutoFit/>
          </a:bodyPr>
          <a:lstStyle/>
          <a:p>
            <a:r>
              <a:rPr lang="gl-ES" sz="1600" b="1" dirty="0" err="1">
                <a:solidFill>
                  <a:srgbClr val="0070C0"/>
                </a:solidFill>
                <a:latin typeface="+mj-lt"/>
              </a:rPr>
              <a:t>Sobreajuste</a:t>
            </a:r>
            <a:r>
              <a:rPr lang="gl-ES" sz="1600" b="1" dirty="0">
                <a:solidFill>
                  <a:srgbClr val="0070C0"/>
                </a:solidFill>
                <a:latin typeface="+mj-lt"/>
              </a:rPr>
              <a:t> (</a:t>
            </a:r>
            <a:r>
              <a:rPr lang="gl-ES" sz="1600" b="1" dirty="0" err="1">
                <a:solidFill>
                  <a:srgbClr val="0070C0"/>
                </a:solidFill>
                <a:latin typeface="+mj-lt"/>
              </a:rPr>
              <a:t>overfitting</a:t>
            </a:r>
            <a:r>
              <a:rPr lang="gl-ES" sz="1600" b="1" dirty="0">
                <a:solidFill>
                  <a:srgbClr val="0070C0"/>
                </a:solidFill>
                <a:latin typeface="+mj-lt"/>
              </a:rPr>
              <a:t>): </a:t>
            </a:r>
            <a:r>
              <a:rPr lang="es-ES" sz="1600" dirty="0">
                <a:latin typeface="+mj-lt"/>
              </a:rPr>
              <a:t>el modelo coincide demasiado con los datos </a:t>
            </a:r>
            <a:r>
              <a:rPr lang="es-ES" sz="1600">
                <a:latin typeface="+mj-lt"/>
              </a:rPr>
              <a:t>de entrenamiento, por lo </a:t>
            </a:r>
            <a:r>
              <a:rPr lang="es-ES" sz="1600" dirty="0">
                <a:latin typeface="+mj-lt"/>
              </a:rPr>
              <a:t>que no puede realizar predicciones correctas con datos nuevos.</a:t>
            </a:r>
          </a:p>
          <a:p>
            <a:r>
              <a:rPr lang="es-ES" sz="1600" b="1" dirty="0" err="1">
                <a:solidFill>
                  <a:srgbClr val="0070C0"/>
                </a:solidFill>
                <a:latin typeface="+mj-lt"/>
              </a:rPr>
              <a:t>Subajuste</a:t>
            </a:r>
            <a:r>
              <a:rPr lang="es-ES" sz="1600" b="1" dirty="0">
                <a:solidFill>
                  <a:srgbClr val="0070C0"/>
                </a:solidFill>
                <a:latin typeface="+mj-lt"/>
              </a:rPr>
              <a:t> (</a:t>
            </a:r>
            <a:r>
              <a:rPr lang="es-ES" sz="1600" b="1" dirty="0" err="1">
                <a:solidFill>
                  <a:srgbClr val="0070C0"/>
                </a:solidFill>
                <a:latin typeface="+mj-lt"/>
              </a:rPr>
              <a:t>underfitting</a:t>
            </a:r>
            <a:r>
              <a:rPr lang="es-ES" sz="1600" b="1" dirty="0">
                <a:solidFill>
                  <a:srgbClr val="0070C0"/>
                </a:solidFill>
                <a:latin typeface="+mj-lt"/>
              </a:rPr>
              <a:t>): </a:t>
            </a:r>
            <a:r>
              <a:rPr lang="es-ES" sz="1600" dirty="0">
                <a:latin typeface="+mj-lt"/>
              </a:rPr>
              <a:t>el modelo es demasiado simple y no se ajusta a los datos de entrenamiento. </a:t>
            </a:r>
          </a:p>
          <a:p>
            <a:r>
              <a:rPr lang="es-ES" sz="1600" dirty="0">
                <a:latin typeface="+mj-lt"/>
              </a:rPr>
              <a:t>El objetivo es obtener un modelo intermedio que sea capaz de obtener buenos resultados con datos nuevos (</a:t>
            </a:r>
            <a:r>
              <a:rPr lang="es-ES" sz="1600" b="1" dirty="0">
                <a:solidFill>
                  <a:srgbClr val="006DA5"/>
                </a:solidFill>
                <a:latin typeface="+mj-lt"/>
              </a:rPr>
              <a:t>generalización</a:t>
            </a:r>
            <a:r>
              <a:rPr lang="es-ES" sz="1600" dirty="0">
                <a:latin typeface="+mj-lt"/>
              </a:rPr>
              <a:t>).</a:t>
            </a:r>
          </a:p>
        </p:txBody>
      </p:sp>
      <p:pic>
        <p:nvPicPr>
          <p:cNvPr id="6" name="Picture 2" descr="Azure Machine Learning] Sobreajuste y subajuste (Overﬁtting and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799" r="31107" b="18668"/>
          <a:stretch/>
        </p:blipFill>
        <p:spPr bwMode="auto">
          <a:xfrm>
            <a:off x="6436761" y="4417858"/>
            <a:ext cx="1485900" cy="122101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2108397" y="3629947"/>
            <a:ext cx="1734802" cy="830997"/>
          </a:xfrm>
          <a:prstGeom prst="rect">
            <a:avLst/>
          </a:prstGeom>
          <a:noFill/>
        </p:spPr>
        <p:txBody>
          <a:bodyPr wrap="square" rtlCol="0">
            <a:spAutoFit/>
          </a:bodyPr>
          <a:lstStyle/>
          <a:p>
            <a:r>
              <a:rPr lang="gl-ES" sz="1600" b="1" dirty="0"/>
              <a:t>SUBAJUSTE</a:t>
            </a:r>
          </a:p>
          <a:p>
            <a:r>
              <a:rPr lang="gl-ES" sz="1600" dirty="0" err="1"/>
              <a:t>Sesgo</a:t>
            </a:r>
            <a:r>
              <a:rPr lang="gl-ES" sz="1600" dirty="0"/>
              <a:t> alto</a:t>
            </a:r>
          </a:p>
          <a:p>
            <a:r>
              <a:rPr lang="gl-ES" sz="1600" dirty="0"/>
              <a:t>Varianza </a:t>
            </a:r>
            <a:r>
              <a:rPr lang="gl-ES" sz="1600" dirty="0" err="1"/>
              <a:t>baja</a:t>
            </a:r>
            <a:endParaRPr lang="en-US" sz="1600" dirty="0"/>
          </a:p>
        </p:txBody>
      </p:sp>
      <p:sp>
        <p:nvSpPr>
          <p:cNvPr id="16" name="CuadroTexto 15"/>
          <p:cNvSpPr txBox="1"/>
          <p:nvPr/>
        </p:nvSpPr>
        <p:spPr>
          <a:xfrm>
            <a:off x="4143097" y="3619756"/>
            <a:ext cx="1734802" cy="830997"/>
          </a:xfrm>
          <a:prstGeom prst="rect">
            <a:avLst/>
          </a:prstGeom>
          <a:noFill/>
        </p:spPr>
        <p:txBody>
          <a:bodyPr wrap="square" rtlCol="0">
            <a:spAutoFit/>
          </a:bodyPr>
          <a:lstStyle/>
          <a:p>
            <a:r>
              <a:rPr lang="gl-ES" sz="1600" b="1" dirty="0"/>
              <a:t>SOBREAJUSTE</a:t>
            </a:r>
          </a:p>
          <a:p>
            <a:r>
              <a:rPr lang="gl-ES" sz="1600" dirty="0" err="1"/>
              <a:t>Sesgo</a:t>
            </a:r>
            <a:r>
              <a:rPr lang="gl-ES" sz="1600" dirty="0"/>
              <a:t> </a:t>
            </a:r>
            <a:r>
              <a:rPr lang="gl-ES" sz="1600" dirty="0" err="1"/>
              <a:t>bajo</a:t>
            </a:r>
            <a:endParaRPr lang="gl-ES" sz="1600" dirty="0"/>
          </a:p>
          <a:p>
            <a:r>
              <a:rPr lang="gl-ES" sz="1600" dirty="0"/>
              <a:t>Varianza alta</a:t>
            </a:r>
            <a:endParaRPr lang="en-US" sz="1600" dirty="0"/>
          </a:p>
        </p:txBody>
      </p:sp>
      <p:sp>
        <p:nvSpPr>
          <p:cNvPr id="17" name="CuadroTexto 16"/>
          <p:cNvSpPr txBox="1"/>
          <p:nvPr/>
        </p:nvSpPr>
        <p:spPr>
          <a:xfrm>
            <a:off x="6415526" y="3584605"/>
            <a:ext cx="2245874" cy="830997"/>
          </a:xfrm>
          <a:prstGeom prst="rect">
            <a:avLst/>
          </a:prstGeom>
          <a:noFill/>
        </p:spPr>
        <p:txBody>
          <a:bodyPr wrap="square" rtlCol="0">
            <a:spAutoFit/>
          </a:bodyPr>
          <a:lstStyle/>
          <a:p>
            <a:r>
              <a:rPr lang="gl-ES" sz="1600" b="1" dirty="0"/>
              <a:t>BUEN AJUSTE </a:t>
            </a:r>
          </a:p>
          <a:p>
            <a:r>
              <a:rPr lang="gl-ES" sz="1600" dirty="0" err="1"/>
              <a:t>Sesgo</a:t>
            </a:r>
            <a:r>
              <a:rPr lang="gl-ES" sz="1600" dirty="0"/>
              <a:t> </a:t>
            </a:r>
            <a:r>
              <a:rPr lang="gl-ES" sz="1600" dirty="0" err="1"/>
              <a:t>bajo</a:t>
            </a:r>
            <a:endParaRPr lang="gl-ES" sz="1600" dirty="0"/>
          </a:p>
          <a:p>
            <a:r>
              <a:rPr lang="gl-ES" sz="1600" dirty="0"/>
              <a:t>Varianza </a:t>
            </a:r>
            <a:r>
              <a:rPr lang="gl-ES" sz="1600" dirty="0" err="1"/>
              <a:t>baja</a:t>
            </a:r>
            <a:endParaRPr lang="en-US" sz="1600" dirty="0"/>
          </a:p>
        </p:txBody>
      </p:sp>
      <p:pic>
        <p:nvPicPr>
          <p:cNvPr id="18" name="Picture 2" descr="Azure Machine Learning] Sobreajuste y subajuste (Overﬁtting and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917" b="18668"/>
          <a:stretch/>
        </p:blipFill>
        <p:spPr bwMode="auto">
          <a:xfrm>
            <a:off x="1968143" y="4435477"/>
            <a:ext cx="1575157" cy="12210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Azure Machine Learning] Sobreajuste y subajuste (Overﬁtting and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0405" b="18668"/>
          <a:stretch/>
        </p:blipFill>
        <p:spPr bwMode="auto">
          <a:xfrm>
            <a:off x="4273455" y="4435477"/>
            <a:ext cx="1328741" cy="1221017"/>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406364" y="4819161"/>
            <a:ext cx="2148755" cy="338554"/>
          </a:xfrm>
          <a:prstGeom prst="rect">
            <a:avLst/>
          </a:prstGeom>
          <a:noFill/>
        </p:spPr>
        <p:txBody>
          <a:bodyPr wrap="square" rtlCol="0">
            <a:spAutoFit/>
          </a:bodyPr>
          <a:lstStyle/>
          <a:p>
            <a:r>
              <a:rPr lang="gl-ES" sz="1600" b="1" dirty="0"/>
              <a:t>Clasificación </a:t>
            </a:r>
            <a:endParaRPr lang="en-US" sz="1600" b="1" dirty="0"/>
          </a:p>
        </p:txBody>
      </p:sp>
      <p:sp>
        <p:nvSpPr>
          <p:cNvPr id="21" name="CuadroTexto 20"/>
          <p:cNvSpPr txBox="1"/>
          <p:nvPr/>
        </p:nvSpPr>
        <p:spPr>
          <a:xfrm>
            <a:off x="457164" y="5904950"/>
            <a:ext cx="2148755" cy="338554"/>
          </a:xfrm>
          <a:prstGeom prst="rect">
            <a:avLst/>
          </a:prstGeom>
          <a:noFill/>
        </p:spPr>
        <p:txBody>
          <a:bodyPr wrap="square" rtlCol="0">
            <a:spAutoFit/>
          </a:bodyPr>
          <a:lstStyle/>
          <a:p>
            <a:r>
              <a:rPr lang="gl-ES" sz="1600" b="1" dirty="0"/>
              <a:t>Regresión </a:t>
            </a:r>
            <a:endParaRPr lang="en-US" sz="1600" b="1" dirty="0"/>
          </a:p>
        </p:txBody>
      </p:sp>
      <p:grpSp>
        <p:nvGrpSpPr>
          <p:cNvPr id="20" name="Grupo 19"/>
          <p:cNvGrpSpPr/>
          <p:nvPr/>
        </p:nvGrpSpPr>
        <p:grpSpPr>
          <a:xfrm>
            <a:off x="1813973" y="5651863"/>
            <a:ext cx="1885950" cy="1192898"/>
            <a:chOff x="1813973" y="5651863"/>
            <a:chExt cx="1885950" cy="1192898"/>
          </a:xfrm>
        </p:grpSpPr>
        <p:pic>
          <p:nvPicPr>
            <p:cNvPr id="22" name="Picture 2" descr="https://miro.medium.com/max/830/1*9hPX9pAO3jqLrzt0IE3JzA.png"/>
            <p:cNvPicPr>
              <a:picLocks noChangeAspect="1" noChangeArrowheads="1"/>
            </p:cNvPicPr>
            <p:nvPr/>
          </p:nvPicPr>
          <p:blipFill rotWithShape="1">
            <a:blip r:embed="rId4">
              <a:extLst>
                <a:ext uri="{28A0092B-C50C-407E-A947-70E740481C1C}">
                  <a14:useLocalDpi xmlns:a14="http://schemas.microsoft.com/office/drawing/2010/main" val="0"/>
                </a:ext>
              </a:extLst>
            </a:blip>
            <a:srcRect l="33787" t="1" r="33508" b="46844"/>
            <a:stretch/>
          </p:blipFill>
          <p:spPr bwMode="auto">
            <a:xfrm>
              <a:off x="1813973" y="5651863"/>
              <a:ext cx="1885950" cy="1192898"/>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2425700" y="5778500"/>
              <a:ext cx="800100" cy="2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upo 23"/>
          <p:cNvGrpSpPr/>
          <p:nvPr/>
        </p:nvGrpSpPr>
        <p:grpSpPr>
          <a:xfrm>
            <a:off x="4225528" y="5638875"/>
            <a:ext cx="1915027" cy="1192898"/>
            <a:chOff x="4225528" y="5638875"/>
            <a:chExt cx="1915027" cy="1192898"/>
          </a:xfrm>
        </p:grpSpPr>
        <p:pic>
          <p:nvPicPr>
            <p:cNvPr id="4098" name="Picture 2" descr="https://miro.medium.com/max/830/1*9hPX9pAO3jqLrzt0IE3JzA.png"/>
            <p:cNvPicPr>
              <a:picLocks noChangeAspect="1" noChangeArrowheads="1"/>
            </p:cNvPicPr>
            <p:nvPr/>
          </p:nvPicPr>
          <p:blipFill rotWithShape="1">
            <a:blip r:embed="rId4">
              <a:extLst>
                <a:ext uri="{28A0092B-C50C-407E-A947-70E740481C1C}">
                  <a14:useLocalDpi xmlns:a14="http://schemas.microsoft.com/office/drawing/2010/main" val="0"/>
                </a:ext>
              </a:extLst>
            </a:blip>
            <a:srcRect t="1" r="66791" b="46844"/>
            <a:stretch/>
          </p:blipFill>
          <p:spPr bwMode="auto">
            <a:xfrm>
              <a:off x="4225528" y="5638875"/>
              <a:ext cx="1915027" cy="11928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p:cNvSpPr/>
            <p:nvPr/>
          </p:nvSpPr>
          <p:spPr>
            <a:xfrm>
              <a:off x="4879697" y="5778500"/>
              <a:ext cx="800100" cy="2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upo 26"/>
          <p:cNvGrpSpPr/>
          <p:nvPr/>
        </p:nvGrpSpPr>
        <p:grpSpPr>
          <a:xfrm>
            <a:off x="6384957" y="5619631"/>
            <a:ext cx="1819141" cy="1192898"/>
            <a:chOff x="6384957" y="5619631"/>
            <a:chExt cx="1819141" cy="1192898"/>
          </a:xfrm>
        </p:grpSpPr>
        <p:pic>
          <p:nvPicPr>
            <p:cNvPr id="23" name="Picture 2" descr="https://miro.medium.com/max/830/1*9hPX9pAO3jqLrzt0IE3JzA.png"/>
            <p:cNvPicPr>
              <a:picLocks noChangeAspect="1" noChangeArrowheads="1"/>
            </p:cNvPicPr>
            <p:nvPr/>
          </p:nvPicPr>
          <p:blipFill rotWithShape="1">
            <a:blip r:embed="rId4">
              <a:extLst>
                <a:ext uri="{28A0092B-C50C-407E-A947-70E740481C1C}">
                  <a14:useLocalDpi xmlns:a14="http://schemas.microsoft.com/office/drawing/2010/main" val="0"/>
                </a:ext>
              </a:extLst>
            </a:blip>
            <a:srcRect l="68454" t="1" b="46844"/>
            <a:stretch/>
          </p:blipFill>
          <p:spPr bwMode="auto">
            <a:xfrm>
              <a:off x="6384957" y="5619631"/>
              <a:ext cx="1819141" cy="1192898"/>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25"/>
            <p:cNvSpPr/>
            <p:nvPr/>
          </p:nvSpPr>
          <p:spPr>
            <a:xfrm>
              <a:off x="6794723" y="5743614"/>
              <a:ext cx="1127937" cy="288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agen 13">
            <a:extLst>
              <a:ext uri="{FF2B5EF4-FFF2-40B4-BE49-F238E27FC236}">
                <a16:creationId xmlns:a16="http://schemas.microsoft.com/office/drawing/2014/main" id="{00A7AD41-DB62-416C-A7F0-D12EB48A73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8480" y="3848647"/>
            <a:ext cx="363603" cy="363603"/>
          </a:xfrm>
          <a:prstGeom prst="rect">
            <a:avLst/>
          </a:prstGeom>
        </p:spPr>
      </p:pic>
      <p:sp>
        <p:nvSpPr>
          <p:cNvPr id="28" name="Elipse 27">
            <a:extLst>
              <a:ext uri="{FF2B5EF4-FFF2-40B4-BE49-F238E27FC236}">
                <a16:creationId xmlns:a16="http://schemas.microsoft.com/office/drawing/2014/main" id="{9778E65E-1E3A-4672-AF37-D26149B07F1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Imagen 28">
            <a:extLst>
              <a:ext uri="{FF2B5EF4-FFF2-40B4-BE49-F238E27FC236}">
                <a16:creationId xmlns:a16="http://schemas.microsoft.com/office/drawing/2014/main" id="{C27C19DB-27AB-47CE-964A-60C4F226D4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30" name="Conector recto 29">
            <a:extLst>
              <a:ext uri="{FF2B5EF4-FFF2-40B4-BE49-F238E27FC236}">
                <a16:creationId xmlns:a16="http://schemas.microsoft.com/office/drawing/2014/main" id="{7E33ADAC-D8D0-42B1-AA6D-C6CDA67B91C6}"/>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12F9CFAC-3198-4822-AB80-71EE87CA8DC2}"/>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err="1"/>
              <a:t>Subajuste</a:t>
            </a:r>
            <a:r>
              <a:rPr lang="es-ES" sz="2400" b="1" dirty="0"/>
              <a:t> y sobreajuste</a:t>
            </a:r>
          </a:p>
        </p:txBody>
      </p:sp>
    </p:spTree>
    <p:extLst>
      <p:ext uri="{BB962C8B-B14F-4D97-AF65-F5344CB8AC3E}">
        <p14:creationId xmlns:p14="http://schemas.microsoft.com/office/powerpoint/2010/main" val="299846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43</a:t>
            </a:fld>
            <a:endParaRPr lang="es-ES"/>
          </a:p>
        </p:txBody>
      </p:sp>
      <p:pic>
        <p:nvPicPr>
          <p:cNvPr id="2050" name="Picture 2" descr="“Prun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421" b="6851"/>
          <a:stretch/>
        </p:blipFill>
        <p:spPr bwMode="auto">
          <a:xfrm>
            <a:off x="4470400" y="2714637"/>
            <a:ext cx="4617646" cy="2844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6522646" y="2701937"/>
            <a:ext cx="469900" cy="25273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adroTexto 27"/>
          <p:cNvSpPr txBox="1"/>
          <p:nvPr/>
        </p:nvSpPr>
        <p:spPr>
          <a:xfrm>
            <a:off x="5875796" y="1394183"/>
            <a:ext cx="1801699" cy="584775"/>
          </a:xfrm>
          <a:prstGeom prst="rect">
            <a:avLst/>
          </a:prstGeom>
          <a:noFill/>
        </p:spPr>
        <p:txBody>
          <a:bodyPr wrap="square" rtlCol="0">
            <a:spAutoFit/>
          </a:bodyPr>
          <a:lstStyle/>
          <a:p>
            <a:pPr algn="ctr"/>
            <a:r>
              <a:rPr lang="gl-ES" sz="1600" dirty="0" err="1">
                <a:latin typeface="+mj-lt"/>
              </a:rPr>
              <a:t>Complejidad</a:t>
            </a:r>
            <a:r>
              <a:rPr lang="gl-ES" sz="1600" dirty="0">
                <a:latin typeface="+mj-lt"/>
              </a:rPr>
              <a:t> óptima del modelo</a:t>
            </a:r>
          </a:p>
        </p:txBody>
      </p:sp>
      <p:cxnSp>
        <p:nvCxnSpPr>
          <p:cNvPr id="32" name="Conector recto de flecha 31"/>
          <p:cNvCxnSpPr/>
          <p:nvPr/>
        </p:nvCxnSpPr>
        <p:spPr>
          <a:xfrm>
            <a:off x="6753822" y="2059659"/>
            <a:ext cx="3774" cy="6604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ectángulo 42"/>
          <p:cNvSpPr/>
          <p:nvPr/>
        </p:nvSpPr>
        <p:spPr>
          <a:xfrm>
            <a:off x="456333" y="2402335"/>
            <a:ext cx="4022509" cy="3046988"/>
          </a:xfrm>
          <a:prstGeom prst="rect">
            <a:avLst/>
          </a:prstGeom>
        </p:spPr>
        <p:txBody>
          <a:bodyPr wrap="square">
            <a:spAutoFit/>
          </a:bodyPr>
          <a:lstStyle/>
          <a:p>
            <a:pPr marL="285750" indent="-285750" algn="just" fontAlgn="base">
              <a:buFont typeface="Arial" panose="020B0604020202020204" pitchFamily="34" charset="0"/>
              <a:buChar char="•"/>
            </a:pPr>
            <a:r>
              <a:rPr lang="es-ES" sz="1600" dirty="0">
                <a:solidFill>
                  <a:srgbClr val="000000"/>
                </a:solidFill>
                <a:latin typeface="+mj-lt"/>
              </a:rPr>
              <a:t>El </a:t>
            </a:r>
            <a:r>
              <a:rPr lang="es-ES" sz="1600" b="1" dirty="0">
                <a:solidFill>
                  <a:srgbClr val="000000"/>
                </a:solidFill>
                <a:latin typeface="+mj-lt"/>
              </a:rPr>
              <a:t>error de predicción </a:t>
            </a:r>
            <a:r>
              <a:rPr lang="es-ES" sz="1600" dirty="0">
                <a:solidFill>
                  <a:srgbClr val="000000"/>
                </a:solidFill>
                <a:latin typeface="+mj-lt"/>
              </a:rPr>
              <a:t>para cualquier algoritmo de aprendizaje automático se puede dividir en tres partes:</a:t>
            </a:r>
          </a:p>
          <a:p>
            <a:pPr marL="742950" lvl="1" indent="-285750" fontAlgn="base">
              <a:buFont typeface="Arial" panose="020B0604020202020204" pitchFamily="34" charset="0"/>
              <a:buChar char="•"/>
            </a:pPr>
            <a:r>
              <a:rPr lang="es-ES" sz="1600" dirty="0">
                <a:solidFill>
                  <a:srgbClr val="000000"/>
                </a:solidFill>
                <a:latin typeface="+mj-lt"/>
              </a:rPr>
              <a:t>Error de sesgo</a:t>
            </a:r>
          </a:p>
          <a:p>
            <a:pPr marL="742950" lvl="1" indent="-285750" fontAlgn="base">
              <a:buFont typeface="Arial" panose="020B0604020202020204" pitchFamily="34" charset="0"/>
              <a:buChar char="•"/>
            </a:pPr>
            <a:r>
              <a:rPr lang="es-ES" sz="1600" dirty="0">
                <a:solidFill>
                  <a:srgbClr val="000000"/>
                </a:solidFill>
                <a:latin typeface="+mj-lt"/>
              </a:rPr>
              <a:t>Error de varianza</a:t>
            </a:r>
          </a:p>
          <a:p>
            <a:pPr marL="742950" lvl="1" indent="-285750" fontAlgn="base">
              <a:buFont typeface="Arial" panose="020B0604020202020204" pitchFamily="34" charset="0"/>
              <a:buChar char="•"/>
            </a:pPr>
            <a:r>
              <a:rPr lang="es-ES" sz="1600" dirty="0">
                <a:solidFill>
                  <a:srgbClr val="000000"/>
                </a:solidFill>
                <a:latin typeface="+mj-lt"/>
              </a:rPr>
              <a:t>Error irreducible</a:t>
            </a:r>
          </a:p>
          <a:p>
            <a:pPr marL="285750" indent="-285750" fontAlgn="base">
              <a:buFont typeface="Arial" panose="020B0604020202020204" pitchFamily="34" charset="0"/>
              <a:buChar char="•"/>
            </a:pPr>
            <a:endParaRPr lang="es-ES" sz="1600" b="0" i="0" dirty="0">
              <a:solidFill>
                <a:srgbClr val="000000"/>
              </a:solidFill>
              <a:effectLst/>
              <a:latin typeface="+mj-lt"/>
            </a:endParaRPr>
          </a:p>
          <a:p>
            <a:pPr marL="285750" indent="-285750">
              <a:buFont typeface="Arial" panose="020B0604020202020204" pitchFamily="34" charset="0"/>
              <a:buChar char="•"/>
            </a:pPr>
            <a:r>
              <a:rPr lang="gl-ES" sz="1600" dirty="0"/>
              <a:t>La </a:t>
            </a:r>
            <a:r>
              <a:rPr lang="gl-ES" sz="1600" dirty="0" err="1"/>
              <a:t>complejidad</a:t>
            </a:r>
            <a:r>
              <a:rPr lang="gl-ES" sz="1600" dirty="0"/>
              <a:t> óptima del modelo </a:t>
            </a:r>
            <a:r>
              <a:rPr lang="gl-ES" sz="1600" dirty="0" err="1"/>
              <a:t>viene</a:t>
            </a:r>
            <a:r>
              <a:rPr lang="gl-ES" sz="1600" dirty="0"/>
              <a:t> dada por un </a:t>
            </a:r>
            <a:r>
              <a:rPr lang="gl-ES" sz="1600" b="1" dirty="0"/>
              <a:t>↓ </a:t>
            </a:r>
            <a:r>
              <a:rPr lang="gl-ES" sz="1600" b="1" dirty="0" err="1"/>
              <a:t>sesgo</a:t>
            </a:r>
            <a:r>
              <a:rPr lang="gl-ES" sz="1600" b="1" dirty="0"/>
              <a:t> </a:t>
            </a:r>
            <a:r>
              <a:rPr lang="gl-ES" sz="1600" dirty="0"/>
              <a:t>y</a:t>
            </a:r>
            <a:r>
              <a:rPr lang="gl-ES" sz="1600" b="1" dirty="0"/>
              <a:t> ↓ varianza.</a:t>
            </a:r>
          </a:p>
          <a:p>
            <a:pPr marL="285750" indent="-285750">
              <a:buFont typeface="Arial" panose="020B0604020202020204" pitchFamily="34" charset="0"/>
              <a:buChar char="•"/>
            </a:pPr>
            <a:r>
              <a:rPr lang="es-ES" sz="1600" dirty="0"/>
              <a:t>A medida que aumenta la complejidad del modelo, aumentan las posibilidades de sobreajuste, es decir, la varianza aumenta.</a:t>
            </a:r>
            <a:endParaRPr lang="en-US" sz="1600" dirty="0"/>
          </a:p>
        </p:txBody>
      </p:sp>
      <p:sp>
        <p:nvSpPr>
          <p:cNvPr id="3" name="Rectángulo 2">
            <a:extLst>
              <a:ext uri="{FF2B5EF4-FFF2-40B4-BE49-F238E27FC236}">
                <a16:creationId xmlns:a16="http://schemas.microsoft.com/office/drawing/2014/main" id="{74765238-1D57-4C88-8D28-E6B3EE4C7152}"/>
              </a:ext>
            </a:extLst>
          </p:cNvPr>
          <p:cNvSpPr/>
          <p:nvPr/>
        </p:nvSpPr>
        <p:spPr>
          <a:xfrm>
            <a:off x="5232002" y="2714636"/>
            <a:ext cx="1040598" cy="2340581"/>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a:extLst>
              <a:ext uri="{FF2B5EF4-FFF2-40B4-BE49-F238E27FC236}">
                <a16:creationId xmlns:a16="http://schemas.microsoft.com/office/drawing/2014/main" id="{4DDBB9F9-E55F-486B-AB82-3FF74D2FB3D8}"/>
              </a:ext>
            </a:extLst>
          </p:cNvPr>
          <p:cNvSpPr/>
          <p:nvPr/>
        </p:nvSpPr>
        <p:spPr>
          <a:xfrm>
            <a:off x="7519997" y="2701937"/>
            <a:ext cx="1040598" cy="2340581"/>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17BD3D9A-D276-452E-B9D9-FC716F3766D6}"/>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77529CAE-FBDA-4658-B55C-ADA953B38E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70B0564C-9C7F-4BBB-8B8C-E5E45C5D596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1" name="Título 1">
            <a:extLst>
              <a:ext uri="{FF2B5EF4-FFF2-40B4-BE49-F238E27FC236}">
                <a16:creationId xmlns:a16="http://schemas.microsoft.com/office/drawing/2014/main" id="{1E58D831-01FC-4F9F-9EB8-8CE9E640F815}"/>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Errores de predicción</a:t>
            </a:r>
          </a:p>
        </p:txBody>
      </p:sp>
    </p:spTree>
    <p:extLst>
      <p:ext uri="{BB962C8B-B14F-4D97-AF65-F5344CB8AC3E}">
        <p14:creationId xmlns:p14="http://schemas.microsoft.com/office/powerpoint/2010/main" val="361891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p:bldP spid="3" grpId="0" animBg="1"/>
      <p:bldP spid="1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44</a:t>
            </a:fld>
            <a:endParaRPr lang="es-ES" dirty="0"/>
          </a:p>
        </p:txBody>
      </p:sp>
      <p:sp>
        <p:nvSpPr>
          <p:cNvPr id="12" name="CuadroTexto 11"/>
          <p:cNvSpPr txBox="1"/>
          <p:nvPr/>
        </p:nvSpPr>
        <p:spPr>
          <a:xfrm>
            <a:off x="1136988" y="1746575"/>
            <a:ext cx="8007012" cy="923330"/>
          </a:xfrm>
          <a:prstGeom prst="rect">
            <a:avLst/>
          </a:prstGeom>
          <a:noFill/>
        </p:spPr>
        <p:txBody>
          <a:bodyPr wrap="square" rtlCol="0">
            <a:spAutoFit/>
          </a:bodyPr>
          <a:lstStyle/>
          <a:p>
            <a:r>
              <a:rPr lang="gl-ES" b="1" dirty="0" err="1"/>
              <a:t>Ejemplo</a:t>
            </a:r>
            <a:r>
              <a:rPr lang="gl-ES" b="1" dirty="0"/>
              <a:t>: </a:t>
            </a:r>
            <a:r>
              <a:rPr lang="gl-ES" dirty="0"/>
              <a:t>resultados de diferentes modelos para </a:t>
            </a:r>
            <a:r>
              <a:rPr lang="gl-ES" dirty="0" err="1"/>
              <a:t>predecir</a:t>
            </a:r>
            <a:r>
              <a:rPr lang="gl-ES" dirty="0"/>
              <a:t> la </a:t>
            </a:r>
            <a:r>
              <a:rPr lang="gl-ES" dirty="0" err="1"/>
              <a:t>velocidad</a:t>
            </a:r>
            <a:endParaRPr lang="gl-ES" dirty="0"/>
          </a:p>
          <a:p>
            <a:r>
              <a:rPr lang="gl-ES" dirty="0"/>
              <a:t>¿</a:t>
            </a:r>
            <a:r>
              <a:rPr lang="gl-ES" dirty="0" err="1"/>
              <a:t>Cual</a:t>
            </a:r>
            <a:r>
              <a:rPr lang="gl-ES" dirty="0"/>
              <a:t> </a:t>
            </a:r>
            <a:r>
              <a:rPr lang="gl-ES" dirty="0" err="1"/>
              <a:t>tiene</a:t>
            </a:r>
            <a:r>
              <a:rPr lang="gl-ES" dirty="0"/>
              <a:t> un menor error de </a:t>
            </a:r>
            <a:r>
              <a:rPr lang="gl-ES" dirty="0" err="1"/>
              <a:t>sesgo</a:t>
            </a:r>
            <a:r>
              <a:rPr lang="gl-ES" dirty="0"/>
              <a:t>? ¿Y </a:t>
            </a:r>
            <a:r>
              <a:rPr lang="gl-ES" dirty="0" err="1"/>
              <a:t>cúal</a:t>
            </a:r>
            <a:r>
              <a:rPr lang="gl-ES" dirty="0"/>
              <a:t> más varianza? ¿Con </a:t>
            </a:r>
            <a:r>
              <a:rPr lang="gl-ES" dirty="0" err="1"/>
              <a:t>cual</a:t>
            </a:r>
            <a:r>
              <a:rPr lang="gl-ES" dirty="0"/>
              <a:t> os </a:t>
            </a:r>
            <a:r>
              <a:rPr lang="gl-ES" dirty="0" err="1"/>
              <a:t>quedaríais</a:t>
            </a:r>
            <a:r>
              <a:rPr lang="gl-ES" dirty="0"/>
              <a:t>?</a:t>
            </a:r>
          </a:p>
        </p:txBody>
      </p:sp>
      <p:pic>
        <p:nvPicPr>
          <p:cNvPr id="1026" name="Picture 2" descr="https://upload.wikimedia.org/wikipedia/commons/thumb/f/fa/Michelsonmorley-boxplot.svg/800px-Michelsonmorley-boxplot.svg.png"/>
          <p:cNvPicPr>
            <a:picLocks noChangeAspect="1" noChangeArrowheads="1"/>
          </p:cNvPicPr>
          <p:nvPr/>
        </p:nvPicPr>
        <p:blipFill rotWithShape="1">
          <a:blip r:embed="rId3">
            <a:extLst>
              <a:ext uri="{28A0092B-C50C-407E-A947-70E740481C1C}">
                <a14:useLocalDpi xmlns:a14="http://schemas.microsoft.com/office/drawing/2010/main" val="0"/>
              </a:ext>
            </a:extLst>
          </a:blip>
          <a:srcRect l="7018" b="8606"/>
          <a:stretch/>
        </p:blipFill>
        <p:spPr bwMode="auto">
          <a:xfrm>
            <a:off x="2409372" y="2332261"/>
            <a:ext cx="4312270" cy="423863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2F10B62-5305-4529-906A-430593700144}"/>
              </a:ext>
            </a:extLst>
          </p:cNvPr>
          <p:cNvSpPr txBox="1"/>
          <p:nvPr/>
        </p:nvSpPr>
        <p:spPr>
          <a:xfrm>
            <a:off x="3401060" y="6506734"/>
            <a:ext cx="3505200" cy="276999"/>
          </a:xfrm>
          <a:prstGeom prst="rect">
            <a:avLst/>
          </a:prstGeom>
          <a:noFill/>
        </p:spPr>
        <p:txBody>
          <a:bodyPr wrap="square" rtlCol="0">
            <a:spAutoFit/>
          </a:bodyPr>
          <a:lstStyle/>
          <a:p>
            <a:r>
              <a:rPr lang="en-US" sz="1200" dirty="0" err="1">
                <a:solidFill>
                  <a:schemeClr val="bg1">
                    <a:lumMod val="50000"/>
                  </a:schemeClr>
                </a:solidFill>
              </a:rPr>
              <a:t>Diferentes</a:t>
            </a:r>
            <a:r>
              <a:rPr lang="en-US" sz="1200" dirty="0">
                <a:solidFill>
                  <a:schemeClr val="bg1">
                    <a:lumMod val="50000"/>
                  </a:schemeClr>
                </a:solidFill>
              </a:rPr>
              <a:t> </a:t>
            </a:r>
            <a:r>
              <a:rPr lang="en-US" sz="1200" dirty="0" err="1">
                <a:solidFill>
                  <a:schemeClr val="bg1">
                    <a:lumMod val="50000"/>
                  </a:schemeClr>
                </a:solidFill>
              </a:rPr>
              <a:t>tipos</a:t>
            </a:r>
            <a:r>
              <a:rPr lang="en-US" sz="1200" dirty="0">
                <a:solidFill>
                  <a:schemeClr val="bg1">
                    <a:lumMod val="50000"/>
                  </a:schemeClr>
                </a:solidFill>
              </a:rPr>
              <a:t> de </a:t>
            </a:r>
            <a:r>
              <a:rPr lang="en-US" sz="1200" dirty="0" err="1">
                <a:solidFill>
                  <a:schemeClr val="bg1">
                    <a:lumMod val="50000"/>
                  </a:schemeClr>
                </a:solidFill>
              </a:rPr>
              <a:t>algoritmos</a:t>
            </a:r>
            <a:r>
              <a:rPr lang="en-US" sz="1200" dirty="0">
                <a:solidFill>
                  <a:schemeClr val="bg1">
                    <a:lumMod val="50000"/>
                  </a:schemeClr>
                </a:solidFill>
              </a:rPr>
              <a:t> de ML</a:t>
            </a:r>
          </a:p>
        </p:txBody>
      </p:sp>
      <p:sp>
        <p:nvSpPr>
          <p:cNvPr id="11" name="CuadroTexto 10">
            <a:extLst>
              <a:ext uri="{FF2B5EF4-FFF2-40B4-BE49-F238E27FC236}">
                <a16:creationId xmlns:a16="http://schemas.microsoft.com/office/drawing/2014/main" id="{F9377629-E028-4E43-B746-AD8D3212DBD0}"/>
              </a:ext>
            </a:extLst>
          </p:cNvPr>
          <p:cNvSpPr txBox="1"/>
          <p:nvPr/>
        </p:nvSpPr>
        <p:spPr>
          <a:xfrm rot="16200000">
            <a:off x="1338739" y="4114968"/>
            <a:ext cx="1860138" cy="276999"/>
          </a:xfrm>
          <a:prstGeom prst="rect">
            <a:avLst/>
          </a:prstGeom>
          <a:noFill/>
        </p:spPr>
        <p:txBody>
          <a:bodyPr wrap="square" rtlCol="0">
            <a:spAutoFit/>
          </a:bodyPr>
          <a:lstStyle/>
          <a:p>
            <a:r>
              <a:rPr lang="en-US" sz="1200" dirty="0" err="1">
                <a:solidFill>
                  <a:schemeClr val="bg1">
                    <a:lumMod val="50000"/>
                  </a:schemeClr>
                </a:solidFill>
              </a:rPr>
              <a:t>Velocidad</a:t>
            </a:r>
            <a:r>
              <a:rPr lang="en-US" sz="1200" dirty="0">
                <a:solidFill>
                  <a:schemeClr val="bg1">
                    <a:lumMod val="50000"/>
                  </a:schemeClr>
                </a:solidFill>
              </a:rPr>
              <a:t> (km/h)</a:t>
            </a:r>
          </a:p>
        </p:txBody>
      </p:sp>
      <p:sp>
        <p:nvSpPr>
          <p:cNvPr id="3" name="Rectángulo 2">
            <a:extLst>
              <a:ext uri="{FF2B5EF4-FFF2-40B4-BE49-F238E27FC236}">
                <a16:creationId xmlns:a16="http://schemas.microsoft.com/office/drawing/2014/main" id="{43758BD3-CD98-4D8F-9782-3636724F3787}"/>
              </a:ext>
            </a:extLst>
          </p:cNvPr>
          <p:cNvSpPr/>
          <p:nvPr/>
        </p:nvSpPr>
        <p:spPr>
          <a:xfrm>
            <a:off x="2682240" y="3068746"/>
            <a:ext cx="99060"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ángulo 17">
            <a:extLst>
              <a:ext uri="{FF2B5EF4-FFF2-40B4-BE49-F238E27FC236}">
                <a16:creationId xmlns:a16="http://schemas.microsoft.com/office/drawing/2014/main" id="{5791A3F2-CBAD-4804-BC50-44362F7535E8}"/>
              </a:ext>
            </a:extLst>
          </p:cNvPr>
          <p:cNvSpPr/>
          <p:nvPr/>
        </p:nvSpPr>
        <p:spPr>
          <a:xfrm>
            <a:off x="2670810" y="3715077"/>
            <a:ext cx="121920" cy="2638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ipse 18">
            <a:extLst>
              <a:ext uri="{FF2B5EF4-FFF2-40B4-BE49-F238E27FC236}">
                <a16:creationId xmlns:a16="http://schemas.microsoft.com/office/drawing/2014/main" id="{281F11F1-856D-404F-A281-69D517C7607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Imagen 19">
            <a:extLst>
              <a:ext uri="{FF2B5EF4-FFF2-40B4-BE49-F238E27FC236}">
                <a16:creationId xmlns:a16="http://schemas.microsoft.com/office/drawing/2014/main" id="{1AB6ED16-39B8-416E-A059-0E87EE7237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1" name="Conector recto 20">
            <a:extLst>
              <a:ext uri="{FF2B5EF4-FFF2-40B4-BE49-F238E27FC236}">
                <a16:creationId xmlns:a16="http://schemas.microsoft.com/office/drawing/2014/main" id="{66FD0C7C-26EB-4D3E-876F-A5B30F18B07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2" name="Título 1">
            <a:extLst>
              <a:ext uri="{FF2B5EF4-FFF2-40B4-BE49-F238E27FC236}">
                <a16:creationId xmlns:a16="http://schemas.microsoft.com/office/drawing/2014/main" id="{64417B51-4B9D-4656-A0A5-7E3F865907BE}"/>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Errores de predicción</a:t>
            </a:r>
          </a:p>
        </p:txBody>
      </p:sp>
    </p:spTree>
    <p:extLst>
      <p:ext uri="{BB962C8B-B14F-4D97-AF65-F5344CB8AC3E}">
        <p14:creationId xmlns:p14="http://schemas.microsoft.com/office/powerpoint/2010/main" val="98144441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45</a:t>
            </a:fld>
            <a:endParaRPr lang="es-ES" dirty="0"/>
          </a:p>
        </p:txBody>
      </p:sp>
      <p:sp>
        <p:nvSpPr>
          <p:cNvPr id="10" name="Título 1">
            <a:extLst>
              <a:ext uri="{FF2B5EF4-FFF2-40B4-BE49-F238E27FC236}">
                <a16:creationId xmlns:a16="http://schemas.microsoft.com/office/drawing/2014/main" id="{736A8E5C-ED59-47F0-944C-58569F52FA20}"/>
              </a:ext>
            </a:extLst>
          </p:cNvPr>
          <p:cNvSpPr>
            <a:spLocks noGrp="1"/>
          </p:cNvSpPr>
          <p:nvPr>
            <p:ph type="title"/>
          </p:nvPr>
        </p:nvSpPr>
        <p:spPr>
          <a:xfrm>
            <a:off x="587086" y="1859281"/>
            <a:ext cx="7882544" cy="4064000"/>
          </a:xfrm>
        </p:spPr>
        <p:txBody>
          <a:bodyPr>
            <a:normAutofit/>
          </a:bodyPr>
          <a:lstStyle/>
          <a:p>
            <a:pPr algn="l"/>
            <a:r>
              <a:rPr lang="es-ES" sz="3200" dirty="0">
                <a:solidFill>
                  <a:schemeClr val="bg1">
                    <a:lumMod val="65000"/>
                  </a:schemeClr>
                </a:solidFill>
              </a:rPr>
              <a:t>Conceptos generales.</a:t>
            </a:r>
            <a:br>
              <a:rPr lang="es-ES" sz="3200" b="1" dirty="0"/>
            </a:br>
            <a:r>
              <a:rPr lang="es-ES" sz="3200" dirty="0">
                <a:solidFill>
                  <a:schemeClr val="bg1">
                    <a:lumMod val="65000"/>
                  </a:schemeClr>
                </a:solidFill>
              </a:rPr>
              <a:t>Conceptos básicos de Machine </a:t>
            </a:r>
            <a:r>
              <a:rPr lang="es-ES" sz="3200" dirty="0" err="1">
                <a:solidFill>
                  <a:schemeClr val="bg1">
                    <a:lumMod val="65000"/>
                  </a:schemeClr>
                </a:solidFill>
              </a:rPr>
              <a:t>Learning</a:t>
            </a:r>
            <a:r>
              <a:rPr lang="es-ES" sz="3200" dirty="0">
                <a:solidFill>
                  <a:schemeClr val="bg1">
                    <a:lumMod val="65000"/>
                  </a:schemeClr>
                </a:solidFill>
              </a:rPr>
              <a:t>.</a:t>
            </a:r>
            <a:br>
              <a:rPr lang="es-ES" sz="3200" dirty="0">
                <a:solidFill>
                  <a:schemeClr val="bg1">
                    <a:lumMod val="65000"/>
                  </a:schemeClr>
                </a:solidFill>
              </a:rPr>
            </a:br>
            <a:r>
              <a:rPr lang="es-ES" sz="3200" b="1" dirty="0">
                <a:solidFill>
                  <a:srgbClr val="006DA5"/>
                </a:solidFill>
                <a:latin typeface="+mn-lt"/>
              </a:rPr>
              <a:t>Crear un modelo de Aprendizaje Supervisado</a:t>
            </a:r>
            <a:br>
              <a:rPr lang="es-ES" sz="3200" dirty="0">
                <a:solidFill>
                  <a:schemeClr val="bg1">
                    <a:lumMod val="65000"/>
                  </a:schemeClr>
                </a:solidFill>
              </a:rPr>
            </a:br>
            <a:r>
              <a:rPr lang="es-ES" sz="3200" dirty="0">
                <a:solidFill>
                  <a:schemeClr val="bg1">
                    <a:lumMod val="65000"/>
                  </a:schemeClr>
                </a:solidFill>
              </a:rPr>
              <a:t>Aplicaciones de Big Data y Machine </a:t>
            </a:r>
            <a:r>
              <a:rPr lang="es-ES" sz="3200" dirty="0" err="1">
                <a:solidFill>
                  <a:schemeClr val="bg1">
                    <a:lumMod val="65000"/>
                  </a:schemeClr>
                </a:solidFill>
              </a:rPr>
              <a:t>Learning</a:t>
            </a:r>
            <a:r>
              <a:rPr lang="es-ES" sz="3200" dirty="0">
                <a:solidFill>
                  <a:schemeClr val="bg1">
                    <a:lumMod val="65000"/>
                  </a:schemeClr>
                </a:solidFill>
              </a:rPr>
              <a:t> en la Industria 4.0</a:t>
            </a:r>
            <a:br>
              <a:rPr lang="es-ES" sz="3200" dirty="0">
                <a:solidFill>
                  <a:schemeClr val="bg1">
                    <a:lumMod val="65000"/>
                  </a:schemeClr>
                </a:solidFill>
              </a:rPr>
            </a:br>
            <a:r>
              <a:rPr lang="es-ES" sz="3200" dirty="0">
                <a:solidFill>
                  <a:schemeClr val="bg1">
                    <a:lumMod val="65000"/>
                  </a:schemeClr>
                </a:solidFill>
              </a:rPr>
              <a:t>Preparación para la sesión 2</a:t>
            </a:r>
          </a:p>
        </p:txBody>
      </p:sp>
    </p:spTree>
    <p:extLst>
      <p:ext uri="{BB962C8B-B14F-4D97-AF65-F5344CB8AC3E}">
        <p14:creationId xmlns:p14="http://schemas.microsoft.com/office/powerpoint/2010/main" val="4313834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Elipse 31"/>
          <p:cNvSpPr/>
          <p:nvPr/>
        </p:nvSpPr>
        <p:spPr>
          <a:xfrm>
            <a:off x="1863859" y="3102882"/>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ipse 32"/>
          <p:cNvSpPr/>
          <p:nvPr/>
        </p:nvSpPr>
        <p:spPr>
          <a:xfrm>
            <a:off x="3291807" y="3119837"/>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ipse 33"/>
          <p:cNvSpPr/>
          <p:nvPr/>
        </p:nvSpPr>
        <p:spPr>
          <a:xfrm>
            <a:off x="4611006" y="3110875"/>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lipse 34"/>
          <p:cNvSpPr/>
          <p:nvPr/>
        </p:nvSpPr>
        <p:spPr>
          <a:xfrm>
            <a:off x="4611559" y="4349619"/>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ipse 35"/>
          <p:cNvSpPr/>
          <p:nvPr/>
        </p:nvSpPr>
        <p:spPr>
          <a:xfrm>
            <a:off x="5928772" y="3109331"/>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Elipse 36"/>
          <p:cNvSpPr/>
          <p:nvPr/>
        </p:nvSpPr>
        <p:spPr>
          <a:xfrm>
            <a:off x="7263517" y="3102882"/>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ipse 37"/>
          <p:cNvSpPr/>
          <p:nvPr/>
        </p:nvSpPr>
        <p:spPr>
          <a:xfrm>
            <a:off x="7275755" y="4955720"/>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ipse 18"/>
          <p:cNvSpPr/>
          <p:nvPr/>
        </p:nvSpPr>
        <p:spPr>
          <a:xfrm>
            <a:off x="576846" y="3119837"/>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299152"/>
            <a:ext cx="2057400" cy="365125"/>
          </a:xfrm>
        </p:spPr>
        <p:txBody>
          <a:bodyPr/>
          <a:lstStyle/>
          <a:p>
            <a:fld id="{F72B40EF-D53A-41AA-87B6-B9F74BA43E09}" type="slidenum">
              <a:rPr lang="es-ES" smtClean="0"/>
              <a:t>46</a:t>
            </a:fld>
            <a:endParaRPr lang="es-ES"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6516" y="4283135"/>
            <a:ext cx="448539" cy="448539"/>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421" y="3297985"/>
            <a:ext cx="438303" cy="438303"/>
          </a:xfrm>
          <a:prstGeom prst="rect">
            <a:avLst/>
          </a:prstGeom>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6964" y="3210185"/>
            <a:ext cx="641747" cy="641747"/>
          </a:xfrm>
          <a:prstGeom prst="rect">
            <a:avLst/>
          </a:prstGeom>
        </p:spPr>
      </p:pic>
      <p:pic>
        <p:nvPicPr>
          <p:cNvPr id="6"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7604" y="5054171"/>
            <a:ext cx="610899" cy="610899"/>
          </a:xfrm>
          <a:prstGeom prst="rect">
            <a:avLst/>
          </a:prstGeom>
        </p:spPr>
      </p:pic>
      <p:pic>
        <p:nvPicPr>
          <p:cNvPr id="13" name="Imagen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3521" y="5249164"/>
            <a:ext cx="415906" cy="415906"/>
          </a:xfrm>
          <a:prstGeom prst="rect">
            <a:avLst/>
          </a:prstGeom>
        </p:spPr>
      </p:pic>
      <p:pic>
        <p:nvPicPr>
          <p:cNvPr id="14" name="Imagen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64526" y="4453280"/>
            <a:ext cx="532523" cy="532523"/>
          </a:xfrm>
          <a:prstGeom prst="rect">
            <a:avLst/>
          </a:prstGeom>
        </p:spPr>
      </p:pic>
      <p:pic>
        <p:nvPicPr>
          <p:cNvPr id="17" name="Imagen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96797" y="3242829"/>
            <a:ext cx="528721" cy="528721"/>
          </a:xfrm>
          <a:prstGeom prst="rect">
            <a:avLst/>
          </a:prstGeom>
        </p:spPr>
      </p:pic>
      <p:sp>
        <p:nvSpPr>
          <p:cNvPr id="18" name="CuadroTexto 17"/>
          <p:cNvSpPr txBox="1"/>
          <p:nvPr/>
        </p:nvSpPr>
        <p:spPr>
          <a:xfrm>
            <a:off x="451519" y="2551023"/>
            <a:ext cx="1039905" cy="430887"/>
          </a:xfrm>
          <a:prstGeom prst="rect">
            <a:avLst/>
          </a:prstGeom>
          <a:noFill/>
        </p:spPr>
        <p:txBody>
          <a:bodyPr wrap="square" rtlCol="0">
            <a:spAutoFit/>
          </a:bodyPr>
          <a:lstStyle/>
          <a:p>
            <a:pPr algn="ctr"/>
            <a:r>
              <a:rPr lang="es-ES" sz="1100" b="1" dirty="0">
                <a:solidFill>
                  <a:srgbClr val="002060"/>
                </a:solidFill>
              </a:rPr>
              <a:t>CONJUNTO DE DATOS</a:t>
            </a:r>
            <a:endParaRPr lang="en-US" sz="1100" b="1" dirty="0">
              <a:solidFill>
                <a:srgbClr val="002060"/>
              </a:solidFill>
            </a:endParaRPr>
          </a:p>
        </p:txBody>
      </p:sp>
      <p:sp>
        <p:nvSpPr>
          <p:cNvPr id="20" name="CuadroTexto 19"/>
          <p:cNvSpPr txBox="1"/>
          <p:nvPr/>
        </p:nvSpPr>
        <p:spPr>
          <a:xfrm>
            <a:off x="1678679" y="2534844"/>
            <a:ext cx="1197248" cy="430887"/>
          </a:xfrm>
          <a:prstGeom prst="rect">
            <a:avLst/>
          </a:prstGeom>
          <a:noFill/>
        </p:spPr>
        <p:txBody>
          <a:bodyPr wrap="square" rtlCol="0">
            <a:spAutoFit/>
          </a:bodyPr>
          <a:lstStyle>
            <a:defPPr>
              <a:defRPr lang="es-ES"/>
            </a:defPPr>
            <a:lvl1pPr>
              <a:defRPr sz="1400" b="1">
                <a:solidFill>
                  <a:srgbClr val="002060"/>
                </a:solidFill>
              </a:defRPr>
            </a:lvl1pPr>
          </a:lstStyle>
          <a:p>
            <a:pPr algn="ctr"/>
            <a:r>
              <a:rPr lang="es-ES" sz="1100" dirty="0"/>
              <a:t>1. COMPRENDER LOS DATOS</a:t>
            </a:r>
            <a:endParaRPr lang="en-US" sz="1100" dirty="0"/>
          </a:p>
        </p:txBody>
      </p:sp>
      <p:sp>
        <p:nvSpPr>
          <p:cNvPr id="21" name="CuadroTexto 20"/>
          <p:cNvSpPr txBox="1"/>
          <p:nvPr/>
        </p:nvSpPr>
        <p:spPr>
          <a:xfrm>
            <a:off x="3030863" y="2556607"/>
            <a:ext cx="1249021" cy="430887"/>
          </a:xfrm>
          <a:prstGeom prst="rect">
            <a:avLst/>
          </a:prstGeom>
          <a:noFill/>
        </p:spPr>
        <p:txBody>
          <a:bodyPr wrap="square" rtlCol="0">
            <a:spAutoFit/>
          </a:bodyPr>
          <a:lstStyle/>
          <a:p>
            <a:pPr algn="ctr"/>
            <a:r>
              <a:rPr lang="es-ES" sz="1100" b="1" dirty="0">
                <a:solidFill>
                  <a:srgbClr val="002060"/>
                </a:solidFill>
              </a:rPr>
              <a:t>2. PREPARAR LOS DATOS</a:t>
            </a:r>
            <a:endParaRPr lang="en-US" sz="1100" b="1" dirty="0">
              <a:solidFill>
                <a:srgbClr val="002060"/>
              </a:solidFill>
            </a:endParaRPr>
          </a:p>
        </p:txBody>
      </p:sp>
      <p:pic>
        <p:nvPicPr>
          <p:cNvPr id="22" name="Imagen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75013" y="6010472"/>
            <a:ext cx="392926" cy="392926"/>
          </a:xfrm>
          <a:prstGeom prst="rect">
            <a:avLst/>
          </a:prstGeom>
        </p:spPr>
      </p:pic>
      <p:pic>
        <p:nvPicPr>
          <p:cNvPr id="23" name="Imagen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70580" y="3256368"/>
            <a:ext cx="506816" cy="506816"/>
          </a:xfrm>
          <a:prstGeom prst="rect">
            <a:avLst/>
          </a:prstGeom>
        </p:spPr>
      </p:pic>
      <p:pic>
        <p:nvPicPr>
          <p:cNvPr id="25" name="Imagen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72830" y="4437420"/>
            <a:ext cx="474212" cy="474212"/>
          </a:xfrm>
          <a:prstGeom prst="rect">
            <a:avLst/>
          </a:prstGeom>
        </p:spPr>
      </p:pic>
      <p:pic>
        <p:nvPicPr>
          <p:cNvPr id="26" name="Imagen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57199" y="5258197"/>
            <a:ext cx="505475" cy="505475"/>
          </a:xfrm>
          <a:prstGeom prst="rect">
            <a:avLst/>
          </a:prstGeom>
        </p:spPr>
      </p:pic>
      <p:sp>
        <p:nvSpPr>
          <p:cNvPr id="27" name="Rectángulo 26"/>
          <p:cNvSpPr/>
          <p:nvPr/>
        </p:nvSpPr>
        <p:spPr>
          <a:xfrm>
            <a:off x="3090664" y="4012849"/>
            <a:ext cx="1099570" cy="253916"/>
          </a:xfrm>
          <a:prstGeom prst="rect">
            <a:avLst/>
          </a:prstGeom>
        </p:spPr>
        <p:txBody>
          <a:bodyPr wrap="square">
            <a:spAutoFit/>
          </a:bodyPr>
          <a:lstStyle/>
          <a:p>
            <a:pPr algn="ctr"/>
            <a:r>
              <a:rPr lang="es-ES" sz="1050" b="1" dirty="0">
                <a:solidFill>
                  <a:srgbClr val="0070C0"/>
                </a:solidFill>
              </a:rPr>
              <a:t>DATA CLEANING</a:t>
            </a:r>
            <a:endParaRPr lang="en-US" sz="1050" b="1" dirty="0">
              <a:solidFill>
                <a:srgbClr val="0070C0"/>
              </a:solidFill>
            </a:endParaRPr>
          </a:p>
        </p:txBody>
      </p:sp>
      <p:sp>
        <p:nvSpPr>
          <p:cNvPr id="28" name="Rectángulo 27"/>
          <p:cNvSpPr/>
          <p:nvPr/>
        </p:nvSpPr>
        <p:spPr>
          <a:xfrm>
            <a:off x="3020902" y="4804281"/>
            <a:ext cx="1259559" cy="415498"/>
          </a:xfrm>
          <a:prstGeom prst="rect">
            <a:avLst/>
          </a:prstGeom>
        </p:spPr>
        <p:txBody>
          <a:bodyPr wrap="square">
            <a:spAutoFit/>
          </a:bodyPr>
          <a:lstStyle/>
          <a:p>
            <a:pPr algn="ctr"/>
            <a:r>
              <a:rPr lang="es-ES" sz="1050" b="1" dirty="0">
                <a:solidFill>
                  <a:srgbClr val="0070C0"/>
                </a:solidFill>
              </a:rPr>
              <a:t>FEATURING SELECTION</a:t>
            </a:r>
            <a:endParaRPr lang="en-US" sz="1050" b="1" dirty="0">
              <a:solidFill>
                <a:srgbClr val="0070C0"/>
              </a:solidFill>
            </a:endParaRPr>
          </a:p>
        </p:txBody>
      </p:sp>
      <p:sp>
        <p:nvSpPr>
          <p:cNvPr id="29" name="Rectángulo 28"/>
          <p:cNvSpPr/>
          <p:nvPr/>
        </p:nvSpPr>
        <p:spPr>
          <a:xfrm>
            <a:off x="2950401" y="5763672"/>
            <a:ext cx="1445474" cy="253916"/>
          </a:xfrm>
          <a:prstGeom prst="rect">
            <a:avLst/>
          </a:prstGeom>
        </p:spPr>
        <p:txBody>
          <a:bodyPr wrap="square">
            <a:spAutoFit/>
          </a:bodyPr>
          <a:lstStyle/>
          <a:p>
            <a:pPr algn="ctr"/>
            <a:r>
              <a:rPr lang="es-ES" sz="1050" b="1" dirty="0">
                <a:solidFill>
                  <a:srgbClr val="0070C0"/>
                </a:solidFill>
              </a:rPr>
              <a:t>TRANSFORMAR</a:t>
            </a:r>
            <a:endParaRPr lang="en-US" sz="1050" b="1" dirty="0">
              <a:solidFill>
                <a:srgbClr val="0070C0"/>
              </a:solidFill>
            </a:endParaRPr>
          </a:p>
        </p:txBody>
      </p:sp>
      <p:pic>
        <p:nvPicPr>
          <p:cNvPr id="30" name="Imagen 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97037" y="3193513"/>
            <a:ext cx="578037" cy="578037"/>
          </a:xfrm>
          <a:prstGeom prst="rect">
            <a:avLst/>
          </a:prstGeom>
        </p:spPr>
      </p:pic>
      <p:pic>
        <p:nvPicPr>
          <p:cNvPr id="31" name="Imagen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24081" y="3256368"/>
            <a:ext cx="495769" cy="495769"/>
          </a:xfrm>
          <a:prstGeom prst="rect">
            <a:avLst/>
          </a:prstGeom>
        </p:spPr>
      </p:pic>
      <p:sp>
        <p:nvSpPr>
          <p:cNvPr id="39" name="Rectángulo 38"/>
          <p:cNvSpPr/>
          <p:nvPr/>
        </p:nvSpPr>
        <p:spPr>
          <a:xfrm>
            <a:off x="1671162" y="4022472"/>
            <a:ext cx="1231310" cy="415498"/>
          </a:xfrm>
          <a:prstGeom prst="rect">
            <a:avLst/>
          </a:prstGeom>
        </p:spPr>
        <p:txBody>
          <a:bodyPr wrap="square">
            <a:spAutoFit/>
          </a:bodyPr>
          <a:lstStyle/>
          <a:p>
            <a:pPr algn="ctr"/>
            <a:r>
              <a:rPr lang="es-ES" sz="1050" b="1" dirty="0">
                <a:solidFill>
                  <a:srgbClr val="0070C0"/>
                </a:solidFill>
              </a:rPr>
              <a:t>ESTADÍSTICA DESCRIPTIVA</a:t>
            </a:r>
            <a:endParaRPr lang="en-US" sz="1050" b="1" dirty="0">
              <a:solidFill>
                <a:srgbClr val="0070C0"/>
              </a:solidFill>
            </a:endParaRPr>
          </a:p>
        </p:txBody>
      </p:sp>
      <p:sp>
        <p:nvSpPr>
          <p:cNvPr id="40" name="Rectángulo 39"/>
          <p:cNvSpPr/>
          <p:nvPr/>
        </p:nvSpPr>
        <p:spPr>
          <a:xfrm>
            <a:off x="1678679" y="4997063"/>
            <a:ext cx="1223793" cy="261610"/>
          </a:xfrm>
          <a:prstGeom prst="rect">
            <a:avLst/>
          </a:prstGeom>
        </p:spPr>
        <p:txBody>
          <a:bodyPr wrap="square">
            <a:spAutoFit/>
          </a:bodyPr>
          <a:lstStyle/>
          <a:p>
            <a:pPr algn="ctr"/>
            <a:r>
              <a:rPr lang="es-ES" sz="1050" b="1" dirty="0">
                <a:solidFill>
                  <a:srgbClr val="0070C0"/>
                </a:solidFill>
              </a:rPr>
              <a:t>VISUALIZACIÓN</a:t>
            </a:r>
            <a:endParaRPr lang="en-US" sz="1050" b="1" dirty="0">
              <a:solidFill>
                <a:srgbClr val="0070C0"/>
              </a:solidFill>
            </a:endParaRPr>
          </a:p>
        </p:txBody>
      </p:sp>
      <p:sp>
        <p:nvSpPr>
          <p:cNvPr id="41" name="CuadroTexto 40"/>
          <p:cNvSpPr txBox="1"/>
          <p:nvPr/>
        </p:nvSpPr>
        <p:spPr>
          <a:xfrm>
            <a:off x="4323415" y="2556108"/>
            <a:ext cx="1324697" cy="261610"/>
          </a:xfrm>
          <a:prstGeom prst="rect">
            <a:avLst/>
          </a:prstGeom>
          <a:noFill/>
        </p:spPr>
        <p:txBody>
          <a:bodyPr wrap="square" rtlCol="0">
            <a:spAutoFit/>
          </a:bodyPr>
          <a:lstStyle/>
          <a:p>
            <a:pPr algn="ctr"/>
            <a:r>
              <a:rPr lang="es-ES" sz="1100" b="1" dirty="0">
                <a:solidFill>
                  <a:srgbClr val="002060"/>
                </a:solidFill>
              </a:rPr>
              <a:t>3. DIVIDIR DATOS</a:t>
            </a:r>
            <a:endParaRPr lang="en-US" sz="1100" b="1" dirty="0">
              <a:solidFill>
                <a:srgbClr val="002060"/>
              </a:solidFill>
            </a:endParaRPr>
          </a:p>
        </p:txBody>
      </p:sp>
      <p:sp>
        <p:nvSpPr>
          <p:cNvPr id="42" name="CuadroTexto 41"/>
          <p:cNvSpPr txBox="1"/>
          <p:nvPr/>
        </p:nvSpPr>
        <p:spPr>
          <a:xfrm>
            <a:off x="5704546" y="2493353"/>
            <a:ext cx="1319721" cy="600164"/>
          </a:xfrm>
          <a:prstGeom prst="rect">
            <a:avLst/>
          </a:prstGeom>
          <a:noFill/>
        </p:spPr>
        <p:txBody>
          <a:bodyPr wrap="square" rtlCol="0">
            <a:spAutoFit/>
          </a:bodyPr>
          <a:lstStyle/>
          <a:p>
            <a:pPr algn="ctr"/>
            <a:r>
              <a:rPr lang="en-US" sz="1100" b="1" dirty="0">
                <a:solidFill>
                  <a:srgbClr val="002060"/>
                </a:solidFill>
              </a:rPr>
              <a:t>4. CONSTRUCCIÓN Y EVALUACIÓN DE MODELOS</a:t>
            </a:r>
          </a:p>
        </p:txBody>
      </p:sp>
      <p:sp>
        <p:nvSpPr>
          <p:cNvPr id="43" name="CuadroTexto 42"/>
          <p:cNvSpPr txBox="1"/>
          <p:nvPr/>
        </p:nvSpPr>
        <p:spPr>
          <a:xfrm>
            <a:off x="6943809" y="2502817"/>
            <a:ext cx="1519015" cy="600164"/>
          </a:xfrm>
          <a:prstGeom prst="rect">
            <a:avLst/>
          </a:prstGeom>
          <a:noFill/>
        </p:spPr>
        <p:txBody>
          <a:bodyPr wrap="square" rtlCol="0">
            <a:spAutoFit/>
          </a:bodyPr>
          <a:lstStyle/>
          <a:p>
            <a:pPr algn="ctr"/>
            <a:r>
              <a:rPr lang="en-US" sz="1100" b="1" dirty="0">
                <a:solidFill>
                  <a:srgbClr val="002060"/>
                </a:solidFill>
              </a:rPr>
              <a:t>5. AJUSTAR HIPERPARÁMETROS DEL MEJOR MODELO</a:t>
            </a:r>
          </a:p>
        </p:txBody>
      </p:sp>
      <p:sp>
        <p:nvSpPr>
          <p:cNvPr id="44" name="CuadroTexto 43"/>
          <p:cNvSpPr txBox="1"/>
          <p:nvPr/>
        </p:nvSpPr>
        <p:spPr>
          <a:xfrm>
            <a:off x="6988407" y="4453280"/>
            <a:ext cx="1372279" cy="430887"/>
          </a:xfrm>
          <a:prstGeom prst="rect">
            <a:avLst/>
          </a:prstGeom>
          <a:noFill/>
        </p:spPr>
        <p:txBody>
          <a:bodyPr wrap="square" rtlCol="0">
            <a:spAutoFit/>
          </a:bodyPr>
          <a:lstStyle/>
          <a:p>
            <a:pPr algn="ctr"/>
            <a:r>
              <a:rPr lang="en-US" sz="1100" b="1" dirty="0">
                <a:solidFill>
                  <a:srgbClr val="002060"/>
                </a:solidFill>
              </a:rPr>
              <a:t>6. EVALUACIÓN FINAL DEL MODELO</a:t>
            </a:r>
          </a:p>
        </p:txBody>
      </p:sp>
      <p:sp>
        <p:nvSpPr>
          <p:cNvPr id="45" name="Rectángulo 44"/>
          <p:cNvSpPr/>
          <p:nvPr/>
        </p:nvSpPr>
        <p:spPr>
          <a:xfrm>
            <a:off x="4464455" y="2820746"/>
            <a:ext cx="1087422" cy="261610"/>
          </a:xfrm>
          <a:prstGeom prst="rect">
            <a:avLst/>
          </a:prstGeom>
        </p:spPr>
        <p:txBody>
          <a:bodyPr wrap="square">
            <a:spAutoFit/>
          </a:bodyPr>
          <a:lstStyle/>
          <a:p>
            <a:pPr algn="ctr"/>
            <a:r>
              <a:rPr lang="es-ES" sz="1050" b="1" dirty="0">
                <a:solidFill>
                  <a:srgbClr val="0070C0"/>
                </a:solidFill>
              </a:rPr>
              <a:t>TRAIN DATA</a:t>
            </a:r>
            <a:endParaRPr lang="en-US" sz="1050" b="1" dirty="0">
              <a:solidFill>
                <a:srgbClr val="0070C0"/>
              </a:solidFill>
            </a:endParaRPr>
          </a:p>
        </p:txBody>
      </p:sp>
      <p:sp>
        <p:nvSpPr>
          <p:cNvPr id="46" name="Rectángulo 45"/>
          <p:cNvSpPr/>
          <p:nvPr/>
        </p:nvSpPr>
        <p:spPr>
          <a:xfrm>
            <a:off x="4469146" y="4021525"/>
            <a:ext cx="1087422" cy="261610"/>
          </a:xfrm>
          <a:prstGeom prst="rect">
            <a:avLst/>
          </a:prstGeom>
        </p:spPr>
        <p:txBody>
          <a:bodyPr wrap="square">
            <a:spAutoFit/>
          </a:bodyPr>
          <a:lstStyle/>
          <a:p>
            <a:pPr algn="ctr"/>
            <a:r>
              <a:rPr lang="es-ES" sz="1050" b="1" dirty="0">
                <a:solidFill>
                  <a:srgbClr val="0070C0"/>
                </a:solidFill>
              </a:rPr>
              <a:t>TEST DATA</a:t>
            </a:r>
            <a:endParaRPr lang="en-US" sz="1050" b="1" dirty="0">
              <a:solidFill>
                <a:srgbClr val="0070C0"/>
              </a:solidFill>
            </a:endParaRPr>
          </a:p>
        </p:txBody>
      </p:sp>
      <p:sp>
        <p:nvSpPr>
          <p:cNvPr id="47" name="Rectángulo redondeado 46"/>
          <p:cNvSpPr/>
          <p:nvPr/>
        </p:nvSpPr>
        <p:spPr>
          <a:xfrm>
            <a:off x="1678679" y="2478451"/>
            <a:ext cx="1223793" cy="3391432"/>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ángulo redondeado 50"/>
          <p:cNvSpPr/>
          <p:nvPr/>
        </p:nvSpPr>
        <p:spPr>
          <a:xfrm>
            <a:off x="5754631" y="2471258"/>
            <a:ext cx="1191355" cy="1653117"/>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ángulo redondeado 51"/>
          <p:cNvSpPr/>
          <p:nvPr/>
        </p:nvSpPr>
        <p:spPr>
          <a:xfrm>
            <a:off x="7057265" y="2471259"/>
            <a:ext cx="1272740" cy="1653117"/>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ángulo redondeado 52"/>
          <p:cNvSpPr/>
          <p:nvPr/>
        </p:nvSpPr>
        <p:spPr>
          <a:xfrm>
            <a:off x="7062748" y="4389828"/>
            <a:ext cx="1191355" cy="1480055"/>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ángulo redondeado 53"/>
          <p:cNvSpPr/>
          <p:nvPr/>
        </p:nvSpPr>
        <p:spPr>
          <a:xfrm>
            <a:off x="4428276" y="2481361"/>
            <a:ext cx="1191355" cy="2762126"/>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ángulo redondeado 54"/>
          <p:cNvSpPr/>
          <p:nvPr/>
        </p:nvSpPr>
        <p:spPr>
          <a:xfrm>
            <a:off x="3075799" y="2494775"/>
            <a:ext cx="1191355" cy="4124465"/>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ángulo redondeado 55"/>
          <p:cNvSpPr/>
          <p:nvPr/>
        </p:nvSpPr>
        <p:spPr>
          <a:xfrm>
            <a:off x="358294" y="2494775"/>
            <a:ext cx="1191355" cy="1629600"/>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ector recto de flecha 57"/>
          <p:cNvCxnSpPr/>
          <p:nvPr/>
        </p:nvCxnSpPr>
        <p:spPr>
          <a:xfrm>
            <a:off x="1364292" y="3482531"/>
            <a:ext cx="480517"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a:off x="2632005" y="3482531"/>
            <a:ext cx="64075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p:cNvCxnSpPr/>
          <p:nvPr/>
        </p:nvCxnSpPr>
        <p:spPr>
          <a:xfrm>
            <a:off x="4102411" y="3500181"/>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a:off x="5414985" y="3506630"/>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p:cNvCxnSpPr/>
          <p:nvPr/>
        </p:nvCxnSpPr>
        <p:spPr>
          <a:xfrm>
            <a:off x="6741300" y="3506630"/>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p:cNvCxnSpPr>
            <a:stCxn id="35" idx="6"/>
          </p:cNvCxnSpPr>
          <p:nvPr/>
        </p:nvCxnSpPr>
        <p:spPr>
          <a:xfrm>
            <a:off x="5406157" y="4746918"/>
            <a:ext cx="1618338"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p:cNvCxnSpPr/>
          <p:nvPr/>
        </p:nvCxnSpPr>
        <p:spPr>
          <a:xfrm>
            <a:off x="7671965" y="3914435"/>
            <a:ext cx="0" cy="458438"/>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angular 82"/>
          <p:cNvCxnSpPr/>
          <p:nvPr/>
        </p:nvCxnSpPr>
        <p:spPr>
          <a:xfrm rot="16200000" flipH="1" flipV="1">
            <a:off x="4999134" y="1116710"/>
            <a:ext cx="23517" cy="2678832"/>
          </a:xfrm>
          <a:prstGeom prst="bentConnector3">
            <a:avLst>
              <a:gd name="adj1" fmla="val -972063"/>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angular 91"/>
          <p:cNvCxnSpPr>
            <a:stCxn id="53" idx="2"/>
          </p:cNvCxnSpPr>
          <p:nvPr/>
        </p:nvCxnSpPr>
        <p:spPr>
          <a:xfrm rot="5400000">
            <a:off x="5898861" y="4250906"/>
            <a:ext cx="140589" cy="3378542"/>
          </a:xfrm>
          <a:prstGeom prst="bentConnector2">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3" name="CuadroTexto 92"/>
          <p:cNvSpPr txBox="1"/>
          <p:nvPr/>
        </p:nvSpPr>
        <p:spPr>
          <a:xfrm>
            <a:off x="4392552" y="6058463"/>
            <a:ext cx="3378543" cy="461665"/>
          </a:xfrm>
          <a:prstGeom prst="rect">
            <a:avLst/>
          </a:prstGeom>
          <a:noFill/>
        </p:spPr>
        <p:txBody>
          <a:bodyPr wrap="square" rtlCol="0">
            <a:spAutoFit/>
          </a:bodyPr>
          <a:lstStyle/>
          <a:p>
            <a:r>
              <a:rPr lang="es-ES" sz="1200" i="1" dirty="0"/>
              <a:t>Si los resultados no son los esperados, se comienza de nuevo</a:t>
            </a:r>
            <a:endParaRPr lang="en-US" sz="1200" i="1" dirty="0"/>
          </a:p>
        </p:txBody>
      </p:sp>
      <p:sp>
        <p:nvSpPr>
          <p:cNvPr id="97" name="Rectángulo 96"/>
          <p:cNvSpPr/>
          <p:nvPr/>
        </p:nvSpPr>
        <p:spPr>
          <a:xfrm>
            <a:off x="4438138" y="1942936"/>
            <a:ext cx="1024063" cy="276999"/>
          </a:xfrm>
          <a:prstGeom prst="rect">
            <a:avLst/>
          </a:prstGeom>
        </p:spPr>
        <p:txBody>
          <a:bodyPr wrap="none">
            <a:spAutoFit/>
          </a:bodyPr>
          <a:lstStyle/>
          <a:p>
            <a:r>
              <a:rPr lang="en-US" sz="1200" i="1" dirty="0" err="1">
                <a:latin typeface="medium-content-serif-font"/>
              </a:rPr>
              <a:t>Fase</a:t>
            </a:r>
            <a:r>
              <a:rPr lang="en-US" sz="1200" i="1" dirty="0">
                <a:latin typeface="medium-content-serif-font"/>
              </a:rPr>
              <a:t> </a:t>
            </a:r>
            <a:r>
              <a:rPr lang="en-US" sz="1200" i="1" dirty="0" err="1">
                <a:latin typeface="medium-content-serif-font"/>
              </a:rPr>
              <a:t>iterativa</a:t>
            </a:r>
            <a:endParaRPr lang="en-US" sz="1200" dirty="0"/>
          </a:p>
        </p:txBody>
      </p:sp>
      <p:sp>
        <p:nvSpPr>
          <p:cNvPr id="65" name="Elipse 64">
            <a:extLst>
              <a:ext uri="{FF2B5EF4-FFF2-40B4-BE49-F238E27FC236}">
                <a16:creationId xmlns:a16="http://schemas.microsoft.com/office/drawing/2014/main" id="{82211DDE-D675-4CF5-B81E-ED8D2306900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0" name="Imagen 69">
            <a:extLst>
              <a:ext uri="{FF2B5EF4-FFF2-40B4-BE49-F238E27FC236}">
                <a16:creationId xmlns:a16="http://schemas.microsoft.com/office/drawing/2014/main" id="{EFEFB692-1F0B-4CDA-BC27-C1695458A3A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72" name="Conector recto 71">
            <a:extLst>
              <a:ext uri="{FF2B5EF4-FFF2-40B4-BE49-F238E27FC236}">
                <a16:creationId xmlns:a16="http://schemas.microsoft.com/office/drawing/2014/main" id="{E7BC1C86-5508-41A4-8CDE-17528B8B5111}"/>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73" name="Título 1">
            <a:extLst>
              <a:ext uri="{FF2B5EF4-FFF2-40B4-BE49-F238E27FC236}">
                <a16:creationId xmlns:a16="http://schemas.microsoft.com/office/drawing/2014/main" id="{0947F2AE-BC1A-4311-8C11-415C10F25361}"/>
              </a:ext>
            </a:extLst>
          </p:cNvPr>
          <p:cNvSpPr txBox="1">
            <a:spLocks/>
          </p:cNvSpPr>
          <p:nvPr/>
        </p:nvSpPr>
        <p:spPr>
          <a:xfrm>
            <a:off x="1082768" y="137987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Crear un modelo de Machine </a:t>
            </a:r>
            <a:r>
              <a:rPr lang="es-ES" sz="2400" b="1" dirty="0" err="1"/>
              <a:t>Learning</a:t>
            </a:r>
            <a:endParaRPr lang="es-ES" sz="2400" b="1" dirty="0"/>
          </a:p>
        </p:txBody>
      </p:sp>
    </p:spTree>
    <p:extLst>
      <p:ext uri="{BB962C8B-B14F-4D97-AF65-F5344CB8AC3E}">
        <p14:creationId xmlns:p14="http://schemas.microsoft.com/office/powerpoint/2010/main" val="2906563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47</a:t>
            </a:fld>
            <a:endParaRPr lang="es-ES" dirty="0"/>
          </a:p>
        </p:txBody>
      </p:sp>
      <p:sp>
        <p:nvSpPr>
          <p:cNvPr id="9" name="Título 1"/>
          <p:cNvSpPr>
            <a:spLocks noGrp="1"/>
          </p:cNvSpPr>
          <p:nvPr>
            <p:ph type="title"/>
          </p:nvPr>
        </p:nvSpPr>
        <p:spPr>
          <a:xfrm>
            <a:off x="1080252" y="1324121"/>
            <a:ext cx="4751588" cy="561432"/>
          </a:xfrm>
        </p:spPr>
        <p:txBody>
          <a:bodyPr>
            <a:noAutofit/>
          </a:bodyPr>
          <a:lstStyle/>
          <a:p>
            <a:pPr algn="l"/>
            <a:r>
              <a:rPr lang="es-ES" sz="2400" b="1" dirty="0"/>
              <a:t>1. Comprender los datos</a:t>
            </a:r>
            <a:endParaRPr lang="en-US" sz="2400" b="1" dirty="0"/>
          </a:p>
        </p:txBody>
      </p:sp>
      <p:sp>
        <p:nvSpPr>
          <p:cNvPr id="2" name="CuadroTexto 1"/>
          <p:cNvSpPr txBox="1"/>
          <p:nvPr/>
        </p:nvSpPr>
        <p:spPr>
          <a:xfrm>
            <a:off x="1134041" y="1762939"/>
            <a:ext cx="7606547" cy="584775"/>
          </a:xfrm>
          <a:prstGeom prst="rect">
            <a:avLst/>
          </a:prstGeom>
          <a:noFill/>
        </p:spPr>
        <p:txBody>
          <a:bodyPr wrap="square" rtlCol="0">
            <a:spAutoFit/>
          </a:bodyPr>
          <a:lstStyle/>
          <a:p>
            <a:r>
              <a:rPr lang="es-ES" sz="1600" dirty="0"/>
              <a:t>Primero debemos entender como son los datos, y para ello utilizamos herramientas estadísticas descriptivas y visuales. </a:t>
            </a:r>
            <a:endParaRPr lang="en-US" sz="1600" dirty="0"/>
          </a:p>
        </p:txBody>
      </p:sp>
      <p:grpSp>
        <p:nvGrpSpPr>
          <p:cNvPr id="3" name="Grupo 2">
            <a:extLst>
              <a:ext uri="{FF2B5EF4-FFF2-40B4-BE49-F238E27FC236}">
                <a16:creationId xmlns:a16="http://schemas.microsoft.com/office/drawing/2014/main" id="{EE660C45-D160-4154-AE63-64EA78078DF8}"/>
              </a:ext>
            </a:extLst>
          </p:cNvPr>
          <p:cNvGrpSpPr/>
          <p:nvPr/>
        </p:nvGrpSpPr>
        <p:grpSpPr>
          <a:xfrm>
            <a:off x="333115" y="2530177"/>
            <a:ext cx="8150485" cy="3568603"/>
            <a:chOff x="333115" y="2530177"/>
            <a:chExt cx="8150485" cy="3568603"/>
          </a:xfrm>
        </p:grpSpPr>
        <p:sp>
          <p:nvSpPr>
            <p:cNvPr id="31" name="Rectángulo redondeado 30"/>
            <p:cNvSpPr/>
            <p:nvPr/>
          </p:nvSpPr>
          <p:spPr>
            <a:xfrm>
              <a:off x="397399" y="3629809"/>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p:cNvSpPr txBox="1"/>
            <p:nvPr/>
          </p:nvSpPr>
          <p:spPr>
            <a:xfrm>
              <a:off x="1966448" y="2585283"/>
              <a:ext cx="6517152" cy="2062103"/>
            </a:xfrm>
            <a:prstGeom prst="rect">
              <a:avLst/>
            </a:prstGeom>
            <a:noFill/>
          </p:spPr>
          <p:txBody>
            <a:bodyPr wrap="square" rtlCol="0">
              <a:spAutoFit/>
            </a:bodyPr>
            <a:lstStyle/>
            <a:p>
              <a:pPr marL="285750" indent="-285750">
                <a:buFont typeface="Arial" panose="020B0604020202020204" pitchFamily="34" charset="0"/>
                <a:buChar char="•"/>
              </a:pPr>
              <a:r>
                <a:rPr lang="es-ES" sz="1600" dirty="0"/>
                <a:t>Observación de los datos.</a:t>
              </a:r>
            </a:p>
            <a:p>
              <a:pPr marL="285750" indent="-285750">
                <a:buFont typeface="Arial" panose="020B0604020202020204" pitchFamily="34" charset="0"/>
                <a:buChar char="•"/>
              </a:pPr>
              <a:r>
                <a:rPr lang="es-ES" sz="1600" dirty="0"/>
                <a:t>Dimensión (nº filas x nº columnas).</a:t>
              </a:r>
            </a:p>
            <a:p>
              <a:pPr marL="285750" indent="-285750">
                <a:buFont typeface="Arial" panose="020B0604020202020204" pitchFamily="34" charset="0"/>
                <a:buChar char="•"/>
              </a:pPr>
              <a:r>
                <a:rPr lang="es-ES" sz="1600" dirty="0"/>
                <a:t>Tipo de datos (</a:t>
              </a:r>
              <a:r>
                <a:rPr lang="es-ES" sz="1600" dirty="0" err="1"/>
                <a:t>string</a:t>
              </a:r>
              <a:r>
                <a:rPr lang="es-ES" sz="1600" dirty="0"/>
                <a:t>, </a:t>
              </a:r>
              <a:r>
                <a:rPr lang="es-ES" sz="1600" dirty="0" err="1"/>
                <a:t>float</a:t>
              </a:r>
              <a:r>
                <a:rPr lang="es-ES" sz="1600" dirty="0"/>
                <a:t>, etc.)</a:t>
              </a:r>
            </a:p>
            <a:p>
              <a:pPr marL="285750" indent="-285750">
                <a:buFont typeface="Arial" panose="020B0604020202020204" pitchFamily="34" charset="0"/>
                <a:buChar char="•"/>
              </a:pPr>
              <a:r>
                <a:rPr lang="es-ES" sz="1600" dirty="0"/>
                <a:t>Resumen de estadística descriptiva: media, mediana, desviación estándar, valor mín./</a:t>
              </a:r>
              <a:r>
                <a:rPr lang="es-ES" sz="1600" dirty="0" err="1"/>
                <a:t>máx</a:t>
              </a:r>
              <a:r>
                <a:rPr lang="es-ES" sz="1600" dirty="0"/>
                <a:t>…</a:t>
              </a:r>
            </a:p>
            <a:p>
              <a:pPr marL="285750" indent="-285750">
                <a:buFont typeface="Arial" panose="020B0604020202020204" pitchFamily="34" charset="0"/>
                <a:buChar char="•"/>
              </a:pPr>
              <a:r>
                <a:rPr lang="es-ES" sz="1600" b="1" dirty="0"/>
                <a:t>Distribución de la etiqueta/clase </a:t>
              </a:r>
              <a:r>
                <a:rPr lang="es-ES" sz="1600" dirty="0"/>
                <a:t>(solo clasificación): detectar si la etiqueta está balanceado o no. </a:t>
              </a:r>
            </a:p>
            <a:p>
              <a:pPr marL="285750" indent="-285750">
                <a:buFont typeface="Arial" panose="020B0604020202020204" pitchFamily="34" charset="0"/>
                <a:buChar char="•"/>
              </a:pPr>
              <a:r>
                <a:rPr lang="es-ES" sz="1600" dirty="0"/>
                <a:t>Correlación entre atributos.</a:t>
              </a:r>
            </a:p>
          </p:txBody>
        </p:sp>
        <p:sp>
          <p:nvSpPr>
            <p:cNvPr id="6" name="Abrir llave 5"/>
            <p:cNvSpPr/>
            <p:nvPr/>
          </p:nvSpPr>
          <p:spPr>
            <a:xfrm>
              <a:off x="1759129" y="2530177"/>
              <a:ext cx="207319" cy="296207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Imagen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125" y="4211285"/>
              <a:ext cx="727231" cy="727231"/>
            </a:xfrm>
            <a:prstGeom prst="rect">
              <a:avLst/>
            </a:prstGeom>
          </p:spPr>
        </p:pic>
        <p:sp>
          <p:nvSpPr>
            <p:cNvPr id="28" name="Rectángulo 27"/>
            <p:cNvSpPr/>
            <p:nvPr/>
          </p:nvSpPr>
          <p:spPr>
            <a:xfrm>
              <a:off x="333115" y="3733032"/>
              <a:ext cx="1231310" cy="461665"/>
            </a:xfrm>
            <a:prstGeom prst="rect">
              <a:avLst/>
            </a:prstGeom>
          </p:spPr>
          <p:txBody>
            <a:bodyPr wrap="square">
              <a:spAutoFit/>
            </a:bodyPr>
            <a:lstStyle/>
            <a:p>
              <a:pPr algn="ctr"/>
              <a:r>
                <a:rPr lang="es-ES" sz="1200" b="1" dirty="0">
                  <a:solidFill>
                    <a:srgbClr val="0070C0"/>
                  </a:solidFill>
                </a:rPr>
                <a:t>ESTADÍSTICA DESCRIPTIVA</a:t>
              </a:r>
              <a:endParaRPr lang="en-US" sz="1200" b="1" dirty="0">
                <a:solidFill>
                  <a:srgbClr val="0070C0"/>
                </a:solidFill>
              </a:endParaRPr>
            </a:p>
          </p:txBody>
        </p:sp>
        <p:pic>
          <p:nvPicPr>
            <p:cNvPr id="14" name="Imagen 13"/>
            <p:cNvPicPr>
              <a:picLocks noChangeAspect="1"/>
            </p:cNvPicPr>
            <p:nvPr/>
          </p:nvPicPr>
          <p:blipFill rotWithShape="1">
            <a:blip r:embed="rId4"/>
            <a:srcRect t="-1" r="2723" b="1553"/>
            <a:stretch/>
          </p:blipFill>
          <p:spPr>
            <a:xfrm>
              <a:off x="5831840" y="4211285"/>
              <a:ext cx="2434231" cy="1887495"/>
            </a:xfrm>
            <a:prstGeom prst="rect">
              <a:avLst/>
            </a:prstGeom>
          </p:spPr>
        </p:pic>
        <p:cxnSp>
          <p:nvCxnSpPr>
            <p:cNvPr id="16" name="Conector angular 15"/>
            <p:cNvCxnSpPr>
              <a:endCxn id="14" idx="1"/>
            </p:cNvCxnSpPr>
            <p:nvPr/>
          </p:nvCxnSpPr>
          <p:spPr>
            <a:xfrm rot="16200000" flipH="1">
              <a:off x="5015328" y="4338521"/>
              <a:ext cx="943748" cy="68927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Elipse 16">
            <a:extLst>
              <a:ext uri="{FF2B5EF4-FFF2-40B4-BE49-F238E27FC236}">
                <a16:creationId xmlns:a16="http://schemas.microsoft.com/office/drawing/2014/main" id="{0FAA46E3-EB1A-4402-B884-385DB69B18B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ector recto 18">
            <a:extLst>
              <a:ext uri="{FF2B5EF4-FFF2-40B4-BE49-F238E27FC236}">
                <a16:creationId xmlns:a16="http://schemas.microsoft.com/office/drawing/2014/main" id="{D214BEE4-8317-44C2-982B-02FB16F9E8B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C6873D59-4400-4E41-B39F-78EE4C197C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971" y="1372199"/>
            <a:ext cx="401157" cy="401157"/>
          </a:xfrm>
          <a:prstGeom prst="rect">
            <a:avLst/>
          </a:prstGeom>
        </p:spPr>
      </p:pic>
    </p:spTree>
    <p:extLst>
      <p:ext uri="{BB962C8B-B14F-4D97-AF65-F5344CB8AC3E}">
        <p14:creationId xmlns:p14="http://schemas.microsoft.com/office/powerpoint/2010/main" val="29484290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a:off x="396667" y="3618207"/>
            <a:ext cx="1150749"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107897"/>
            <a:ext cx="2057400" cy="365125"/>
          </a:xfrm>
        </p:spPr>
        <p:txBody>
          <a:bodyPr/>
          <a:lstStyle/>
          <a:p>
            <a:fld id="{F72B40EF-D53A-41AA-87B6-B9F74BA43E09}" type="slidenum">
              <a:rPr lang="es-ES" smtClean="0"/>
              <a:t>48</a:t>
            </a:fld>
            <a:endParaRPr lang="es-ES" dirty="0"/>
          </a:p>
        </p:txBody>
      </p:sp>
      <p:sp>
        <p:nvSpPr>
          <p:cNvPr id="2" name="CuadroTexto 1"/>
          <p:cNvSpPr txBox="1"/>
          <p:nvPr/>
        </p:nvSpPr>
        <p:spPr>
          <a:xfrm>
            <a:off x="1134041" y="1742619"/>
            <a:ext cx="8009959" cy="584775"/>
          </a:xfrm>
          <a:prstGeom prst="rect">
            <a:avLst/>
          </a:prstGeom>
          <a:noFill/>
        </p:spPr>
        <p:txBody>
          <a:bodyPr wrap="square" rtlCol="0">
            <a:spAutoFit/>
          </a:bodyPr>
          <a:lstStyle/>
          <a:p>
            <a:r>
              <a:rPr lang="es-ES" sz="1600" dirty="0"/>
              <a:t>Primero debemos entender como son los datos, y para ello utilizamos herramientas estadísticas descriptivas y visuales. </a:t>
            </a:r>
            <a:endParaRPr lang="en-US" sz="1600" dirty="0"/>
          </a:p>
        </p:txBody>
      </p:sp>
      <p:sp>
        <p:nvSpPr>
          <p:cNvPr id="17" name="CuadroTexto 16"/>
          <p:cNvSpPr txBox="1"/>
          <p:nvPr/>
        </p:nvSpPr>
        <p:spPr>
          <a:xfrm>
            <a:off x="1725498" y="3220066"/>
            <a:ext cx="1111243" cy="461665"/>
          </a:xfrm>
          <a:prstGeom prst="rect">
            <a:avLst/>
          </a:prstGeom>
          <a:noFill/>
        </p:spPr>
        <p:txBody>
          <a:bodyPr wrap="square" rtlCol="0">
            <a:spAutoFit/>
          </a:bodyPr>
          <a:lstStyle/>
          <a:p>
            <a:r>
              <a:rPr lang="es-ES" sz="1200" b="1" dirty="0">
                <a:solidFill>
                  <a:srgbClr val="0070C0"/>
                </a:solidFill>
              </a:rPr>
              <a:t>GRÁFICOS UNIVARIABLE</a:t>
            </a:r>
          </a:p>
        </p:txBody>
      </p:sp>
      <p:sp>
        <p:nvSpPr>
          <p:cNvPr id="20" name="CuadroTexto 19"/>
          <p:cNvSpPr txBox="1"/>
          <p:nvPr/>
        </p:nvSpPr>
        <p:spPr>
          <a:xfrm>
            <a:off x="7767075" y="2525686"/>
            <a:ext cx="1149670" cy="279621"/>
          </a:xfrm>
          <a:prstGeom prst="rect">
            <a:avLst/>
          </a:prstGeom>
          <a:noFill/>
        </p:spPr>
        <p:txBody>
          <a:bodyPr wrap="square" rtlCol="0">
            <a:spAutoFit/>
          </a:bodyPr>
          <a:lstStyle/>
          <a:p>
            <a:r>
              <a:rPr lang="es-ES" sz="1200" b="1" dirty="0" err="1"/>
              <a:t>Boxplots</a:t>
            </a:r>
            <a:endParaRPr lang="es-ES" sz="1200" b="1" dirty="0"/>
          </a:p>
        </p:txBody>
      </p:sp>
      <p:sp>
        <p:nvSpPr>
          <p:cNvPr id="21" name="CuadroTexto 20"/>
          <p:cNvSpPr txBox="1"/>
          <p:nvPr/>
        </p:nvSpPr>
        <p:spPr>
          <a:xfrm>
            <a:off x="1700517" y="5596975"/>
            <a:ext cx="1296394" cy="461665"/>
          </a:xfrm>
          <a:prstGeom prst="rect">
            <a:avLst/>
          </a:prstGeom>
          <a:noFill/>
        </p:spPr>
        <p:txBody>
          <a:bodyPr wrap="square" rtlCol="0">
            <a:spAutoFit/>
          </a:bodyPr>
          <a:lstStyle/>
          <a:p>
            <a:r>
              <a:rPr lang="es-ES" sz="1200" b="1" dirty="0">
                <a:solidFill>
                  <a:srgbClr val="0070C0"/>
                </a:solidFill>
              </a:rPr>
              <a:t>GRÁFICOS MULTIVARIABLE</a:t>
            </a:r>
          </a:p>
        </p:txBody>
      </p:sp>
      <p:sp>
        <p:nvSpPr>
          <p:cNvPr id="22" name="CuadroTexto 21"/>
          <p:cNvSpPr txBox="1"/>
          <p:nvPr/>
        </p:nvSpPr>
        <p:spPr>
          <a:xfrm>
            <a:off x="6752807" y="4333564"/>
            <a:ext cx="2057400" cy="276999"/>
          </a:xfrm>
          <a:prstGeom prst="rect">
            <a:avLst/>
          </a:prstGeom>
          <a:noFill/>
        </p:spPr>
        <p:txBody>
          <a:bodyPr wrap="square" rtlCol="0">
            <a:spAutoFit/>
          </a:bodyPr>
          <a:lstStyle/>
          <a:p>
            <a:r>
              <a:rPr lang="es-ES" sz="1200" b="1" dirty="0"/>
              <a:t>Matriz de </a:t>
            </a:r>
            <a:r>
              <a:rPr lang="es-ES" sz="1200" b="1" dirty="0" err="1"/>
              <a:t>dispersion</a:t>
            </a:r>
            <a:r>
              <a:rPr lang="es-ES" sz="1200" b="1" dirty="0"/>
              <a:t> </a:t>
            </a:r>
          </a:p>
        </p:txBody>
      </p:sp>
      <p:sp>
        <p:nvSpPr>
          <p:cNvPr id="19" name="Abrir llave 18"/>
          <p:cNvSpPr/>
          <p:nvPr/>
        </p:nvSpPr>
        <p:spPr>
          <a:xfrm>
            <a:off x="1640927" y="2425972"/>
            <a:ext cx="126302" cy="43535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brir llave 22"/>
          <p:cNvSpPr/>
          <p:nvPr/>
        </p:nvSpPr>
        <p:spPr>
          <a:xfrm>
            <a:off x="2652557" y="2426906"/>
            <a:ext cx="212325" cy="192706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brir llave 23"/>
          <p:cNvSpPr/>
          <p:nvPr/>
        </p:nvSpPr>
        <p:spPr>
          <a:xfrm>
            <a:off x="2823003" y="4607560"/>
            <a:ext cx="192997" cy="221862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04" y="4145778"/>
            <a:ext cx="767287" cy="767287"/>
          </a:xfrm>
          <a:prstGeom prst="rect">
            <a:avLst/>
          </a:prstGeom>
        </p:spPr>
      </p:pic>
      <p:sp>
        <p:nvSpPr>
          <p:cNvPr id="29" name="Rectángulo 28"/>
          <p:cNvSpPr/>
          <p:nvPr/>
        </p:nvSpPr>
        <p:spPr>
          <a:xfrm>
            <a:off x="350999" y="3791607"/>
            <a:ext cx="1223793" cy="276999"/>
          </a:xfrm>
          <a:prstGeom prst="rect">
            <a:avLst/>
          </a:prstGeom>
        </p:spPr>
        <p:txBody>
          <a:bodyPr wrap="square">
            <a:spAutoFit/>
          </a:bodyPr>
          <a:lstStyle/>
          <a:p>
            <a:pPr algn="ctr"/>
            <a:r>
              <a:rPr lang="es-ES" sz="1200" b="1" dirty="0">
                <a:solidFill>
                  <a:srgbClr val="0070C0"/>
                </a:solidFill>
              </a:rPr>
              <a:t>VISUALIZACIÓN</a:t>
            </a:r>
            <a:endParaRPr lang="en-US" sz="1200" b="1" dirty="0">
              <a:solidFill>
                <a:srgbClr val="0070C0"/>
              </a:solidFill>
            </a:endParaRPr>
          </a:p>
        </p:txBody>
      </p:sp>
      <p:sp>
        <p:nvSpPr>
          <p:cNvPr id="3" name="Rectángulo 2"/>
          <p:cNvSpPr/>
          <p:nvPr/>
        </p:nvSpPr>
        <p:spPr>
          <a:xfrm>
            <a:off x="3221437" y="2499089"/>
            <a:ext cx="976358" cy="276999"/>
          </a:xfrm>
          <a:prstGeom prst="rect">
            <a:avLst/>
          </a:prstGeom>
        </p:spPr>
        <p:txBody>
          <a:bodyPr wrap="none">
            <a:spAutoFit/>
          </a:bodyPr>
          <a:lstStyle/>
          <a:p>
            <a:r>
              <a:rPr lang="es-ES" sz="1200" b="1" dirty="0"/>
              <a:t>Histogramas</a:t>
            </a:r>
          </a:p>
        </p:txBody>
      </p:sp>
      <p:sp>
        <p:nvSpPr>
          <p:cNvPr id="8" name="Rectángulo 7"/>
          <p:cNvSpPr/>
          <p:nvPr/>
        </p:nvSpPr>
        <p:spPr>
          <a:xfrm>
            <a:off x="5350808" y="2512175"/>
            <a:ext cx="1518173" cy="276999"/>
          </a:xfrm>
          <a:prstGeom prst="rect">
            <a:avLst/>
          </a:prstGeom>
        </p:spPr>
        <p:txBody>
          <a:bodyPr wrap="none">
            <a:spAutoFit/>
          </a:bodyPr>
          <a:lstStyle/>
          <a:p>
            <a:r>
              <a:rPr lang="es-ES" sz="1200" b="1" dirty="0"/>
              <a:t>Gráficos de densidad</a:t>
            </a:r>
          </a:p>
        </p:txBody>
      </p:sp>
      <p:pic>
        <p:nvPicPr>
          <p:cNvPr id="15" name="Imagen 14"/>
          <p:cNvPicPr>
            <a:picLocks noChangeAspect="1"/>
          </p:cNvPicPr>
          <p:nvPr/>
        </p:nvPicPr>
        <p:blipFill rotWithShape="1">
          <a:blip r:embed="rId4"/>
          <a:srcRect r="3118"/>
          <a:stretch/>
        </p:blipFill>
        <p:spPr>
          <a:xfrm>
            <a:off x="2864882" y="2853131"/>
            <a:ext cx="1870226" cy="1350536"/>
          </a:xfrm>
          <a:prstGeom prst="rect">
            <a:avLst/>
          </a:prstGeom>
        </p:spPr>
      </p:pic>
      <p:pic>
        <p:nvPicPr>
          <p:cNvPr id="16" name="Imagen 15"/>
          <p:cNvPicPr>
            <a:picLocks noChangeAspect="1"/>
          </p:cNvPicPr>
          <p:nvPr/>
        </p:nvPicPr>
        <p:blipFill rotWithShape="1">
          <a:blip r:embed="rId5"/>
          <a:srcRect r="882" b="3605"/>
          <a:stretch/>
        </p:blipFill>
        <p:spPr>
          <a:xfrm>
            <a:off x="5035685" y="2839614"/>
            <a:ext cx="1877141" cy="1285859"/>
          </a:xfrm>
          <a:prstGeom prst="rect">
            <a:avLst/>
          </a:prstGeom>
        </p:spPr>
      </p:pic>
      <p:pic>
        <p:nvPicPr>
          <p:cNvPr id="18" name="Imagen 17"/>
          <p:cNvPicPr>
            <a:picLocks noChangeAspect="1"/>
          </p:cNvPicPr>
          <p:nvPr/>
        </p:nvPicPr>
        <p:blipFill rotWithShape="1">
          <a:blip r:embed="rId6"/>
          <a:srcRect r="1334"/>
          <a:stretch/>
        </p:blipFill>
        <p:spPr>
          <a:xfrm>
            <a:off x="7213403" y="2869617"/>
            <a:ext cx="1776180" cy="1334050"/>
          </a:xfrm>
          <a:prstGeom prst="rect">
            <a:avLst/>
          </a:prstGeom>
        </p:spPr>
      </p:pic>
      <p:pic>
        <p:nvPicPr>
          <p:cNvPr id="30" name="Imagen 29"/>
          <p:cNvPicPr>
            <a:picLocks noChangeAspect="1"/>
          </p:cNvPicPr>
          <p:nvPr/>
        </p:nvPicPr>
        <p:blipFill rotWithShape="1">
          <a:blip r:embed="rId7"/>
          <a:srcRect l="1" r="2191"/>
          <a:stretch/>
        </p:blipFill>
        <p:spPr>
          <a:xfrm>
            <a:off x="3046391" y="4493260"/>
            <a:ext cx="2912449" cy="2278341"/>
          </a:xfrm>
          <a:prstGeom prst="rect">
            <a:avLst/>
          </a:prstGeom>
        </p:spPr>
      </p:pic>
      <p:pic>
        <p:nvPicPr>
          <p:cNvPr id="33" name="Imagen 32"/>
          <p:cNvPicPr>
            <a:picLocks noChangeAspect="1"/>
          </p:cNvPicPr>
          <p:nvPr/>
        </p:nvPicPr>
        <p:blipFill>
          <a:blip r:embed="rId8"/>
          <a:stretch>
            <a:fillRect/>
          </a:stretch>
        </p:blipFill>
        <p:spPr>
          <a:xfrm>
            <a:off x="6090844" y="4588281"/>
            <a:ext cx="2943184" cy="2191196"/>
          </a:xfrm>
          <a:prstGeom prst="rect">
            <a:avLst/>
          </a:prstGeom>
        </p:spPr>
      </p:pic>
      <p:sp>
        <p:nvSpPr>
          <p:cNvPr id="14" name="Rectángulo 13"/>
          <p:cNvSpPr/>
          <p:nvPr/>
        </p:nvSpPr>
        <p:spPr>
          <a:xfrm>
            <a:off x="3820813" y="4336242"/>
            <a:ext cx="1544910" cy="276999"/>
          </a:xfrm>
          <a:prstGeom prst="rect">
            <a:avLst/>
          </a:prstGeom>
        </p:spPr>
        <p:txBody>
          <a:bodyPr wrap="none">
            <a:spAutoFit/>
          </a:bodyPr>
          <a:lstStyle/>
          <a:p>
            <a:r>
              <a:rPr lang="es-ES" sz="1200" b="1" dirty="0"/>
              <a:t>Matriz de correlación</a:t>
            </a:r>
          </a:p>
        </p:txBody>
      </p:sp>
      <p:sp>
        <p:nvSpPr>
          <p:cNvPr id="31" name="Título 1">
            <a:extLst>
              <a:ext uri="{FF2B5EF4-FFF2-40B4-BE49-F238E27FC236}">
                <a16:creationId xmlns:a16="http://schemas.microsoft.com/office/drawing/2014/main" id="{6EEA047D-AFB4-4283-A33C-7C5C082499E6}"/>
              </a:ext>
            </a:extLst>
          </p:cNvPr>
          <p:cNvSpPr>
            <a:spLocks noGrp="1"/>
          </p:cNvSpPr>
          <p:nvPr>
            <p:ph type="title"/>
          </p:nvPr>
        </p:nvSpPr>
        <p:spPr>
          <a:xfrm>
            <a:off x="1080252" y="1324121"/>
            <a:ext cx="4751588" cy="561432"/>
          </a:xfrm>
        </p:spPr>
        <p:txBody>
          <a:bodyPr>
            <a:noAutofit/>
          </a:bodyPr>
          <a:lstStyle/>
          <a:p>
            <a:pPr algn="l"/>
            <a:r>
              <a:rPr lang="es-ES" sz="2400" b="1" dirty="0"/>
              <a:t>1. Comprender los datos</a:t>
            </a:r>
            <a:endParaRPr lang="en-US" sz="2400" b="1" dirty="0"/>
          </a:p>
        </p:txBody>
      </p:sp>
      <p:sp>
        <p:nvSpPr>
          <p:cNvPr id="34" name="Elipse 33">
            <a:extLst>
              <a:ext uri="{FF2B5EF4-FFF2-40B4-BE49-F238E27FC236}">
                <a16:creationId xmlns:a16="http://schemas.microsoft.com/office/drawing/2014/main" id="{1FD507E6-FC33-468F-B00F-3FE97209F7E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Conector recto 34">
            <a:extLst>
              <a:ext uri="{FF2B5EF4-FFF2-40B4-BE49-F238E27FC236}">
                <a16:creationId xmlns:a16="http://schemas.microsoft.com/office/drawing/2014/main" id="{3CBF5CA1-7867-4EF7-91AE-9172D82574CB}"/>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6" name="Imagen 35">
            <a:extLst>
              <a:ext uri="{FF2B5EF4-FFF2-40B4-BE49-F238E27FC236}">
                <a16:creationId xmlns:a16="http://schemas.microsoft.com/office/drawing/2014/main" id="{CC7A8936-FE1B-4A31-A90E-5199CE194A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971" y="1372199"/>
            <a:ext cx="401157" cy="401157"/>
          </a:xfrm>
          <a:prstGeom prst="rect">
            <a:avLst/>
          </a:prstGeom>
        </p:spPr>
      </p:pic>
    </p:spTree>
    <p:extLst>
      <p:ext uri="{BB962C8B-B14F-4D97-AF65-F5344CB8AC3E}">
        <p14:creationId xmlns:p14="http://schemas.microsoft.com/office/powerpoint/2010/main" val="20057175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redondeado 17"/>
          <p:cNvSpPr/>
          <p:nvPr/>
        </p:nvSpPr>
        <p:spPr>
          <a:xfrm>
            <a:off x="381321" y="3896978"/>
            <a:ext cx="1150749"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49</a:t>
            </a:fld>
            <a:endParaRPr lang="es-ES" dirty="0"/>
          </a:p>
        </p:txBody>
      </p:sp>
      <p:sp>
        <p:nvSpPr>
          <p:cNvPr id="9" name="Título 1"/>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5" name="Rectángulo 4"/>
          <p:cNvSpPr/>
          <p:nvPr/>
        </p:nvSpPr>
        <p:spPr>
          <a:xfrm>
            <a:off x="3279674" y="2847879"/>
            <a:ext cx="5631266" cy="1323439"/>
          </a:xfrm>
          <a:prstGeom prst="rect">
            <a:avLst/>
          </a:prstGeom>
        </p:spPr>
        <p:txBody>
          <a:bodyPr wrap="square">
            <a:spAutoFit/>
          </a:bodyPr>
          <a:lstStyle/>
          <a:p>
            <a:pPr algn="just"/>
            <a:r>
              <a:rPr lang="es-ES" sz="1600" dirty="0"/>
              <a:t>Típicamente representado con los indicadores "</a:t>
            </a:r>
            <a:r>
              <a:rPr lang="es-ES" sz="1600" dirty="0" err="1"/>
              <a:t>NaN</a:t>
            </a:r>
            <a:r>
              <a:rPr lang="es-ES" sz="1600" dirty="0"/>
              <a:t>" o "</a:t>
            </a:r>
            <a:r>
              <a:rPr lang="es-ES" sz="1600" dirty="0" err="1"/>
              <a:t>Null</a:t>
            </a:r>
            <a:r>
              <a:rPr lang="es-ES" sz="1600" dirty="0"/>
              <a:t>". La mayoría de los algoritmos no pueden manejar esos valores perdidos, así que tenemos que ocuparnos de ellos a través de diferentes técnicas antes de alimentar con datos a nuestros modelos.</a:t>
            </a:r>
          </a:p>
        </p:txBody>
      </p:sp>
      <p:pic>
        <p:nvPicPr>
          <p:cNvPr id="11" name="Imagen 10"/>
          <p:cNvPicPr>
            <a:picLocks noChangeAspect="1"/>
          </p:cNvPicPr>
          <p:nvPr/>
        </p:nvPicPr>
        <p:blipFill>
          <a:blip r:embed="rId3"/>
          <a:stretch>
            <a:fillRect/>
          </a:stretch>
        </p:blipFill>
        <p:spPr>
          <a:xfrm>
            <a:off x="3472440" y="4184065"/>
            <a:ext cx="4588652" cy="2195815"/>
          </a:xfrm>
          <a:prstGeom prst="rect">
            <a:avLst/>
          </a:prstGeom>
        </p:spPr>
      </p:pic>
      <p:sp>
        <p:nvSpPr>
          <p:cNvPr id="13" name="Abrir llave 12"/>
          <p:cNvSpPr/>
          <p:nvPr/>
        </p:nvSpPr>
        <p:spPr>
          <a:xfrm>
            <a:off x="1656634" y="2872369"/>
            <a:ext cx="253968" cy="383537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66" y="4408328"/>
            <a:ext cx="703479" cy="703479"/>
          </a:xfrm>
          <a:prstGeom prst="rect">
            <a:avLst/>
          </a:prstGeom>
        </p:spPr>
      </p:pic>
      <p:sp>
        <p:nvSpPr>
          <p:cNvPr id="17" name="Rectángulo 16"/>
          <p:cNvSpPr/>
          <p:nvPr/>
        </p:nvSpPr>
        <p:spPr>
          <a:xfrm>
            <a:off x="203163" y="4078074"/>
            <a:ext cx="1529281" cy="276999"/>
          </a:xfrm>
          <a:prstGeom prst="rect">
            <a:avLst/>
          </a:prstGeom>
        </p:spPr>
        <p:txBody>
          <a:bodyPr wrap="square">
            <a:spAutoFit/>
          </a:bodyPr>
          <a:lstStyle/>
          <a:p>
            <a:pPr algn="ctr"/>
            <a:r>
              <a:rPr lang="es-ES" sz="1200" b="1" dirty="0">
                <a:solidFill>
                  <a:srgbClr val="0070C0"/>
                </a:solidFill>
              </a:rPr>
              <a:t>DATA CLEANING</a:t>
            </a:r>
            <a:endParaRPr lang="en-US" sz="1200" b="1" dirty="0">
              <a:solidFill>
                <a:srgbClr val="0070C0"/>
              </a:solidFill>
            </a:endParaRPr>
          </a:p>
        </p:txBody>
      </p:sp>
      <p:sp>
        <p:nvSpPr>
          <p:cNvPr id="19" name="CuadroTexto 18"/>
          <p:cNvSpPr txBox="1"/>
          <p:nvPr/>
        </p:nvSpPr>
        <p:spPr>
          <a:xfrm>
            <a:off x="1989769" y="2872369"/>
            <a:ext cx="1655871" cy="307777"/>
          </a:xfrm>
          <a:prstGeom prst="rect">
            <a:avLst/>
          </a:prstGeom>
          <a:noFill/>
        </p:spPr>
        <p:txBody>
          <a:bodyPr wrap="square" rtlCol="0">
            <a:spAutoFit/>
          </a:bodyPr>
          <a:lstStyle/>
          <a:p>
            <a:r>
              <a:rPr lang="es-ES" sz="1400" b="1" dirty="0">
                <a:solidFill>
                  <a:srgbClr val="0070C0"/>
                </a:solidFill>
              </a:rPr>
              <a:t>MISSING DATA</a:t>
            </a:r>
          </a:p>
        </p:txBody>
      </p:sp>
      <p:sp>
        <p:nvSpPr>
          <p:cNvPr id="21" name="Rectángulo 20"/>
          <p:cNvSpPr/>
          <p:nvPr/>
        </p:nvSpPr>
        <p:spPr>
          <a:xfrm>
            <a:off x="1080252" y="1819174"/>
            <a:ext cx="7734434" cy="584775"/>
          </a:xfrm>
          <a:prstGeom prst="rect">
            <a:avLst/>
          </a:prstGeom>
        </p:spPr>
        <p:txBody>
          <a:bodyPr wrap="square">
            <a:spAutoFit/>
          </a:bodyPr>
          <a:lstStyle/>
          <a:p>
            <a:r>
              <a:rPr lang="en-US" sz="1600" b="1" dirty="0"/>
              <a:t>DATA CLEANING: </a:t>
            </a:r>
            <a:r>
              <a:rPr lang="es-ES" sz="1600" dirty="0"/>
              <a:t>proceso de detección y corrección (o eliminación) de registros corruptos o inexactos de un conjunto de registros, tabla o base de datos</a:t>
            </a:r>
            <a:endParaRPr lang="en-US" sz="1600" dirty="0"/>
          </a:p>
        </p:txBody>
      </p:sp>
      <p:sp>
        <p:nvSpPr>
          <p:cNvPr id="24" name="Elipse 23">
            <a:extLst>
              <a:ext uri="{FF2B5EF4-FFF2-40B4-BE49-F238E27FC236}">
                <a16:creationId xmlns:a16="http://schemas.microsoft.com/office/drawing/2014/main" id="{D3BB9B2A-6949-4D3B-AB39-7AB234DAB62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Conector recto 24">
            <a:extLst>
              <a:ext uri="{FF2B5EF4-FFF2-40B4-BE49-F238E27FC236}">
                <a16:creationId xmlns:a16="http://schemas.microsoft.com/office/drawing/2014/main" id="{62B6F0F1-A121-4654-9C54-EE783EB9FCBB}"/>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DCEBE41F-0189-47AA-A6BC-EF34A91805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2749973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a:t>
            </a:fld>
            <a:endParaRPr lang="es-ES" dirty="0"/>
          </a:p>
        </p:txBody>
      </p:sp>
      <p:sp>
        <p:nvSpPr>
          <p:cNvPr id="15" name="CuadroTexto 14"/>
          <p:cNvSpPr txBox="1"/>
          <p:nvPr/>
        </p:nvSpPr>
        <p:spPr>
          <a:xfrm>
            <a:off x="712816" y="4711739"/>
            <a:ext cx="7439891" cy="830997"/>
          </a:xfrm>
          <a:prstGeom prst="rect">
            <a:avLst/>
          </a:prstGeom>
          <a:noFill/>
        </p:spPr>
        <p:txBody>
          <a:bodyPr wrap="square" rtlCol="0">
            <a:spAutoFit/>
          </a:bodyPr>
          <a:lstStyle/>
          <a:p>
            <a:pPr algn="ctr"/>
            <a:r>
              <a:rPr lang="es-ES" sz="2400" dirty="0">
                <a:hlinkClick r:id="rId3"/>
              </a:rPr>
              <a:t>www.menti.com</a:t>
            </a:r>
            <a:endParaRPr lang="es-ES" sz="2400" dirty="0"/>
          </a:p>
          <a:p>
            <a:pPr algn="ctr"/>
            <a:r>
              <a:rPr lang="es-ES" sz="2400" dirty="0"/>
              <a:t>(Introducir el código que se dirá el día de clase)</a:t>
            </a:r>
          </a:p>
        </p:txBody>
      </p:sp>
      <p:pic>
        <p:nvPicPr>
          <p:cNvPr id="2" name="Picture 2" descr="New Look; Same Menti - Mentimeter">
            <a:extLst>
              <a:ext uri="{FF2B5EF4-FFF2-40B4-BE49-F238E27FC236}">
                <a16:creationId xmlns:a16="http://schemas.microsoft.com/office/drawing/2014/main" id="{E3A35CD6-A228-4F03-9463-5E2464887F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5416" y="2240527"/>
            <a:ext cx="6289040" cy="2418442"/>
          </a:xfrm>
          <a:prstGeom prst="rect">
            <a:avLst/>
          </a:prstGeom>
          <a:noFill/>
          <a:extLst>
            <a:ext uri="{909E8E84-426E-40DD-AFC4-6F175D3DCCD1}">
              <a14:hiddenFill xmlns:a14="http://schemas.microsoft.com/office/drawing/2010/main">
                <a:solidFill>
                  <a:srgbClr val="FFFFFF"/>
                </a:solidFill>
              </a14:hiddenFill>
            </a:ext>
          </a:extLst>
        </p:spPr>
      </p:pic>
      <p:sp>
        <p:nvSpPr>
          <p:cNvPr id="16" name="Elipse 15">
            <a:extLst>
              <a:ext uri="{FF2B5EF4-FFF2-40B4-BE49-F238E27FC236}">
                <a16:creationId xmlns:a16="http://schemas.microsoft.com/office/drawing/2014/main" id="{7E1B9A86-262F-433D-B52E-F679A3896C49}"/>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ítulo 1">
            <a:extLst>
              <a:ext uri="{FF2B5EF4-FFF2-40B4-BE49-F238E27FC236}">
                <a16:creationId xmlns:a16="http://schemas.microsoft.com/office/drawing/2014/main" id="{D1CF556F-2C27-473A-AEDC-EEADF7883BC1}"/>
              </a:ext>
            </a:extLst>
          </p:cNvPr>
          <p:cNvSpPr txBox="1">
            <a:spLocks/>
          </p:cNvSpPr>
          <p:nvPr/>
        </p:nvSpPr>
        <p:spPr>
          <a:xfrm>
            <a:off x="1044392" y="1198152"/>
            <a:ext cx="458460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Pregunta!</a:t>
            </a:r>
          </a:p>
        </p:txBody>
      </p:sp>
      <p:cxnSp>
        <p:nvCxnSpPr>
          <p:cNvPr id="19" name="Conector recto 18">
            <a:extLst>
              <a:ext uri="{FF2B5EF4-FFF2-40B4-BE49-F238E27FC236}">
                <a16:creationId xmlns:a16="http://schemas.microsoft.com/office/drawing/2014/main" id="{4CA46736-9A9F-45D6-90C1-9F1342850A6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380E66F4-5A51-4E9B-B49D-7019A76381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964" y="1294527"/>
            <a:ext cx="546644" cy="546644"/>
          </a:xfrm>
          <a:prstGeom prst="rect">
            <a:avLst/>
          </a:prstGeom>
        </p:spPr>
      </p:pic>
    </p:spTree>
    <p:extLst>
      <p:ext uri="{BB962C8B-B14F-4D97-AF65-F5344CB8AC3E}">
        <p14:creationId xmlns:p14="http://schemas.microsoft.com/office/powerpoint/2010/main" val="115381532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redondeado 17"/>
          <p:cNvSpPr/>
          <p:nvPr/>
        </p:nvSpPr>
        <p:spPr>
          <a:xfrm>
            <a:off x="381321" y="3490578"/>
            <a:ext cx="1150749"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50</a:t>
            </a:fld>
            <a:endParaRPr lang="es-ES" dirty="0"/>
          </a:p>
        </p:txBody>
      </p:sp>
      <p:sp>
        <p:nvSpPr>
          <p:cNvPr id="13" name="Abrir llave 12"/>
          <p:cNvSpPr/>
          <p:nvPr/>
        </p:nvSpPr>
        <p:spPr>
          <a:xfrm>
            <a:off x="1656634" y="2465969"/>
            <a:ext cx="253968" cy="383537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66" y="4001928"/>
            <a:ext cx="703479" cy="703479"/>
          </a:xfrm>
          <a:prstGeom prst="rect">
            <a:avLst/>
          </a:prstGeom>
        </p:spPr>
      </p:pic>
      <p:sp>
        <p:nvSpPr>
          <p:cNvPr id="17" name="Rectángulo 16"/>
          <p:cNvSpPr/>
          <p:nvPr/>
        </p:nvSpPr>
        <p:spPr>
          <a:xfrm>
            <a:off x="203163" y="3671674"/>
            <a:ext cx="1529281" cy="276999"/>
          </a:xfrm>
          <a:prstGeom prst="rect">
            <a:avLst/>
          </a:prstGeom>
        </p:spPr>
        <p:txBody>
          <a:bodyPr wrap="square">
            <a:spAutoFit/>
          </a:bodyPr>
          <a:lstStyle/>
          <a:p>
            <a:pPr algn="ctr"/>
            <a:r>
              <a:rPr lang="es-ES" sz="1200" b="1" dirty="0">
                <a:solidFill>
                  <a:srgbClr val="0070C0"/>
                </a:solidFill>
              </a:rPr>
              <a:t>DATA CLEANING</a:t>
            </a:r>
            <a:endParaRPr lang="en-US" sz="1200" b="1" dirty="0">
              <a:solidFill>
                <a:srgbClr val="0070C0"/>
              </a:solidFill>
            </a:endParaRPr>
          </a:p>
        </p:txBody>
      </p:sp>
      <p:sp>
        <p:nvSpPr>
          <p:cNvPr id="20" name="CuadroTexto 19"/>
          <p:cNvSpPr txBox="1"/>
          <p:nvPr/>
        </p:nvSpPr>
        <p:spPr>
          <a:xfrm>
            <a:off x="2003637" y="2541831"/>
            <a:ext cx="6975263" cy="830997"/>
          </a:xfrm>
          <a:prstGeom prst="rect">
            <a:avLst/>
          </a:prstGeom>
          <a:noFill/>
        </p:spPr>
        <p:txBody>
          <a:bodyPr wrap="square" rtlCol="0">
            <a:spAutoFit/>
          </a:bodyPr>
          <a:lstStyle/>
          <a:p>
            <a:r>
              <a:rPr lang="es-ES" sz="1600" b="1" dirty="0">
                <a:solidFill>
                  <a:srgbClr val="0070C0"/>
                </a:solidFill>
              </a:rPr>
              <a:t>OUTLIERS (VALORES ATÍPICOS): </a:t>
            </a:r>
            <a:r>
              <a:rPr lang="es-ES" sz="1600" dirty="0">
                <a:solidFill>
                  <a:srgbClr val="222222"/>
                </a:solidFill>
              </a:rPr>
              <a:t>observación que es numéricamente distante del resto de los datos.</a:t>
            </a:r>
            <a:r>
              <a:rPr lang="es-ES" sz="1600" b="1" dirty="0">
                <a:solidFill>
                  <a:srgbClr val="222222"/>
                </a:solidFill>
              </a:rPr>
              <a:t> OJO! </a:t>
            </a:r>
            <a:r>
              <a:rPr lang="es-ES" sz="1600" dirty="0">
                <a:solidFill>
                  <a:srgbClr val="222222"/>
                </a:solidFill>
              </a:rPr>
              <a:t>A veces aportan información importante y no deben ser eliminados.</a:t>
            </a:r>
            <a:endParaRPr lang="es-ES" sz="1400" b="1" dirty="0">
              <a:solidFill>
                <a:srgbClr val="0070C0"/>
              </a:solidFill>
            </a:endParaRPr>
          </a:p>
        </p:txBody>
      </p:sp>
      <p:sp>
        <p:nvSpPr>
          <p:cNvPr id="21" name="Rectángulo 20"/>
          <p:cNvSpPr/>
          <p:nvPr/>
        </p:nvSpPr>
        <p:spPr>
          <a:xfrm>
            <a:off x="1080252" y="1819174"/>
            <a:ext cx="7734434" cy="584775"/>
          </a:xfrm>
          <a:prstGeom prst="rect">
            <a:avLst/>
          </a:prstGeom>
        </p:spPr>
        <p:txBody>
          <a:bodyPr wrap="square">
            <a:spAutoFit/>
          </a:bodyPr>
          <a:lstStyle/>
          <a:p>
            <a:r>
              <a:rPr lang="en-US" sz="1600" b="1" dirty="0"/>
              <a:t>DATA CLEANING: </a:t>
            </a:r>
            <a:r>
              <a:rPr lang="es-ES" sz="1600" dirty="0"/>
              <a:t>proceso de detección y corrección (o eliminación) de registros corruptos o inexactos de un conjunto de registros, tabla o base de datos</a:t>
            </a:r>
            <a:endParaRPr lang="en-US" sz="1600" dirty="0"/>
          </a:p>
        </p:txBody>
      </p:sp>
      <p:sp>
        <p:nvSpPr>
          <p:cNvPr id="2" name="CuadroTexto 1"/>
          <p:cNvSpPr txBox="1"/>
          <p:nvPr/>
        </p:nvSpPr>
        <p:spPr>
          <a:xfrm>
            <a:off x="2003637" y="3434126"/>
            <a:ext cx="6502400" cy="338554"/>
          </a:xfrm>
          <a:prstGeom prst="rect">
            <a:avLst/>
          </a:prstGeom>
          <a:noFill/>
        </p:spPr>
        <p:txBody>
          <a:bodyPr wrap="square" rtlCol="0">
            <a:spAutoFit/>
          </a:bodyPr>
          <a:lstStyle/>
          <a:p>
            <a:r>
              <a:rPr lang="es-ES" sz="1600" dirty="0"/>
              <a:t>Para visualizar los valores atípicos, se utiliza el diagrama Box </a:t>
            </a:r>
            <a:r>
              <a:rPr lang="es-ES" sz="1600" dirty="0" err="1"/>
              <a:t>Plot</a:t>
            </a:r>
            <a:r>
              <a:rPr lang="es-ES" sz="1600" dirty="0"/>
              <a:t>:</a:t>
            </a:r>
          </a:p>
        </p:txBody>
      </p:sp>
      <p:sp>
        <p:nvSpPr>
          <p:cNvPr id="3" name="Rectangle 3"/>
          <p:cNvSpPr>
            <a:spLocks noChangeArrowheads="1"/>
          </p:cNvSpPr>
          <p:nvPr/>
        </p:nvSpPr>
        <p:spPr bwMode="auto">
          <a:xfrm>
            <a:off x="6952343" y="-856343"/>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Los </a:t>
            </a:r>
            <a:r>
              <a:rPr kumimoji="0" lang="en-US" altLang="en-US" sz="1000" b="0" i="1" u="none" strike="noStrike" cap="none" normalizeH="0" baseline="0">
                <a:ln>
                  <a:noFill/>
                </a:ln>
                <a:solidFill>
                  <a:srgbClr val="222222"/>
                </a:solidFill>
                <a:effectLst/>
                <a:latin typeface="Arial" panose="020B0604020202020204" pitchFamily="34" charset="0"/>
              </a:rPr>
              <a:t>atípicos extremos</a:t>
            </a:r>
            <a:r>
              <a:rPr kumimoji="0" lang="en-US" altLang="en-US" sz="1000" b="0" i="0" u="none" strike="noStrike" cap="none" normalizeH="0" baseline="0">
                <a:ln>
                  <a:noFill/>
                </a:ln>
                <a:solidFill>
                  <a:srgbClr val="222222"/>
                </a:solidFill>
                <a:effectLst/>
                <a:latin typeface="Arial" panose="020B0604020202020204" pitchFamily="34" charset="0"/>
              </a:rPr>
              <a:t> son observaciones más allá de los </a:t>
            </a:r>
            <a:r>
              <a:rPr kumimoji="0" lang="en-US" altLang="en-US" sz="1000" b="0" i="1" u="none" strike="noStrike" cap="none" normalizeH="0" baseline="0">
                <a:ln>
                  <a:noFill/>
                </a:ln>
                <a:solidFill>
                  <a:srgbClr val="222222"/>
                </a:solidFill>
                <a:effectLst/>
                <a:latin typeface="Arial" panose="020B0604020202020204" pitchFamily="34" charset="0"/>
              </a:rPr>
              <a:t>límites externos</a:t>
            </a:r>
            <a:r>
              <a:rPr kumimoji="0" lang="en-US" altLang="en-US" sz="1000" b="0" i="0" u="none" strike="noStrike" cap="none" normalizeH="0" baseline="0">
                <a:ln>
                  <a:noFill/>
                </a:ln>
                <a:solidFill>
                  <a:srgbClr val="222222"/>
                </a:solidFill>
                <a:effectLst/>
                <a:latin typeface="Arial" panose="020B0604020202020204" pitchFamily="34" charset="0"/>
              </a:rPr>
              <a:t>:</a:t>
            </a:r>
            <a:endParaRPr kumimoji="0" lang="en-US" altLang="en-US" sz="600" b="0" i="0" u="none" strike="noStrike" cap="none" normalizeH="0" baseline="0">
              <a:ln>
                <a:noFill/>
              </a:ln>
              <a:solidFill>
                <a:schemeClr val="tx1"/>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endParaRPr kumimoji="0" lang="en-US" altLang="en-US" sz="19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o</a:t>
            </a:r>
            <a:endParaRPr kumimoji="0" lang="en-US" altLang="en-US" sz="600" b="0" i="0" u="none" strike="noStrike" cap="none" normalizeH="0" baseline="0">
              <a:ln>
                <a:noFill/>
              </a:ln>
              <a:solidFill>
                <a:schemeClr val="tx1"/>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endParaRPr kumimoji="0" lang="en-US" altLang="en-US" sz="19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p:txBody>
      </p:sp>
      <p:sp>
        <p:nvSpPr>
          <p:cNvPr id="6" name="AutoShape 4" descr="{\displaystyle q&lt;Q_{1}-3\cdot \mathrm {IQR} ,}"/>
          <p:cNvSpPr>
            <a:spLocks noChangeAspect="1" noChangeArrowheads="1"/>
          </p:cNvSpPr>
          <p:nvPr/>
        </p:nvSpPr>
        <p:spPr bwMode="auto">
          <a:xfrm>
            <a:off x="7241268" y="-84840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 descr="{\displaystyle q&gt;Q_{3}+3\cdot \mathrm {IQR} .}"/>
          <p:cNvSpPr>
            <a:spLocks noChangeAspect="1" noChangeArrowheads="1"/>
          </p:cNvSpPr>
          <p:nvPr/>
        </p:nvSpPr>
        <p:spPr bwMode="auto">
          <a:xfrm>
            <a:off x="7241268" y="-54360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1" name="Picture 9" descr="https://upload.wikimedia.org/wikipedia/commons/4/4a/Diagrama_de_caj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757" y="3966321"/>
            <a:ext cx="4300311" cy="245590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p:cNvSpPr txBox="1"/>
          <p:nvPr/>
        </p:nvSpPr>
        <p:spPr>
          <a:xfrm>
            <a:off x="3545719" y="6461717"/>
            <a:ext cx="4267200" cy="307777"/>
          </a:xfrm>
          <a:prstGeom prst="rect">
            <a:avLst/>
          </a:prstGeom>
          <a:noFill/>
        </p:spPr>
        <p:txBody>
          <a:bodyPr wrap="square" rtlCol="0">
            <a:spAutoFit/>
          </a:bodyPr>
          <a:lstStyle/>
          <a:p>
            <a:pPr algn="ctr"/>
            <a:r>
              <a:rPr lang="es-ES" sz="1400" dirty="0"/>
              <a:t>Explicación gráfica del diagrama Box </a:t>
            </a:r>
            <a:r>
              <a:rPr lang="es-ES" sz="1400" dirty="0" err="1"/>
              <a:t>Plot</a:t>
            </a:r>
            <a:r>
              <a:rPr lang="es-ES" sz="1400" dirty="0"/>
              <a:t> </a:t>
            </a:r>
            <a:endParaRPr lang="en-US" sz="1400" dirty="0"/>
          </a:p>
        </p:txBody>
      </p:sp>
      <p:sp>
        <p:nvSpPr>
          <p:cNvPr id="5" name="CuadroTexto 4"/>
          <p:cNvSpPr txBox="1"/>
          <p:nvPr/>
        </p:nvSpPr>
        <p:spPr>
          <a:xfrm>
            <a:off x="2035166" y="4172533"/>
            <a:ext cx="1511300" cy="830997"/>
          </a:xfrm>
          <a:prstGeom prst="rect">
            <a:avLst/>
          </a:prstGeom>
          <a:noFill/>
        </p:spPr>
        <p:txBody>
          <a:bodyPr wrap="square" rtlCol="0">
            <a:spAutoFit/>
          </a:bodyPr>
          <a:lstStyle/>
          <a:p>
            <a:r>
              <a:rPr lang="gl-ES" sz="1600" b="1" dirty="0">
                <a:solidFill>
                  <a:srgbClr val="0070C0"/>
                </a:solidFill>
              </a:rPr>
              <a:t>Métodos</a:t>
            </a:r>
            <a:r>
              <a:rPr lang="gl-ES" sz="1600" dirty="0"/>
              <a:t>:</a:t>
            </a:r>
          </a:p>
          <a:p>
            <a:pPr marL="285750" indent="-285750">
              <a:buFont typeface="Arial" panose="020B0604020202020204" pitchFamily="34" charset="0"/>
              <a:buChar char="•"/>
            </a:pPr>
            <a:r>
              <a:rPr lang="gl-ES" sz="1600" dirty="0"/>
              <a:t>Z-</a:t>
            </a:r>
            <a:r>
              <a:rPr lang="gl-ES" sz="1600" dirty="0" err="1"/>
              <a:t>score</a:t>
            </a:r>
            <a:endParaRPr lang="gl-ES" sz="1600" dirty="0"/>
          </a:p>
          <a:p>
            <a:pPr marL="285750" indent="-285750">
              <a:buFont typeface="Arial" panose="020B0604020202020204" pitchFamily="34" charset="0"/>
              <a:buChar char="•"/>
            </a:pPr>
            <a:r>
              <a:rPr lang="gl-ES" sz="1600" dirty="0"/>
              <a:t>IQR</a:t>
            </a:r>
            <a:endParaRPr lang="en-US" sz="1600" dirty="0"/>
          </a:p>
        </p:txBody>
      </p:sp>
      <p:sp>
        <p:nvSpPr>
          <p:cNvPr id="24" name="Título 1">
            <a:extLst>
              <a:ext uri="{FF2B5EF4-FFF2-40B4-BE49-F238E27FC236}">
                <a16:creationId xmlns:a16="http://schemas.microsoft.com/office/drawing/2014/main" id="{F0610420-F3EA-4A22-9105-29CA37333B0E}"/>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5" name="Elipse 24">
            <a:extLst>
              <a:ext uri="{FF2B5EF4-FFF2-40B4-BE49-F238E27FC236}">
                <a16:creationId xmlns:a16="http://schemas.microsoft.com/office/drawing/2014/main" id="{940D5BCF-FD64-4E7D-915E-46E6673D628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Conector recto 25">
            <a:extLst>
              <a:ext uri="{FF2B5EF4-FFF2-40B4-BE49-F238E27FC236}">
                <a16:creationId xmlns:a16="http://schemas.microsoft.com/office/drawing/2014/main" id="{B9FC8B62-B9D0-4F24-B02D-A3FBB0F518B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034B630C-5936-427E-AEBB-8D5E54F812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21210593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istogram and boxplot in R | R CHARTS">
            <a:extLst>
              <a:ext uri="{FF2B5EF4-FFF2-40B4-BE49-F238E27FC236}">
                <a16:creationId xmlns:a16="http://schemas.microsoft.com/office/drawing/2014/main" id="{9DF5DE5F-EB15-4281-9A47-E904CAD8A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8112" y="1967147"/>
            <a:ext cx="4745531" cy="4745531"/>
          </a:xfrm>
          <a:prstGeom prst="rect">
            <a:avLst/>
          </a:prstGeom>
          <a:noFill/>
          <a:extLst>
            <a:ext uri="{909E8E84-426E-40DD-AFC4-6F175D3DCCD1}">
              <a14:hiddenFill xmlns:a14="http://schemas.microsoft.com/office/drawing/2010/main">
                <a:solidFill>
                  <a:srgbClr val="FFFFFF"/>
                </a:solidFill>
              </a14:hiddenFill>
            </a:ext>
          </a:extLst>
        </p:spPr>
      </p:pic>
      <p:sp>
        <p:nvSpPr>
          <p:cNvPr id="18" name="Rectángulo redondeado 17"/>
          <p:cNvSpPr/>
          <p:nvPr/>
        </p:nvSpPr>
        <p:spPr>
          <a:xfrm>
            <a:off x="7727889" y="1178674"/>
            <a:ext cx="1150749"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51</a:t>
            </a:fld>
            <a:endParaRPr lang="es-ES" dirty="0"/>
          </a:p>
        </p:txBody>
      </p:sp>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65134" y="1690024"/>
            <a:ext cx="703479" cy="703479"/>
          </a:xfrm>
          <a:prstGeom prst="rect">
            <a:avLst/>
          </a:prstGeom>
        </p:spPr>
      </p:pic>
      <p:sp>
        <p:nvSpPr>
          <p:cNvPr id="17" name="Rectángulo 16"/>
          <p:cNvSpPr/>
          <p:nvPr/>
        </p:nvSpPr>
        <p:spPr>
          <a:xfrm>
            <a:off x="7549731" y="1359770"/>
            <a:ext cx="1529281" cy="276999"/>
          </a:xfrm>
          <a:prstGeom prst="rect">
            <a:avLst/>
          </a:prstGeom>
        </p:spPr>
        <p:txBody>
          <a:bodyPr wrap="square">
            <a:spAutoFit/>
          </a:bodyPr>
          <a:lstStyle/>
          <a:p>
            <a:pPr algn="ctr"/>
            <a:r>
              <a:rPr lang="es-ES" sz="1200" b="1" dirty="0">
                <a:solidFill>
                  <a:srgbClr val="0070C0"/>
                </a:solidFill>
              </a:rPr>
              <a:t>DATA CLEANING</a:t>
            </a:r>
            <a:endParaRPr lang="en-US" sz="1200" b="1" dirty="0">
              <a:solidFill>
                <a:srgbClr val="0070C0"/>
              </a:solidFill>
            </a:endParaRPr>
          </a:p>
        </p:txBody>
      </p:sp>
      <p:sp>
        <p:nvSpPr>
          <p:cNvPr id="21" name="Rectángulo 20"/>
          <p:cNvSpPr/>
          <p:nvPr/>
        </p:nvSpPr>
        <p:spPr>
          <a:xfrm>
            <a:off x="1431192" y="1732744"/>
            <a:ext cx="6632556" cy="338554"/>
          </a:xfrm>
          <a:prstGeom prst="rect">
            <a:avLst/>
          </a:prstGeom>
        </p:spPr>
        <p:txBody>
          <a:bodyPr wrap="square">
            <a:spAutoFit/>
          </a:bodyPr>
          <a:lstStyle/>
          <a:p>
            <a:r>
              <a:rPr lang="es-ES" sz="1600" b="1" dirty="0"/>
              <a:t>Histograma y  </a:t>
            </a:r>
            <a:r>
              <a:rPr lang="es-ES" sz="1600" b="1" dirty="0" err="1"/>
              <a:t>boxplot</a:t>
            </a:r>
            <a:endParaRPr lang="en-US" sz="1600" dirty="0"/>
          </a:p>
        </p:txBody>
      </p:sp>
      <p:sp>
        <p:nvSpPr>
          <p:cNvPr id="3" name="Rectangle 3"/>
          <p:cNvSpPr>
            <a:spLocks noChangeArrowheads="1"/>
          </p:cNvSpPr>
          <p:nvPr/>
        </p:nvSpPr>
        <p:spPr bwMode="auto">
          <a:xfrm>
            <a:off x="6952343" y="-856343"/>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Los </a:t>
            </a:r>
            <a:r>
              <a:rPr kumimoji="0" lang="en-US" altLang="en-US" sz="1000" b="0" i="1" u="none" strike="noStrike" cap="none" normalizeH="0" baseline="0">
                <a:ln>
                  <a:noFill/>
                </a:ln>
                <a:solidFill>
                  <a:srgbClr val="222222"/>
                </a:solidFill>
                <a:effectLst/>
                <a:latin typeface="Arial" panose="020B0604020202020204" pitchFamily="34" charset="0"/>
              </a:rPr>
              <a:t>atípicos extremos</a:t>
            </a:r>
            <a:r>
              <a:rPr kumimoji="0" lang="en-US" altLang="en-US" sz="1000" b="0" i="0" u="none" strike="noStrike" cap="none" normalizeH="0" baseline="0">
                <a:ln>
                  <a:noFill/>
                </a:ln>
                <a:solidFill>
                  <a:srgbClr val="222222"/>
                </a:solidFill>
                <a:effectLst/>
                <a:latin typeface="Arial" panose="020B0604020202020204" pitchFamily="34" charset="0"/>
              </a:rPr>
              <a:t> son observaciones más allá de los </a:t>
            </a:r>
            <a:r>
              <a:rPr kumimoji="0" lang="en-US" altLang="en-US" sz="1000" b="0" i="1" u="none" strike="noStrike" cap="none" normalizeH="0" baseline="0">
                <a:ln>
                  <a:noFill/>
                </a:ln>
                <a:solidFill>
                  <a:srgbClr val="222222"/>
                </a:solidFill>
                <a:effectLst/>
                <a:latin typeface="Arial" panose="020B0604020202020204" pitchFamily="34" charset="0"/>
              </a:rPr>
              <a:t>límites externos</a:t>
            </a:r>
            <a:r>
              <a:rPr kumimoji="0" lang="en-US" altLang="en-US" sz="1000" b="0" i="0" u="none" strike="noStrike" cap="none" normalizeH="0" baseline="0">
                <a:ln>
                  <a:noFill/>
                </a:ln>
                <a:solidFill>
                  <a:srgbClr val="222222"/>
                </a:solidFill>
                <a:effectLst/>
                <a:latin typeface="Arial" panose="020B0604020202020204" pitchFamily="34" charset="0"/>
              </a:rPr>
              <a:t>:</a:t>
            </a:r>
            <a:endParaRPr kumimoji="0" lang="en-US" altLang="en-US" sz="600" b="0" i="0" u="none" strike="noStrike" cap="none" normalizeH="0" baseline="0">
              <a:ln>
                <a:noFill/>
              </a:ln>
              <a:solidFill>
                <a:schemeClr val="tx1"/>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endParaRPr kumimoji="0" lang="en-US" altLang="en-US" sz="19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o</a:t>
            </a:r>
            <a:endParaRPr kumimoji="0" lang="en-US" altLang="en-US" sz="600" b="0" i="0" u="none" strike="noStrike" cap="none" normalizeH="0" baseline="0">
              <a:ln>
                <a:noFill/>
              </a:ln>
              <a:solidFill>
                <a:schemeClr val="tx1"/>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endParaRPr kumimoji="0" lang="en-US" altLang="en-US" sz="19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p:txBody>
      </p:sp>
      <p:sp>
        <p:nvSpPr>
          <p:cNvPr id="6" name="AutoShape 4" descr="{\displaystyle q&lt;Q_{1}-3\cdot \mathrm {IQR} ,}"/>
          <p:cNvSpPr>
            <a:spLocks noChangeAspect="1" noChangeArrowheads="1"/>
          </p:cNvSpPr>
          <p:nvPr/>
        </p:nvSpPr>
        <p:spPr bwMode="auto">
          <a:xfrm>
            <a:off x="7241268" y="-84840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 descr="{\displaystyle q&gt;Q_{3}+3\cdot \mathrm {IQR} .}"/>
          <p:cNvSpPr>
            <a:spLocks noChangeAspect="1" noChangeArrowheads="1"/>
          </p:cNvSpPr>
          <p:nvPr/>
        </p:nvSpPr>
        <p:spPr bwMode="auto">
          <a:xfrm>
            <a:off x="7241268" y="-54360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4" name="Título 1">
            <a:extLst>
              <a:ext uri="{FF2B5EF4-FFF2-40B4-BE49-F238E27FC236}">
                <a16:creationId xmlns:a16="http://schemas.microsoft.com/office/drawing/2014/main" id="{F0610420-F3EA-4A22-9105-29CA37333B0E}"/>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5" name="Elipse 24">
            <a:extLst>
              <a:ext uri="{FF2B5EF4-FFF2-40B4-BE49-F238E27FC236}">
                <a16:creationId xmlns:a16="http://schemas.microsoft.com/office/drawing/2014/main" id="{940D5BCF-FD64-4E7D-915E-46E6673D628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Conector recto 25">
            <a:extLst>
              <a:ext uri="{FF2B5EF4-FFF2-40B4-BE49-F238E27FC236}">
                <a16:creationId xmlns:a16="http://schemas.microsoft.com/office/drawing/2014/main" id="{B9FC8B62-B9D0-4F24-B02D-A3FBB0F518B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034B630C-5936-427E-AEBB-8D5E54F812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20433088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426921" y="3895309"/>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445236" y="6184476"/>
            <a:ext cx="2057400" cy="365125"/>
          </a:xfrm>
        </p:spPr>
        <p:txBody>
          <a:bodyPr/>
          <a:lstStyle/>
          <a:p>
            <a:fld id="{F72B40EF-D53A-41AA-87B6-B9F74BA43E09}" type="slidenum">
              <a:rPr lang="es-ES" smtClean="0"/>
              <a:t>52</a:t>
            </a:fld>
            <a:endParaRPr lang="es-ES" dirty="0"/>
          </a:p>
        </p:txBody>
      </p:sp>
      <p:sp>
        <p:nvSpPr>
          <p:cNvPr id="6" name="Rectángulo 5"/>
          <p:cNvSpPr/>
          <p:nvPr/>
        </p:nvSpPr>
        <p:spPr>
          <a:xfrm>
            <a:off x="1080252" y="1938478"/>
            <a:ext cx="7636827" cy="830997"/>
          </a:xfrm>
          <a:prstGeom prst="rect">
            <a:avLst/>
          </a:prstGeom>
        </p:spPr>
        <p:txBody>
          <a:bodyPr wrap="square">
            <a:spAutoFit/>
          </a:bodyPr>
          <a:lstStyle/>
          <a:p>
            <a:r>
              <a:rPr lang="en-US" sz="1600" b="1" dirty="0">
                <a:solidFill>
                  <a:srgbClr val="006DA5"/>
                </a:solidFill>
              </a:rPr>
              <a:t>FEATURING SELECTION: </a:t>
            </a:r>
            <a:r>
              <a:rPr lang="en-US" sz="1600" dirty="0" err="1"/>
              <a:t>Proceso</a:t>
            </a:r>
            <a:r>
              <a:rPr lang="en-US" sz="1600" dirty="0"/>
              <a:t> de </a:t>
            </a:r>
            <a:r>
              <a:rPr lang="en-US" sz="1600" dirty="0" err="1"/>
              <a:t>selección</a:t>
            </a:r>
            <a:r>
              <a:rPr lang="en-US" sz="1600" dirty="0"/>
              <a:t> de un </a:t>
            </a:r>
            <a:r>
              <a:rPr lang="en-US" sz="1600" dirty="0" err="1"/>
              <a:t>subconjunto</a:t>
            </a:r>
            <a:r>
              <a:rPr lang="en-US" sz="1600" dirty="0"/>
              <a:t> de </a:t>
            </a:r>
            <a:r>
              <a:rPr lang="en-US" sz="1600" dirty="0" err="1"/>
              <a:t>características</a:t>
            </a:r>
            <a:r>
              <a:rPr lang="en-US" sz="1600" dirty="0"/>
              <a:t> </a:t>
            </a:r>
            <a:r>
              <a:rPr lang="en-US" sz="1600" dirty="0" err="1"/>
              <a:t>relevantes</a:t>
            </a:r>
            <a:r>
              <a:rPr lang="en-US" sz="1600" dirty="0"/>
              <a:t> para </a:t>
            </a:r>
            <a:r>
              <a:rPr lang="en-US" sz="1600" dirty="0" err="1"/>
              <a:t>su</a:t>
            </a:r>
            <a:r>
              <a:rPr lang="en-US" sz="1600" dirty="0"/>
              <a:t> </a:t>
            </a:r>
            <a:r>
              <a:rPr lang="en-US" sz="1600" dirty="0" err="1"/>
              <a:t>uso</a:t>
            </a:r>
            <a:r>
              <a:rPr lang="en-US" sz="1600" dirty="0"/>
              <a:t> </a:t>
            </a:r>
            <a:r>
              <a:rPr lang="en-US" sz="1600" dirty="0" err="1"/>
              <a:t>en</a:t>
            </a:r>
            <a:r>
              <a:rPr lang="en-US" sz="1600" dirty="0"/>
              <a:t> la </a:t>
            </a:r>
            <a:r>
              <a:rPr lang="en-US" sz="1600" dirty="0" err="1"/>
              <a:t>construcción</a:t>
            </a:r>
            <a:r>
              <a:rPr lang="en-US" sz="1600" dirty="0"/>
              <a:t> de </a:t>
            </a:r>
            <a:r>
              <a:rPr lang="en-US" sz="1600" dirty="0" err="1"/>
              <a:t>modelos</a:t>
            </a:r>
            <a:r>
              <a:rPr lang="en-US" sz="1600" dirty="0"/>
              <a:t>. Las </a:t>
            </a:r>
            <a:r>
              <a:rPr lang="en-US" sz="1600" dirty="0" err="1"/>
              <a:t>características</a:t>
            </a:r>
            <a:r>
              <a:rPr lang="en-US" sz="1600" dirty="0"/>
              <a:t> </a:t>
            </a:r>
            <a:r>
              <a:rPr lang="en-US" sz="1600" dirty="0" err="1"/>
              <a:t>irrelevantes</a:t>
            </a:r>
            <a:r>
              <a:rPr lang="en-US" sz="1600" dirty="0"/>
              <a:t> o </a:t>
            </a:r>
            <a:r>
              <a:rPr lang="en-US" sz="1600" dirty="0" err="1"/>
              <a:t>parcialmente</a:t>
            </a:r>
            <a:r>
              <a:rPr lang="en-US" sz="1600" dirty="0"/>
              <a:t> </a:t>
            </a:r>
            <a:r>
              <a:rPr lang="en-US" sz="1600" dirty="0" err="1"/>
              <a:t>relevantes</a:t>
            </a:r>
            <a:r>
              <a:rPr lang="en-US" sz="1600" dirty="0"/>
              <a:t> </a:t>
            </a:r>
            <a:r>
              <a:rPr lang="en-US" sz="1600" dirty="0" err="1"/>
              <a:t>pueden</a:t>
            </a:r>
            <a:r>
              <a:rPr lang="en-US" sz="1600" dirty="0"/>
              <a:t> </a:t>
            </a:r>
            <a:r>
              <a:rPr lang="en-US" sz="1600" dirty="0" err="1"/>
              <a:t>afectar</a:t>
            </a:r>
            <a:r>
              <a:rPr lang="en-US" sz="1600" dirty="0"/>
              <a:t> </a:t>
            </a:r>
            <a:r>
              <a:rPr lang="en-US" sz="1600" dirty="0" err="1"/>
              <a:t>negativamente</a:t>
            </a:r>
            <a:r>
              <a:rPr lang="en-US" sz="1600" dirty="0"/>
              <a:t> al </a:t>
            </a:r>
            <a:r>
              <a:rPr lang="en-US" sz="1600" dirty="0" err="1"/>
              <a:t>rendimiento</a:t>
            </a:r>
            <a:r>
              <a:rPr lang="en-US" sz="1600" dirty="0"/>
              <a:t> del </a:t>
            </a:r>
            <a:r>
              <a:rPr lang="en-US" sz="1600" dirty="0" err="1"/>
              <a:t>modelo</a:t>
            </a:r>
            <a:r>
              <a:rPr lang="en-US" sz="1600" dirty="0"/>
              <a:t>. </a:t>
            </a:r>
          </a:p>
        </p:txBody>
      </p:sp>
      <p:sp>
        <p:nvSpPr>
          <p:cNvPr id="2" name="CuadroTexto 1"/>
          <p:cNvSpPr txBox="1"/>
          <p:nvPr/>
        </p:nvSpPr>
        <p:spPr>
          <a:xfrm>
            <a:off x="2177255" y="3968376"/>
            <a:ext cx="6539824" cy="1077218"/>
          </a:xfrm>
          <a:prstGeom prst="rect">
            <a:avLst/>
          </a:prstGeom>
          <a:noFill/>
        </p:spPr>
        <p:txBody>
          <a:bodyPr wrap="square" rtlCol="0">
            <a:spAutoFit/>
          </a:bodyPr>
          <a:lstStyle/>
          <a:p>
            <a:r>
              <a:rPr lang="es-ES" sz="1600" dirty="0"/>
              <a:t>¿Cuáles son los </a:t>
            </a:r>
            <a:r>
              <a:rPr lang="es-ES" sz="1600" b="1" dirty="0"/>
              <a:t>beneficios</a:t>
            </a:r>
            <a:r>
              <a:rPr lang="es-ES" sz="1600" dirty="0"/>
              <a:t> de realizar la selección de atributos antes de modelar sus datos?</a:t>
            </a:r>
          </a:p>
          <a:p>
            <a:pPr marL="285750" indent="-285750">
              <a:buFont typeface="Arial" panose="020B0604020202020204" pitchFamily="34" charset="0"/>
              <a:buChar char="•"/>
            </a:pPr>
            <a:r>
              <a:rPr lang="es-ES" sz="1600" dirty="0"/>
              <a:t>Mejora la precisión. </a:t>
            </a:r>
          </a:p>
          <a:p>
            <a:pPr marL="285750" indent="-285750">
              <a:buFont typeface="Arial" panose="020B0604020202020204" pitchFamily="34" charset="0"/>
              <a:buChar char="•"/>
            </a:pPr>
            <a:r>
              <a:rPr lang="es-ES" sz="1600" dirty="0"/>
              <a:t>Reduce el tiempo de </a:t>
            </a:r>
            <a:r>
              <a:rPr lang="es-ES" sz="1600"/>
              <a:t>entreno.</a:t>
            </a:r>
            <a:endParaRPr lang="es-ES" sz="1600" dirty="0"/>
          </a:p>
        </p:txBody>
      </p:sp>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176" y="4439531"/>
            <a:ext cx="702603" cy="702603"/>
          </a:xfrm>
          <a:prstGeom prst="rect">
            <a:avLst/>
          </a:prstGeom>
        </p:spPr>
      </p:pic>
      <p:sp>
        <p:nvSpPr>
          <p:cNvPr id="25" name="Rectángulo 24"/>
          <p:cNvSpPr/>
          <p:nvPr/>
        </p:nvSpPr>
        <p:spPr>
          <a:xfrm>
            <a:off x="347290" y="3990508"/>
            <a:ext cx="1259559" cy="461665"/>
          </a:xfrm>
          <a:prstGeom prst="rect">
            <a:avLst/>
          </a:prstGeom>
        </p:spPr>
        <p:txBody>
          <a:bodyPr wrap="square">
            <a:spAutoFit/>
          </a:bodyPr>
          <a:lstStyle/>
          <a:p>
            <a:pPr algn="ctr"/>
            <a:r>
              <a:rPr lang="es-ES" sz="1200" b="1" dirty="0">
                <a:solidFill>
                  <a:srgbClr val="0070C0"/>
                </a:solidFill>
              </a:rPr>
              <a:t>FEATURING SELECTION</a:t>
            </a:r>
            <a:endParaRPr lang="en-US" sz="1200" b="1" dirty="0">
              <a:solidFill>
                <a:srgbClr val="0070C0"/>
              </a:solidFill>
            </a:endParaRPr>
          </a:p>
        </p:txBody>
      </p:sp>
      <p:sp>
        <p:nvSpPr>
          <p:cNvPr id="27" name="Abrir llave 26"/>
          <p:cNvSpPr/>
          <p:nvPr/>
        </p:nvSpPr>
        <p:spPr>
          <a:xfrm>
            <a:off x="1712962" y="3345083"/>
            <a:ext cx="284854" cy="27699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ítulo 1">
            <a:extLst>
              <a:ext uri="{FF2B5EF4-FFF2-40B4-BE49-F238E27FC236}">
                <a16:creationId xmlns:a16="http://schemas.microsoft.com/office/drawing/2014/main" id="{8AB01D2D-72A4-4E9C-8674-9D90B5AEC4CC}"/>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3" name="Elipse 22">
            <a:extLst>
              <a:ext uri="{FF2B5EF4-FFF2-40B4-BE49-F238E27FC236}">
                <a16:creationId xmlns:a16="http://schemas.microsoft.com/office/drawing/2014/main" id="{31CBE0D7-C28C-4B30-88F4-02AE3E2E43C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ector recto 27">
            <a:extLst>
              <a:ext uri="{FF2B5EF4-FFF2-40B4-BE49-F238E27FC236}">
                <a16:creationId xmlns:a16="http://schemas.microsoft.com/office/drawing/2014/main" id="{7867ADA1-3964-4E0D-928A-48C5FF5BD5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755F1ED7-29DA-4DE4-B4B9-C0A4DF0A0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10530669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426921" y="3895309"/>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445236" y="6184476"/>
            <a:ext cx="2057400" cy="365125"/>
          </a:xfrm>
        </p:spPr>
        <p:txBody>
          <a:bodyPr/>
          <a:lstStyle/>
          <a:p>
            <a:fld id="{F72B40EF-D53A-41AA-87B6-B9F74BA43E09}" type="slidenum">
              <a:rPr lang="es-ES" smtClean="0"/>
              <a:t>53</a:t>
            </a:fld>
            <a:endParaRPr lang="es-ES" dirty="0"/>
          </a:p>
        </p:txBody>
      </p:sp>
      <p:sp>
        <p:nvSpPr>
          <p:cNvPr id="6" name="Rectángulo 5"/>
          <p:cNvSpPr/>
          <p:nvPr/>
        </p:nvSpPr>
        <p:spPr>
          <a:xfrm>
            <a:off x="1080252" y="1938478"/>
            <a:ext cx="7636827" cy="830997"/>
          </a:xfrm>
          <a:prstGeom prst="rect">
            <a:avLst/>
          </a:prstGeom>
        </p:spPr>
        <p:txBody>
          <a:bodyPr wrap="square">
            <a:spAutoFit/>
          </a:bodyPr>
          <a:lstStyle/>
          <a:p>
            <a:r>
              <a:rPr lang="en-US" sz="1600" b="1" dirty="0">
                <a:solidFill>
                  <a:srgbClr val="006DA5"/>
                </a:solidFill>
              </a:rPr>
              <a:t>FEATURING SELECTION: </a:t>
            </a:r>
            <a:r>
              <a:rPr lang="en-US" sz="1600" dirty="0" err="1"/>
              <a:t>Proceso</a:t>
            </a:r>
            <a:r>
              <a:rPr lang="en-US" sz="1600" dirty="0"/>
              <a:t> de </a:t>
            </a:r>
            <a:r>
              <a:rPr lang="en-US" sz="1600" dirty="0" err="1"/>
              <a:t>selección</a:t>
            </a:r>
            <a:r>
              <a:rPr lang="en-US" sz="1600" dirty="0"/>
              <a:t> de un </a:t>
            </a:r>
            <a:r>
              <a:rPr lang="en-US" sz="1600" dirty="0" err="1"/>
              <a:t>subconjunto</a:t>
            </a:r>
            <a:r>
              <a:rPr lang="en-US" sz="1600" dirty="0"/>
              <a:t> de </a:t>
            </a:r>
            <a:r>
              <a:rPr lang="en-US" sz="1600" dirty="0" err="1"/>
              <a:t>características</a:t>
            </a:r>
            <a:r>
              <a:rPr lang="en-US" sz="1600" dirty="0"/>
              <a:t> </a:t>
            </a:r>
            <a:r>
              <a:rPr lang="en-US" sz="1600" dirty="0" err="1"/>
              <a:t>relevantes</a:t>
            </a:r>
            <a:r>
              <a:rPr lang="en-US" sz="1600" dirty="0"/>
              <a:t> para </a:t>
            </a:r>
            <a:r>
              <a:rPr lang="en-US" sz="1600" dirty="0" err="1"/>
              <a:t>su</a:t>
            </a:r>
            <a:r>
              <a:rPr lang="en-US" sz="1600" dirty="0"/>
              <a:t> </a:t>
            </a:r>
            <a:r>
              <a:rPr lang="en-US" sz="1600" dirty="0" err="1"/>
              <a:t>uso</a:t>
            </a:r>
            <a:r>
              <a:rPr lang="en-US" sz="1600" dirty="0"/>
              <a:t> </a:t>
            </a:r>
            <a:r>
              <a:rPr lang="en-US" sz="1600" dirty="0" err="1"/>
              <a:t>en</a:t>
            </a:r>
            <a:r>
              <a:rPr lang="en-US" sz="1600" dirty="0"/>
              <a:t> la </a:t>
            </a:r>
            <a:r>
              <a:rPr lang="en-US" sz="1600" dirty="0" err="1"/>
              <a:t>construcción</a:t>
            </a:r>
            <a:r>
              <a:rPr lang="en-US" sz="1600" dirty="0"/>
              <a:t> de </a:t>
            </a:r>
            <a:r>
              <a:rPr lang="en-US" sz="1600" dirty="0" err="1"/>
              <a:t>modelos</a:t>
            </a:r>
            <a:r>
              <a:rPr lang="en-US" sz="1600" dirty="0"/>
              <a:t>. Las </a:t>
            </a:r>
            <a:r>
              <a:rPr lang="en-US" sz="1600" dirty="0" err="1"/>
              <a:t>características</a:t>
            </a:r>
            <a:r>
              <a:rPr lang="en-US" sz="1600" dirty="0"/>
              <a:t> </a:t>
            </a:r>
            <a:r>
              <a:rPr lang="en-US" sz="1600" dirty="0" err="1"/>
              <a:t>irrelevantes</a:t>
            </a:r>
            <a:r>
              <a:rPr lang="en-US" sz="1600" dirty="0"/>
              <a:t> o </a:t>
            </a:r>
            <a:r>
              <a:rPr lang="en-US" sz="1600" dirty="0" err="1"/>
              <a:t>parcialmente</a:t>
            </a:r>
            <a:r>
              <a:rPr lang="en-US" sz="1600" dirty="0"/>
              <a:t> </a:t>
            </a:r>
            <a:r>
              <a:rPr lang="en-US" sz="1600" dirty="0" err="1"/>
              <a:t>relevantes</a:t>
            </a:r>
            <a:r>
              <a:rPr lang="en-US" sz="1600" dirty="0"/>
              <a:t> </a:t>
            </a:r>
            <a:r>
              <a:rPr lang="en-US" sz="1600" dirty="0" err="1"/>
              <a:t>pueden</a:t>
            </a:r>
            <a:r>
              <a:rPr lang="en-US" sz="1600" dirty="0"/>
              <a:t> </a:t>
            </a:r>
            <a:r>
              <a:rPr lang="en-US" sz="1600" dirty="0" err="1"/>
              <a:t>afectar</a:t>
            </a:r>
            <a:r>
              <a:rPr lang="en-US" sz="1600" dirty="0"/>
              <a:t> </a:t>
            </a:r>
            <a:r>
              <a:rPr lang="en-US" sz="1600" dirty="0" err="1"/>
              <a:t>negativamente</a:t>
            </a:r>
            <a:r>
              <a:rPr lang="en-US" sz="1600" dirty="0"/>
              <a:t> al </a:t>
            </a:r>
            <a:r>
              <a:rPr lang="en-US" sz="1600" dirty="0" err="1"/>
              <a:t>rendimiento</a:t>
            </a:r>
            <a:r>
              <a:rPr lang="en-US" sz="1600" dirty="0"/>
              <a:t> del </a:t>
            </a:r>
            <a:r>
              <a:rPr lang="en-US" sz="1600" dirty="0" err="1"/>
              <a:t>modelo</a:t>
            </a:r>
            <a:r>
              <a:rPr lang="en-US" sz="1600" dirty="0"/>
              <a:t>. </a:t>
            </a:r>
          </a:p>
        </p:txBody>
      </p:sp>
      <p:sp>
        <p:nvSpPr>
          <p:cNvPr id="16" name="CuadroTexto 15"/>
          <p:cNvSpPr txBox="1"/>
          <p:nvPr/>
        </p:nvSpPr>
        <p:spPr>
          <a:xfrm>
            <a:off x="2092669" y="3405837"/>
            <a:ext cx="6406155" cy="2769989"/>
          </a:xfrm>
          <a:prstGeom prst="rect">
            <a:avLst/>
          </a:prstGeom>
          <a:noFill/>
        </p:spPr>
        <p:txBody>
          <a:bodyPr wrap="square" rtlCol="0">
            <a:spAutoFit/>
          </a:bodyPr>
          <a:lstStyle/>
          <a:p>
            <a:pPr algn="just"/>
            <a:r>
              <a:rPr lang="es-ES" sz="1600" b="1" dirty="0"/>
              <a:t>MÉTODOS</a:t>
            </a:r>
            <a:endParaRPr lang="es-ES" sz="1600" dirty="0"/>
          </a:p>
          <a:p>
            <a:pPr marL="285750" indent="-285750" algn="just">
              <a:buFont typeface="Arial" panose="020B0604020202020204" pitchFamily="34" charset="0"/>
              <a:buChar char="•"/>
            </a:pPr>
            <a:r>
              <a:rPr lang="es-ES" sz="1600" b="1" dirty="0" err="1"/>
              <a:t>Feature</a:t>
            </a:r>
            <a:r>
              <a:rPr lang="es-ES" sz="1600" b="1" dirty="0"/>
              <a:t> </a:t>
            </a:r>
            <a:r>
              <a:rPr lang="es-ES" sz="1600" b="1" dirty="0" err="1"/>
              <a:t>importance</a:t>
            </a:r>
            <a:r>
              <a:rPr lang="es-ES" sz="1600" b="1" dirty="0"/>
              <a:t>: </a:t>
            </a:r>
            <a:r>
              <a:rPr lang="es-ES" sz="1600" dirty="0"/>
              <a:t>da una puntuación para cada característica. Cuanto más alta sea la puntuación, más importante o relevante es atributo para la variable/clase a predecir.</a:t>
            </a:r>
          </a:p>
          <a:p>
            <a:pPr marL="285750" indent="-285750" algn="just">
              <a:buFont typeface="Arial" panose="020B0604020202020204" pitchFamily="34" charset="0"/>
              <a:buChar char="•"/>
            </a:pPr>
            <a:r>
              <a:rPr lang="es-ES" sz="1600" b="1" dirty="0"/>
              <a:t>Matriz de correlación: </a:t>
            </a:r>
            <a:r>
              <a:rPr lang="es-ES" sz="1600" dirty="0"/>
              <a:t>establece cómo se relacionan los atributos entre sí o con la variable/clase a predecir. Eliminar atributos con muy alta correlación entre sí. </a:t>
            </a:r>
          </a:p>
          <a:p>
            <a:pPr marL="285750" indent="-285750" algn="just">
              <a:buFont typeface="Arial" panose="020B0604020202020204" pitchFamily="34" charset="0"/>
              <a:buChar char="•"/>
            </a:pPr>
            <a:r>
              <a:rPr lang="es-ES" sz="1600" b="1" dirty="0"/>
              <a:t>Reducir las dimensiones: </a:t>
            </a:r>
            <a:r>
              <a:rPr lang="es-ES" sz="1600" dirty="0"/>
              <a:t>reduce el número de atributos conservando toda su información, mediante la obtención de un conjunto de variables principales (PCA).</a:t>
            </a:r>
          </a:p>
          <a:p>
            <a:pPr marL="285750" indent="-285750" algn="just">
              <a:buFont typeface="Arial" panose="020B0604020202020204" pitchFamily="34" charset="0"/>
              <a:buChar char="•"/>
            </a:pPr>
            <a:endParaRPr lang="en-US" sz="1400" dirty="0"/>
          </a:p>
        </p:txBody>
      </p:sp>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176" y="4439531"/>
            <a:ext cx="702603" cy="702603"/>
          </a:xfrm>
          <a:prstGeom prst="rect">
            <a:avLst/>
          </a:prstGeom>
        </p:spPr>
      </p:pic>
      <p:sp>
        <p:nvSpPr>
          <p:cNvPr id="25" name="Rectángulo 24"/>
          <p:cNvSpPr/>
          <p:nvPr/>
        </p:nvSpPr>
        <p:spPr>
          <a:xfrm>
            <a:off x="347290" y="3990508"/>
            <a:ext cx="1259559" cy="461665"/>
          </a:xfrm>
          <a:prstGeom prst="rect">
            <a:avLst/>
          </a:prstGeom>
        </p:spPr>
        <p:txBody>
          <a:bodyPr wrap="square">
            <a:spAutoFit/>
          </a:bodyPr>
          <a:lstStyle/>
          <a:p>
            <a:pPr algn="ctr"/>
            <a:r>
              <a:rPr lang="es-ES" sz="1200" b="1" dirty="0">
                <a:solidFill>
                  <a:srgbClr val="0070C0"/>
                </a:solidFill>
              </a:rPr>
              <a:t>FEATURING SELECTION</a:t>
            </a:r>
            <a:endParaRPr lang="en-US" sz="1200" b="1" dirty="0">
              <a:solidFill>
                <a:srgbClr val="0070C0"/>
              </a:solidFill>
            </a:endParaRPr>
          </a:p>
        </p:txBody>
      </p:sp>
      <p:sp>
        <p:nvSpPr>
          <p:cNvPr id="27" name="Abrir llave 26"/>
          <p:cNvSpPr/>
          <p:nvPr/>
        </p:nvSpPr>
        <p:spPr>
          <a:xfrm>
            <a:off x="1712962" y="3345083"/>
            <a:ext cx="284854" cy="27699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ítulo 1">
            <a:extLst>
              <a:ext uri="{FF2B5EF4-FFF2-40B4-BE49-F238E27FC236}">
                <a16:creationId xmlns:a16="http://schemas.microsoft.com/office/drawing/2014/main" id="{8AB01D2D-72A4-4E9C-8674-9D90B5AEC4CC}"/>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3" name="Elipse 22">
            <a:extLst>
              <a:ext uri="{FF2B5EF4-FFF2-40B4-BE49-F238E27FC236}">
                <a16:creationId xmlns:a16="http://schemas.microsoft.com/office/drawing/2014/main" id="{31CBE0D7-C28C-4B30-88F4-02AE3E2E43C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ector recto 27">
            <a:extLst>
              <a:ext uri="{FF2B5EF4-FFF2-40B4-BE49-F238E27FC236}">
                <a16:creationId xmlns:a16="http://schemas.microsoft.com/office/drawing/2014/main" id="{7867ADA1-3964-4E0D-928A-48C5FF5BD5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755F1ED7-29DA-4DE4-B4B9-C0A4DF0A0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39403619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473462" y="3281851"/>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445236" y="6184476"/>
            <a:ext cx="2057400" cy="365125"/>
          </a:xfrm>
        </p:spPr>
        <p:txBody>
          <a:bodyPr/>
          <a:lstStyle/>
          <a:p>
            <a:fld id="{F72B40EF-D53A-41AA-87B6-B9F74BA43E09}" type="slidenum">
              <a:rPr lang="es-ES" smtClean="0"/>
              <a:t>54</a:t>
            </a:fld>
            <a:endParaRPr lang="es-ES" dirty="0"/>
          </a:p>
        </p:txBody>
      </p:sp>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717" y="3826073"/>
            <a:ext cx="702603" cy="702603"/>
          </a:xfrm>
          <a:prstGeom prst="rect">
            <a:avLst/>
          </a:prstGeom>
        </p:spPr>
      </p:pic>
      <p:sp>
        <p:nvSpPr>
          <p:cNvPr id="25" name="Rectángulo 24"/>
          <p:cNvSpPr/>
          <p:nvPr/>
        </p:nvSpPr>
        <p:spPr>
          <a:xfrm>
            <a:off x="393831" y="3377050"/>
            <a:ext cx="1259559" cy="461665"/>
          </a:xfrm>
          <a:prstGeom prst="rect">
            <a:avLst/>
          </a:prstGeom>
        </p:spPr>
        <p:txBody>
          <a:bodyPr wrap="square">
            <a:spAutoFit/>
          </a:bodyPr>
          <a:lstStyle/>
          <a:p>
            <a:pPr algn="ctr"/>
            <a:r>
              <a:rPr lang="es-ES" sz="1200" b="1" dirty="0">
                <a:solidFill>
                  <a:srgbClr val="0070C0"/>
                </a:solidFill>
              </a:rPr>
              <a:t>FEATURING SELECTION</a:t>
            </a:r>
            <a:endParaRPr lang="en-US" sz="1200" b="1" dirty="0">
              <a:solidFill>
                <a:srgbClr val="0070C0"/>
              </a:solidFill>
            </a:endParaRPr>
          </a:p>
        </p:txBody>
      </p:sp>
      <p:sp>
        <p:nvSpPr>
          <p:cNvPr id="27" name="Abrir llave 26"/>
          <p:cNvSpPr/>
          <p:nvPr/>
        </p:nvSpPr>
        <p:spPr>
          <a:xfrm>
            <a:off x="1702085" y="2014196"/>
            <a:ext cx="218039" cy="398149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ítulo 1">
            <a:extLst>
              <a:ext uri="{FF2B5EF4-FFF2-40B4-BE49-F238E27FC236}">
                <a16:creationId xmlns:a16="http://schemas.microsoft.com/office/drawing/2014/main" id="{8AB01D2D-72A4-4E9C-8674-9D90B5AEC4CC}"/>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3" name="Elipse 22">
            <a:extLst>
              <a:ext uri="{FF2B5EF4-FFF2-40B4-BE49-F238E27FC236}">
                <a16:creationId xmlns:a16="http://schemas.microsoft.com/office/drawing/2014/main" id="{31CBE0D7-C28C-4B30-88F4-02AE3E2E43C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ector recto 27">
            <a:extLst>
              <a:ext uri="{FF2B5EF4-FFF2-40B4-BE49-F238E27FC236}">
                <a16:creationId xmlns:a16="http://schemas.microsoft.com/office/drawing/2014/main" id="{7867ADA1-3964-4E0D-928A-48C5FF5BD5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755F1ED7-29DA-4DE4-B4B9-C0A4DF0A0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pic>
        <p:nvPicPr>
          <p:cNvPr id="3074" name="Picture 2" descr="https://miro.medium.com/max/700/1*B3v-RJiDUduUptTmHiheUA.png">
            <a:extLst>
              <a:ext uri="{FF2B5EF4-FFF2-40B4-BE49-F238E27FC236}">
                <a16:creationId xmlns:a16="http://schemas.microsoft.com/office/drawing/2014/main" id="{35F134E7-C038-48DC-8371-DCAC98BE3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124" y="2407791"/>
            <a:ext cx="6758079" cy="3272842"/>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00B36342-749C-4589-8840-70D90302D1E4}"/>
              </a:ext>
            </a:extLst>
          </p:cNvPr>
          <p:cNvSpPr/>
          <p:nvPr/>
        </p:nvSpPr>
        <p:spPr>
          <a:xfrm>
            <a:off x="523817" y="6287991"/>
            <a:ext cx="7978819" cy="523220"/>
          </a:xfrm>
          <a:prstGeom prst="rect">
            <a:avLst/>
          </a:prstGeom>
        </p:spPr>
        <p:txBody>
          <a:bodyPr wrap="square">
            <a:spAutoFit/>
          </a:bodyPr>
          <a:lstStyle/>
          <a:p>
            <a:r>
              <a:rPr lang="es-ES" sz="1400" dirty="0"/>
              <a:t>Fuente: </a:t>
            </a:r>
            <a:r>
              <a:rPr lang="es-ES" sz="1400" dirty="0">
                <a:hlinkClick r:id="rId6"/>
              </a:rPr>
              <a:t>https://towardsdatascience.com/feature-selection-for-machine-learning-in-python-wrapper-methods-2b5e27d2db31</a:t>
            </a:r>
            <a:endParaRPr lang="es-ES" sz="1400" dirty="0"/>
          </a:p>
        </p:txBody>
      </p:sp>
    </p:spTree>
    <p:extLst>
      <p:ext uri="{BB962C8B-B14F-4D97-AF65-F5344CB8AC3E}">
        <p14:creationId xmlns:p14="http://schemas.microsoft.com/office/powerpoint/2010/main" val="1862634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redondeado 18"/>
          <p:cNvSpPr/>
          <p:nvPr/>
        </p:nvSpPr>
        <p:spPr>
          <a:xfrm>
            <a:off x="270808" y="3743492"/>
            <a:ext cx="1396817" cy="1482932"/>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55</a:t>
            </a:fld>
            <a:endParaRPr lang="es-ES" dirty="0"/>
          </a:p>
        </p:txBody>
      </p:sp>
      <p:sp>
        <p:nvSpPr>
          <p:cNvPr id="6" name="CuadroTexto 5"/>
          <p:cNvSpPr txBox="1"/>
          <p:nvPr/>
        </p:nvSpPr>
        <p:spPr>
          <a:xfrm>
            <a:off x="3111500" y="2591912"/>
            <a:ext cx="5585865" cy="738664"/>
          </a:xfrm>
          <a:prstGeom prst="rect">
            <a:avLst/>
          </a:prstGeom>
          <a:noFill/>
        </p:spPr>
        <p:txBody>
          <a:bodyPr wrap="square" rtlCol="0">
            <a:spAutoFit/>
          </a:bodyPr>
          <a:lstStyle/>
          <a:p>
            <a:pPr algn="just"/>
            <a:r>
              <a:rPr lang="es-ES" sz="1400" dirty="0"/>
              <a:t>Paso importante en la fase de pre-procesamiento, ya que la mayoría de los algoritmos de aprendizaje funcionan mucho mejor cuando los atributos  están en la misma escala (rango). </a:t>
            </a:r>
            <a:endParaRPr lang="en-US" sz="1400" dirty="0"/>
          </a:p>
        </p:txBody>
      </p:sp>
      <p:sp>
        <p:nvSpPr>
          <p:cNvPr id="11" name="CuadroTexto 10"/>
          <p:cNvSpPr txBox="1"/>
          <p:nvPr/>
        </p:nvSpPr>
        <p:spPr>
          <a:xfrm>
            <a:off x="3111500" y="3485116"/>
            <a:ext cx="5585865" cy="954107"/>
          </a:xfrm>
          <a:prstGeom prst="rect">
            <a:avLst/>
          </a:prstGeom>
          <a:noFill/>
        </p:spPr>
        <p:txBody>
          <a:bodyPr wrap="square" rtlCol="0">
            <a:spAutoFit/>
          </a:bodyPr>
          <a:lstStyle/>
          <a:p>
            <a:pPr algn="just"/>
            <a:r>
              <a:rPr lang="es-ES" sz="1200" b="1" dirty="0">
                <a:solidFill>
                  <a:srgbClr val="0070C0"/>
                </a:solidFill>
              </a:rPr>
              <a:t>NORMALIZACIÓN: </a:t>
            </a:r>
            <a:r>
              <a:rPr lang="es-ES" sz="1400" dirty="0"/>
              <a:t>La normalización es una buena técnica que se utiliza cuando no se conoce la distribución de los datos o cuando se sabe que la distribución no es gaussiana. Consiste en </a:t>
            </a:r>
            <a:r>
              <a:rPr lang="es-ES" sz="1400" dirty="0" err="1"/>
              <a:t>reescalar</a:t>
            </a:r>
            <a:r>
              <a:rPr lang="es-ES" sz="1400" dirty="0"/>
              <a:t> el rango de características dentro del rango  [0, 1]. </a:t>
            </a:r>
            <a:endParaRPr lang="en-US" sz="1400" dirty="0"/>
          </a:p>
        </p:txBody>
      </p:sp>
      <p:sp>
        <p:nvSpPr>
          <p:cNvPr id="24" name="CuadroTexto 23"/>
          <p:cNvSpPr txBox="1"/>
          <p:nvPr/>
        </p:nvSpPr>
        <p:spPr>
          <a:xfrm>
            <a:off x="3111500" y="4710635"/>
            <a:ext cx="5585865" cy="1600438"/>
          </a:xfrm>
          <a:prstGeom prst="rect">
            <a:avLst/>
          </a:prstGeom>
          <a:noFill/>
        </p:spPr>
        <p:txBody>
          <a:bodyPr wrap="square" rtlCol="0">
            <a:spAutoFit/>
          </a:bodyPr>
          <a:lstStyle/>
          <a:p>
            <a:pPr algn="just"/>
            <a:r>
              <a:rPr lang="es-ES" sz="1200" b="1" dirty="0">
                <a:solidFill>
                  <a:srgbClr val="0070C0"/>
                </a:solidFill>
              </a:rPr>
              <a:t>ESTANDARIZACIÓN: </a:t>
            </a:r>
            <a:r>
              <a:rPr lang="es-ES" sz="1400" dirty="0"/>
              <a:t>consiste en centrar las columnas de las características en la media 0 con una desviación estándar de 1 (distribución normal con media cero y desviación unitaria). Asume que los atributos tienen una distribución gaussiana. Esto no tiene porque ser estrictamente cierto, pero la técnica es más eficaz si su distribución es normal. Mantiene información útil sobre los valores atípicos y hace que los algoritmos sean menos sensibles a ellos.</a:t>
            </a:r>
            <a:endParaRPr lang="en-US" sz="1400" dirty="0"/>
          </a:p>
        </p:txBody>
      </p:sp>
      <p:sp>
        <p:nvSpPr>
          <p:cNvPr id="25" name="Abrir llave 24"/>
          <p:cNvSpPr/>
          <p:nvPr/>
        </p:nvSpPr>
        <p:spPr>
          <a:xfrm>
            <a:off x="1843028" y="2577012"/>
            <a:ext cx="192780" cy="40174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991" y="4415683"/>
            <a:ext cx="660449" cy="660449"/>
          </a:xfrm>
          <a:prstGeom prst="rect">
            <a:avLst/>
          </a:prstGeom>
        </p:spPr>
      </p:pic>
      <p:sp>
        <p:nvSpPr>
          <p:cNvPr id="17" name="Rectángulo 16"/>
          <p:cNvSpPr/>
          <p:nvPr/>
        </p:nvSpPr>
        <p:spPr>
          <a:xfrm>
            <a:off x="222151" y="3954018"/>
            <a:ext cx="1445474" cy="461665"/>
          </a:xfrm>
          <a:prstGeom prst="rect">
            <a:avLst/>
          </a:prstGeom>
        </p:spPr>
        <p:txBody>
          <a:bodyPr wrap="square">
            <a:spAutoFit/>
          </a:bodyPr>
          <a:lstStyle/>
          <a:p>
            <a:pPr algn="ctr"/>
            <a:r>
              <a:rPr lang="es-ES" sz="1200" b="1" dirty="0">
                <a:solidFill>
                  <a:srgbClr val="0070C0"/>
                </a:solidFill>
              </a:rPr>
              <a:t>TRANSFORMACIÓN DE LOS DATOS</a:t>
            </a:r>
            <a:endParaRPr lang="en-US" sz="1200" b="1" dirty="0">
              <a:solidFill>
                <a:srgbClr val="0070C0"/>
              </a:solidFill>
            </a:endParaRPr>
          </a:p>
        </p:txBody>
      </p:sp>
      <p:sp>
        <p:nvSpPr>
          <p:cNvPr id="20" name="Rectángulo 19"/>
          <p:cNvSpPr/>
          <p:nvPr/>
        </p:nvSpPr>
        <p:spPr>
          <a:xfrm>
            <a:off x="1080252" y="1819174"/>
            <a:ext cx="8063748" cy="523220"/>
          </a:xfrm>
          <a:prstGeom prst="rect">
            <a:avLst/>
          </a:prstGeom>
        </p:spPr>
        <p:txBody>
          <a:bodyPr wrap="square">
            <a:spAutoFit/>
          </a:bodyPr>
          <a:lstStyle/>
          <a:p>
            <a:r>
              <a:rPr lang="en-US" sz="1400" b="1" dirty="0">
                <a:solidFill>
                  <a:srgbClr val="006DA5"/>
                </a:solidFill>
              </a:rPr>
              <a:t>TRANSFORMACIÓN DE LOS DATOS</a:t>
            </a:r>
            <a:r>
              <a:rPr lang="en-US" sz="1400" b="1" dirty="0"/>
              <a:t>: </a:t>
            </a:r>
            <a:r>
              <a:rPr lang="es-ES" sz="1400" dirty="0"/>
              <a:t>los datos pueden no estar en el formato adecuado o pueden requerir transformaciones para hacerlos más útiles.</a:t>
            </a:r>
            <a:endParaRPr lang="en-US" sz="1400" dirty="0"/>
          </a:p>
        </p:txBody>
      </p:sp>
      <p:sp>
        <p:nvSpPr>
          <p:cNvPr id="28" name="Rectángulo 27"/>
          <p:cNvSpPr/>
          <p:nvPr/>
        </p:nvSpPr>
        <p:spPr>
          <a:xfrm>
            <a:off x="2155566" y="2577012"/>
            <a:ext cx="1080242" cy="307777"/>
          </a:xfrm>
          <a:prstGeom prst="rect">
            <a:avLst/>
          </a:prstGeom>
        </p:spPr>
        <p:txBody>
          <a:bodyPr wrap="square">
            <a:spAutoFit/>
          </a:bodyPr>
          <a:lstStyle/>
          <a:p>
            <a:r>
              <a:rPr lang="en-US" sz="1400" b="1" dirty="0">
                <a:solidFill>
                  <a:srgbClr val="0070C0"/>
                </a:solidFill>
              </a:rPr>
              <a:t>ESCALADO</a:t>
            </a:r>
            <a:endParaRPr lang="en-US" sz="1400" dirty="0">
              <a:solidFill>
                <a:srgbClr val="0070C0"/>
              </a:solidFill>
            </a:endParaRPr>
          </a:p>
        </p:txBody>
      </p:sp>
      <p:sp>
        <p:nvSpPr>
          <p:cNvPr id="23" name="Título 1">
            <a:extLst>
              <a:ext uri="{FF2B5EF4-FFF2-40B4-BE49-F238E27FC236}">
                <a16:creationId xmlns:a16="http://schemas.microsoft.com/office/drawing/2014/main" id="{9F60AD42-DF8F-47C6-91DF-5A1CB89BDBD6}"/>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9" name="Elipse 28">
            <a:extLst>
              <a:ext uri="{FF2B5EF4-FFF2-40B4-BE49-F238E27FC236}">
                <a16:creationId xmlns:a16="http://schemas.microsoft.com/office/drawing/2014/main" id="{9F74A951-2FE0-49C9-9B36-5267AB3DA507}"/>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ector recto 29">
            <a:extLst>
              <a:ext uri="{FF2B5EF4-FFF2-40B4-BE49-F238E27FC236}">
                <a16:creationId xmlns:a16="http://schemas.microsoft.com/office/drawing/2014/main" id="{4BD88470-C5D0-4887-B790-52E9EE2B1E4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1" name="Imagen 30">
            <a:extLst>
              <a:ext uri="{FF2B5EF4-FFF2-40B4-BE49-F238E27FC236}">
                <a16:creationId xmlns:a16="http://schemas.microsoft.com/office/drawing/2014/main" id="{8203C062-0936-441C-A16E-0D811B62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18881266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redondeado 18"/>
          <p:cNvSpPr/>
          <p:nvPr/>
        </p:nvSpPr>
        <p:spPr>
          <a:xfrm>
            <a:off x="270808" y="3743492"/>
            <a:ext cx="1396817" cy="1482932"/>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56</a:t>
            </a:fld>
            <a:endParaRPr lang="es-ES" dirty="0"/>
          </a:p>
        </p:txBody>
      </p:sp>
      <p:sp>
        <p:nvSpPr>
          <p:cNvPr id="6" name="CuadroTexto 5"/>
          <p:cNvSpPr txBox="1"/>
          <p:nvPr/>
        </p:nvSpPr>
        <p:spPr>
          <a:xfrm>
            <a:off x="3111500" y="2591912"/>
            <a:ext cx="5585865" cy="307777"/>
          </a:xfrm>
          <a:prstGeom prst="rect">
            <a:avLst/>
          </a:prstGeom>
          <a:noFill/>
        </p:spPr>
        <p:txBody>
          <a:bodyPr wrap="square" rtlCol="0">
            <a:spAutoFit/>
          </a:bodyPr>
          <a:lstStyle/>
          <a:p>
            <a:pPr algn="just"/>
            <a:r>
              <a:rPr lang="es-ES" sz="1400" dirty="0"/>
              <a:t>IMPORTANTE! Escalar los datos de TRAIN y TEST por separado.</a:t>
            </a:r>
            <a:endParaRPr lang="en-US" sz="1400" dirty="0"/>
          </a:p>
        </p:txBody>
      </p:sp>
      <p:sp>
        <p:nvSpPr>
          <p:cNvPr id="25" name="Abrir llave 24"/>
          <p:cNvSpPr/>
          <p:nvPr/>
        </p:nvSpPr>
        <p:spPr>
          <a:xfrm>
            <a:off x="1843028" y="2577012"/>
            <a:ext cx="192780" cy="40174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991" y="4415683"/>
            <a:ext cx="660449" cy="660449"/>
          </a:xfrm>
          <a:prstGeom prst="rect">
            <a:avLst/>
          </a:prstGeom>
        </p:spPr>
      </p:pic>
      <p:sp>
        <p:nvSpPr>
          <p:cNvPr id="17" name="Rectángulo 16"/>
          <p:cNvSpPr/>
          <p:nvPr/>
        </p:nvSpPr>
        <p:spPr>
          <a:xfrm>
            <a:off x="222151" y="3954018"/>
            <a:ext cx="1445474" cy="461665"/>
          </a:xfrm>
          <a:prstGeom prst="rect">
            <a:avLst/>
          </a:prstGeom>
        </p:spPr>
        <p:txBody>
          <a:bodyPr wrap="square">
            <a:spAutoFit/>
          </a:bodyPr>
          <a:lstStyle/>
          <a:p>
            <a:pPr algn="ctr"/>
            <a:r>
              <a:rPr lang="es-ES" sz="1200" b="1" dirty="0">
                <a:solidFill>
                  <a:srgbClr val="0070C0"/>
                </a:solidFill>
              </a:rPr>
              <a:t>TRANSFORMACIÓN DE LOS DATOS</a:t>
            </a:r>
            <a:endParaRPr lang="en-US" sz="1200" b="1" dirty="0">
              <a:solidFill>
                <a:srgbClr val="0070C0"/>
              </a:solidFill>
            </a:endParaRPr>
          </a:p>
        </p:txBody>
      </p:sp>
      <p:sp>
        <p:nvSpPr>
          <p:cNvPr id="20" name="Rectángulo 19"/>
          <p:cNvSpPr/>
          <p:nvPr/>
        </p:nvSpPr>
        <p:spPr>
          <a:xfrm>
            <a:off x="1080252" y="1819174"/>
            <a:ext cx="8063748" cy="523220"/>
          </a:xfrm>
          <a:prstGeom prst="rect">
            <a:avLst/>
          </a:prstGeom>
        </p:spPr>
        <p:txBody>
          <a:bodyPr wrap="square">
            <a:spAutoFit/>
          </a:bodyPr>
          <a:lstStyle/>
          <a:p>
            <a:r>
              <a:rPr lang="en-US" sz="1400" b="1" dirty="0">
                <a:solidFill>
                  <a:srgbClr val="006DA5"/>
                </a:solidFill>
              </a:rPr>
              <a:t>TRANSFORMACIÓN DE LOS DATOS</a:t>
            </a:r>
            <a:r>
              <a:rPr lang="en-US" sz="1400" b="1" dirty="0"/>
              <a:t>: </a:t>
            </a:r>
            <a:r>
              <a:rPr lang="es-ES" sz="1400" dirty="0"/>
              <a:t>los datos pueden no estar en el formato adecuado o pueden requerir transformaciones para hacerlos más útiles.</a:t>
            </a:r>
            <a:endParaRPr lang="en-US" sz="1400" dirty="0"/>
          </a:p>
        </p:txBody>
      </p:sp>
      <p:sp>
        <p:nvSpPr>
          <p:cNvPr id="28" name="Rectángulo 27"/>
          <p:cNvSpPr/>
          <p:nvPr/>
        </p:nvSpPr>
        <p:spPr>
          <a:xfrm>
            <a:off x="2155566" y="2577012"/>
            <a:ext cx="1080242" cy="307777"/>
          </a:xfrm>
          <a:prstGeom prst="rect">
            <a:avLst/>
          </a:prstGeom>
        </p:spPr>
        <p:txBody>
          <a:bodyPr wrap="square">
            <a:spAutoFit/>
          </a:bodyPr>
          <a:lstStyle/>
          <a:p>
            <a:r>
              <a:rPr lang="en-US" sz="1400" b="1" dirty="0">
                <a:solidFill>
                  <a:srgbClr val="0070C0"/>
                </a:solidFill>
              </a:rPr>
              <a:t>ESCALADO</a:t>
            </a:r>
            <a:endParaRPr lang="en-US" sz="1400" dirty="0">
              <a:solidFill>
                <a:srgbClr val="0070C0"/>
              </a:solidFill>
            </a:endParaRPr>
          </a:p>
        </p:txBody>
      </p:sp>
      <p:sp>
        <p:nvSpPr>
          <p:cNvPr id="23" name="Título 1">
            <a:extLst>
              <a:ext uri="{FF2B5EF4-FFF2-40B4-BE49-F238E27FC236}">
                <a16:creationId xmlns:a16="http://schemas.microsoft.com/office/drawing/2014/main" id="{9F60AD42-DF8F-47C6-91DF-5A1CB89BDBD6}"/>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9" name="Elipse 28">
            <a:extLst>
              <a:ext uri="{FF2B5EF4-FFF2-40B4-BE49-F238E27FC236}">
                <a16:creationId xmlns:a16="http://schemas.microsoft.com/office/drawing/2014/main" id="{9F74A951-2FE0-49C9-9B36-5267AB3DA507}"/>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ector recto 29">
            <a:extLst>
              <a:ext uri="{FF2B5EF4-FFF2-40B4-BE49-F238E27FC236}">
                <a16:creationId xmlns:a16="http://schemas.microsoft.com/office/drawing/2014/main" id="{4BD88470-C5D0-4887-B790-52E9EE2B1E4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1" name="Imagen 30">
            <a:extLst>
              <a:ext uri="{FF2B5EF4-FFF2-40B4-BE49-F238E27FC236}">
                <a16:creationId xmlns:a16="http://schemas.microsoft.com/office/drawing/2014/main" id="{8203C062-0936-441C-A16E-0D811B62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pic>
        <p:nvPicPr>
          <p:cNvPr id="5" name="Imagen 4">
            <a:extLst>
              <a:ext uri="{FF2B5EF4-FFF2-40B4-BE49-F238E27FC236}">
                <a16:creationId xmlns:a16="http://schemas.microsoft.com/office/drawing/2014/main" id="{9255A124-2432-487C-899A-BE6BDA6DFBAF}"/>
              </a:ext>
            </a:extLst>
          </p:cNvPr>
          <p:cNvPicPr>
            <a:picLocks noChangeAspect="1"/>
          </p:cNvPicPr>
          <p:nvPr/>
        </p:nvPicPr>
        <p:blipFill>
          <a:blip r:embed="rId5"/>
          <a:stretch>
            <a:fillRect/>
          </a:stretch>
        </p:blipFill>
        <p:spPr>
          <a:xfrm>
            <a:off x="2211211" y="3134307"/>
            <a:ext cx="6157494" cy="1028789"/>
          </a:xfrm>
          <a:prstGeom prst="rect">
            <a:avLst/>
          </a:prstGeom>
        </p:spPr>
      </p:pic>
    </p:spTree>
    <p:extLst>
      <p:ext uri="{BB962C8B-B14F-4D97-AF65-F5344CB8AC3E}">
        <p14:creationId xmlns:p14="http://schemas.microsoft.com/office/powerpoint/2010/main" val="14453101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Importance of Feature Scaling in Data Modeling (Part 2) — Roberto Reif">
            <a:extLst>
              <a:ext uri="{FF2B5EF4-FFF2-40B4-BE49-F238E27FC236}">
                <a16:creationId xmlns:a16="http://schemas.microsoft.com/office/drawing/2014/main" id="{BA296337-5426-4AF2-996D-FA09053396CB}"/>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2825" y="2387039"/>
            <a:ext cx="7419882" cy="3465188"/>
          </a:xfrm>
          <a:prstGeom prst="rect">
            <a:avLst/>
          </a:prstGeom>
          <a:noFill/>
          <a:extLst>
            <a:ext uri="{909E8E84-426E-40DD-AFC4-6F175D3DCCD1}">
              <a14:hiddenFill xmlns:a14="http://schemas.microsoft.com/office/drawing/2010/main">
                <a:solidFill>
                  <a:srgbClr val="FFFFFF"/>
                </a:solidFill>
              </a14:hiddenFill>
            </a:ext>
          </a:extLst>
        </p:spPr>
      </p:pic>
      <p:sp>
        <p:nvSpPr>
          <p:cNvPr id="19" name="Rectángulo redondeado 18"/>
          <p:cNvSpPr/>
          <p:nvPr/>
        </p:nvSpPr>
        <p:spPr>
          <a:xfrm>
            <a:off x="7573816" y="1284367"/>
            <a:ext cx="1396817" cy="1482932"/>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57</a:t>
            </a:fld>
            <a:endParaRPr lang="es-ES" dirty="0"/>
          </a:p>
        </p:txBody>
      </p:sp>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941999" y="1956558"/>
            <a:ext cx="660449" cy="660449"/>
          </a:xfrm>
          <a:prstGeom prst="rect">
            <a:avLst/>
          </a:prstGeom>
        </p:spPr>
      </p:pic>
      <p:sp>
        <p:nvSpPr>
          <p:cNvPr id="17" name="Rectángulo 16"/>
          <p:cNvSpPr/>
          <p:nvPr/>
        </p:nvSpPr>
        <p:spPr>
          <a:xfrm>
            <a:off x="7525159" y="1494893"/>
            <a:ext cx="1445474" cy="461665"/>
          </a:xfrm>
          <a:prstGeom prst="rect">
            <a:avLst/>
          </a:prstGeom>
        </p:spPr>
        <p:txBody>
          <a:bodyPr wrap="square">
            <a:spAutoFit/>
          </a:bodyPr>
          <a:lstStyle/>
          <a:p>
            <a:pPr algn="ctr"/>
            <a:r>
              <a:rPr lang="es-ES" sz="1200" b="1" dirty="0">
                <a:solidFill>
                  <a:srgbClr val="0070C0"/>
                </a:solidFill>
              </a:rPr>
              <a:t>TRANSFORMACIÓN DE LOS DATOS</a:t>
            </a:r>
            <a:endParaRPr lang="en-US" sz="1200" b="1" dirty="0">
              <a:solidFill>
                <a:srgbClr val="0070C0"/>
              </a:solidFill>
            </a:endParaRPr>
          </a:p>
        </p:txBody>
      </p:sp>
      <p:sp>
        <p:nvSpPr>
          <p:cNvPr id="23" name="Título 1">
            <a:extLst>
              <a:ext uri="{FF2B5EF4-FFF2-40B4-BE49-F238E27FC236}">
                <a16:creationId xmlns:a16="http://schemas.microsoft.com/office/drawing/2014/main" id="{9F60AD42-DF8F-47C6-91DF-5A1CB89BDBD6}"/>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9" name="Elipse 28">
            <a:extLst>
              <a:ext uri="{FF2B5EF4-FFF2-40B4-BE49-F238E27FC236}">
                <a16:creationId xmlns:a16="http://schemas.microsoft.com/office/drawing/2014/main" id="{9F74A951-2FE0-49C9-9B36-5267AB3DA507}"/>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ector recto 29">
            <a:extLst>
              <a:ext uri="{FF2B5EF4-FFF2-40B4-BE49-F238E27FC236}">
                <a16:creationId xmlns:a16="http://schemas.microsoft.com/office/drawing/2014/main" id="{4BD88470-C5D0-4887-B790-52E9EE2B1E4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1" name="Imagen 30">
            <a:extLst>
              <a:ext uri="{FF2B5EF4-FFF2-40B4-BE49-F238E27FC236}">
                <a16:creationId xmlns:a16="http://schemas.microsoft.com/office/drawing/2014/main" id="{8203C062-0936-441C-A16E-0D811B625E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26148787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5064C20D-5A57-4A5A-A34C-7BD1ADC086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659" t="8960" r="6658" b="34973"/>
          <a:stretch/>
        </p:blipFill>
        <p:spPr>
          <a:xfrm>
            <a:off x="1803107" y="2340265"/>
            <a:ext cx="6244750" cy="4039135"/>
          </a:xfrm>
        </p:spPr>
      </p:pic>
      <p:sp>
        <p:nvSpPr>
          <p:cNvPr id="4" name="Marcador de número de diapositiva 3">
            <a:extLst>
              <a:ext uri="{FF2B5EF4-FFF2-40B4-BE49-F238E27FC236}">
                <a16:creationId xmlns:a16="http://schemas.microsoft.com/office/drawing/2014/main" id="{054D1C69-E853-4B51-8B8A-8A2B38050905}"/>
              </a:ext>
            </a:extLst>
          </p:cNvPr>
          <p:cNvSpPr>
            <a:spLocks noGrp="1"/>
          </p:cNvSpPr>
          <p:nvPr>
            <p:ph type="sldNum" sz="quarter" idx="12"/>
          </p:nvPr>
        </p:nvSpPr>
        <p:spPr/>
        <p:txBody>
          <a:bodyPr/>
          <a:lstStyle/>
          <a:p>
            <a:fld id="{F72B40EF-D53A-41AA-87B6-B9F74BA43E09}" type="slidenum">
              <a:rPr lang="es-ES" smtClean="0"/>
              <a:t>58</a:t>
            </a:fld>
            <a:endParaRPr lang="es-ES"/>
          </a:p>
        </p:txBody>
      </p:sp>
      <p:sp>
        <p:nvSpPr>
          <p:cNvPr id="7" name="Rectángulo redondeado 18">
            <a:extLst>
              <a:ext uri="{FF2B5EF4-FFF2-40B4-BE49-F238E27FC236}">
                <a16:creationId xmlns:a16="http://schemas.microsoft.com/office/drawing/2014/main" id="{36BA4634-EAEA-4190-91DC-FB71644FD2C1}"/>
              </a:ext>
            </a:extLst>
          </p:cNvPr>
          <p:cNvSpPr/>
          <p:nvPr/>
        </p:nvSpPr>
        <p:spPr>
          <a:xfrm>
            <a:off x="270808" y="3743492"/>
            <a:ext cx="1396817" cy="1482932"/>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CCF76E6F-C0D5-45FD-800D-434E4EC8D6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63" y="4415683"/>
            <a:ext cx="660449" cy="660449"/>
          </a:xfrm>
          <a:prstGeom prst="rect">
            <a:avLst/>
          </a:prstGeom>
        </p:spPr>
      </p:pic>
      <p:sp>
        <p:nvSpPr>
          <p:cNvPr id="9" name="Rectángulo 8">
            <a:extLst>
              <a:ext uri="{FF2B5EF4-FFF2-40B4-BE49-F238E27FC236}">
                <a16:creationId xmlns:a16="http://schemas.microsoft.com/office/drawing/2014/main" id="{C4749442-361D-43F7-AE31-DA30CA300F18}"/>
              </a:ext>
            </a:extLst>
          </p:cNvPr>
          <p:cNvSpPr/>
          <p:nvPr/>
        </p:nvSpPr>
        <p:spPr>
          <a:xfrm>
            <a:off x="222151" y="3954018"/>
            <a:ext cx="1445474" cy="461665"/>
          </a:xfrm>
          <a:prstGeom prst="rect">
            <a:avLst/>
          </a:prstGeom>
        </p:spPr>
        <p:txBody>
          <a:bodyPr wrap="square">
            <a:spAutoFit/>
          </a:bodyPr>
          <a:lstStyle/>
          <a:p>
            <a:pPr algn="ctr"/>
            <a:r>
              <a:rPr lang="es-ES" sz="1200" b="1" dirty="0">
                <a:solidFill>
                  <a:srgbClr val="0070C0"/>
                </a:solidFill>
              </a:rPr>
              <a:t>TRANSFORMACIÓN DE LOS DATOS</a:t>
            </a:r>
            <a:endParaRPr lang="en-US" sz="1200" b="1" dirty="0">
              <a:solidFill>
                <a:srgbClr val="0070C0"/>
              </a:solidFill>
            </a:endParaRPr>
          </a:p>
        </p:txBody>
      </p:sp>
      <p:sp>
        <p:nvSpPr>
          <p:cNvPr id="10" name="Rectángulo 9">
            <a:extLst>
              <a:ext uri="{FF2B5EF4-FFF2-40B4-BE49-F238E27FC236}">
                <a16:creationId xmlns:a16="http://schemas.microsoft.com/office/drawing/2014/main" id="{8F658B47-A347-4C0A-AD83-7E7E636135D1}"/>
              </a:ext>
            </a:extLst>
          </p:cNvPr>
          <p:cNvSpPr/>
          <p:nvPr/>
        </p:nvSpPr>
        <p:spPr>
          <a:xfrm>
            <a:off x="1080252" y="1819174"/>
            <a:ext cx="8063748" cy="523220"/>
          </a:xfrm>
          <a:prstGeom prst="rect">
            <a:avLst/>
          </a:prstGeom>
        </p:spPr>
        <p:txBody>
          <a:bodyPr wrap="square">
            <a:spAutoFit/>
          </a:bodyPr>
          <a:lstStyle/>
          <a:p>
            <a:r>
              <a:rPr lang="en-US" sz="1400" b="1" dirty="0"/>
              <a:t>TRANSFORMACIÓN DE LOS DATOS: </a:t>
            </a:r>
            <a:r>
              <a:rPr lang="es-ES" sz="1400" dirty="0"/>
              <a:t>los datos pueden no estar en el formato adecuado o pueden requerir transformaciones para hacerlos más útiles.</a:t>
            </a:r>
            <a:endParaRPr lang="en-US" sz="1400" dirty="0"/>
          </a:p>
        </p:txBody>
      </p:sp>
      <p:pic>
        <p:nvPicPr>
          <p:cNvPr id="16" name="Marcador de contenido 5">
            <a:extLst>
              <a:ext uri="{FF2B5EF4-FFF2-40B4-BE49-F238E27FC236}">
                <a16:creationId xmlns:a16="http://schemas.microsoft.com/office/drawing/2014/main" id="{D220CE92-F7D7-4571-AAE7-07708C621FCA}"/>
              </a:ext>
            </a:extLst>
          </p:cNvPr>
          <p:cNvPicPr>
            <a:picLocks noChangeAspect="1"/>
          </p:cNvPicPr>
          <p:nvPr/>
        </p:nvPicPr>
        <p:blipFill rotWithShape="1">
          <a:blip r:embed="rId2">
            <a:extLst>
              <a:ext uri="{28A0092B-C50C-407E-A947-70E740481C1C}">
                <a14:useLocalDpi xmlns:a14="http://schemas.microsoft.com/office/drawing/2010/main" val="0"/>
              </a:ext>
            </a:extLst>
          </a:blip>
          <a:srcRect l="6660" t="65196" r="62546" b="8013"/>
          <a:stretch/>
        </p:blipFill>
        <p:spPr>
          <a:xfrm>
            <a:off x="5826758" y="2388332"/>
            <a:ext cx="2236990" cy="1946104"/>
          </a:xfrm>
          <a:prstGeom prst="rect">
            <a:avLst/>
          </a:prstGeom>
        </p:spPr>
      </p:pic>
      <p:sp>
        <p:nvSpPr>
          <p:cNvPr id="18" name="Bocadillo: rectángulo 17">
            <a:extLst>
              <a:ext uri="{FF2B5EF4-FFF2-40B4-BE49-F238E27FC236}">
                <a16:creationId xmlns:a16="http://schemas.microsoft.com/office/drawing/2014/main" id="{7DF44F2D-1A80-4329-AE9F-5818AF6C40DA}"/>
              </a:ext>
            </a:extLst>
          </p:cNvPr>
          <p:cNvSpPr/>
          <p:nvPr/>
        </p:nvSpPr>
        <p:spPr>
          <a:xfrm>
            <a:off x="270807" y="2744314"/>
            <a:ext cx="1396817" cy="570706"/>
          </a:xfrm>
          <a:prstGeom prst="wedgeRectCallo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t>
            </a:r>
            <a:r>
              <a:rPr lang="en-US" sz="1200" dirty="0" err="1">
                <a:solidFill>
                  <a:schemeClr val="tx1"/>
                </a:solidFill>
              </a:rPr>
              <a:t>Hace</a:t>
            </a:r>
            <a:r>
              <a:rPr lang="en-US" sz="1200" dirty="0">
                <a:solidFill>
                  <a:schemeClr val="tx1"/>
                </a:solidFill>
              </a:rPr>
              <a:t> </a:t>
            </a:r>
            <a:r>
              <a:rPr lang="en-US" sz="1200" dirty="0" err="1">
                <a:solidFill>
                  <a:schemeClr val="tx1"/>
                </a:solidFill>
              </a:rPr>
              <a:t>falta</a:t>
            </a:r>
            <a:r>
              <a:rPr lang="en-US" sz="1200" dirty="0">
                <a:solidFill>
                  <a:schemeClr val="tx1"/>
                </a:solidFill>
              </a:rPr>
              <a:t> </a:t>
            </a:r>
            <a:r>
              <a:rPr lang="en-US" sz="1200" dirty="0" err="1">
                <a:solidFill>
                  <a:schemeClr val="tx1"/>
                </a:solidFill>
              </a:rPr>
              <a:t>escalar</a:t>
            </a:r>
            <a:r>
              <a:rPr lang="en-US" sz="1200" dirty="0">
                <a:solidFill>
                  <a:schemeClr val="tx1"/>
                </a:solidFill>
              </a:rPr>
              <a:t> </a:t>
            </a:r>
            <a:r>
              <a:rPr lang="en-US" sz="1200" dirty="0" err="1">
                <a:solidFill>
                  <a:schemeClr val="tx1"/>
                </a:solidFill>
              </a:rPr>
              <a:t>estos</a:t>
            </a:r>
            <a:r>
              <a:rPr lang="en-US" sz="1200" dirty="0">
                <a:solidFill>
                  <a:schemeClr val="tx1"/>
                </a:solidFill>
              </a:rPr>
              <a:t> </a:t>
            </a:r>
            <a:r>
              <a:rPr lang="en-US" sz="1200" dirty="0" err="1">
                <a:solidFill>
                  <a:schemeClr val="tx1"/>
                </a:solidFill>
              </a:rPr>
              <a:t>datos</a:t>
            </a:r>
            <a:r>
              <a:rPr lang="en-US" sz="1200" dirty="0">
                <a:solidFill>
                  <a:schemeClr val="tx1"/>
                </a:solidFill>
              </a:rPr>
              <a:t>?</a:t>
            </a:r>
          </a:p>
        </p:txBody>
      </p:sp>
      <p:sp>
        <p:nvSpPr>
          <p:cNvPr id="17" name="Rectángulo 16">
            <a:extLst>
              <a:ext uri="{FF2B5EF4-FFF2-40B4-BE49-F238E27FC236}">
                <a16:creationId xmlns:a16="http://schemas.microsoft.com/office/drawing/2014/main" id="{B230194F-A401-4349-8505-6BD81BD9A404}"/>
              </a:ext>
            </a:extLst>
          </p:cNvPr>
          <p:cNvSpPr/>
          <p:nvPr/>
        </p:nvSpPr>
        <p:spPr>
          <a:xfrm>
            <a:off x="1080252" y="1819174"/>
            <a:ext cx="8063748" cy="523220"/>
          </a:xfrm>
          <a:prstGeom prst="rect">
            <a:avLst/>
          </a:prstGeom>
        </p:spPr>
        <p:txBody>
          <a:bodyPr wrap="square">
            <a:spAutoFit/>
          </a:bodyPr>
          <a:lstStyle/>
          <a:p>
            <a:r>
              <a:rPr lang="en-US" sz="1400" b="1" dirty="0">
                <a:solidFill>
                  <a:srgbClr val="006DA5"/>
                </a:solidFill>
              </a:rPr>
              <a:t>TRANSFORMACIÓN DE LOS DATOS</a:t>
            </a:r>
            <a:r>
              <a:rPr lang="en-US" sz="1400" b="1" dirty="0"/>
              <a:t>: </a:t>
            </a:r>
            <a:r>
              <a:rPr lang="es-ES" sz="1400" dirty="0"/>
              <a:t>los datos pueden no estar en el formato adecuado o pueden requerir transformaciones para hacerlos más útiles.</a:t>
            </a:r>
            <a:endParaRPr lang="en-US" sz="1400" dirty="0"/>
          </a:p>
        </p:txBody>
      </p:sp>
      <p:sp>
        <p:nvSpPr>
          <p:cNvPr id="19" name="Título 1">
            <a:extLst>
              <a:ext uri="{FF2B5EF4-FFF2-40B4-BE49-F238E27FC236}">
                <a16:creationId xmlns:a16="http://schemas.microsoft.com/office/drawing/2014/main" id="{E4929EE0-2C9E-4919-9E3D-2FCD32C368D4}"/>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0" name="Elipse 19">
            <a:extLst>
              <a:ext uri="{FF2B5EF4-FFF2-40B4-BE49-F238E27FC236}">
                <a16:creationId xmlns:a16="http://schemas.microsoft.com/office/drawing/2014/main" id="{9A6174B0-9D2D-401B-B015-C7D0F5828AE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Conector recto 20">
            <a:extLst>
              <a:ext uri="{FF2B5EF4-FFF2-40B4-BE49-F238E27FC236}">
                <a16:creationId xmlns:a16="http://schemas.microsoft.com/office/drawing/2014/main" id="{58E756D0-9679-4957-88D5-33156741FE67}"/>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5A470137-0435-4137-9A6B-86E1D831A0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12416838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119849"/>
            <a:ext cx="2057400" cy="365125"/>
          </a:xfrm>
        </p:spPr>
        <p:txBody>
          <a:bodyPr/>
          <a:lstStyle/>
          <a:p>
            <a:fld id="{F72B40EF-D53A-41AA-87B6-B9F74BA43E09}" type="slidenum">
              <a:rPr lang="es-ES" smtClean="0"/>
              <a:t>59</a:t>
            </a:fld>
            <a:endParaRPr lang="es-ES" dirty="0"/>
          </a:p>
        </p:txBody>
      </p:sp>
      <p:sp>
        <p:nvSpPr>
          <p:cNvPr id="25" name="Abrir llave 24"/>
          <p:cNvSpPr/>
          <p:nvPr/>
        </p:nvSpPr>
        <p:spPr>
          <a:xfrm>
            <a:off x="1796128" y="2458893"/>
            <a:ext cx="212002" cy="413619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ángulo 12"/>
          <p:cNvSpPr/>
          <p:nvPr/>
        </p:nvSpPr>
        <p:spPr>
          <a:xfrm>
            <a:off x="2766441" y="3209719"/>
            <a:ext cx="6657732" cy="523220"/>
          </a:xfrm>
          <a:prstGeom prst="rect">
            <a:avLst/>
          </a:prstGeom>
        </p:spPr>
        <p:txBody>
          <a:bodyPr wrap="square">
            <a:spAutoFit/>
          </a:bodyPr>
          <a:lstStyle/>
          <a:p>
            <a:pPr marL="285750" indent="-285750">
              <a:buFont typeface="Arial" panose="020B0604020202020204" pitchFamily="34" charset="0"/>
              <a:buChar char="•"/>
            </a:pPr>
            <a:r>
              <a:rPr lang="en-US" sz="1400" b="1" dirty="0">
                <a:solidFill>
                  <a:srgbClr val="0070C0"/>
                </a:solidFill>
              </a:rPr>
              <a:t>Integer </a:t>
            </a:r>
            <a:r>
              <a:rPr lang="en-US" sz="1400" b="1" dirty="0" err="1">
                <a:solidFill>
                  <a:srgbClr val="0070C0"/>
                </a:solidFill>
              </a:rPr>
              <a:t>enconding</a:t>
            </a:r>
            <a:r>
              <a:rPr lang="en-US" sz="1400" b="1" dirty="0">
                <a:solidFill>
                  <a:srgbClr val="0070C0"/>
                </a:solidFill>
              </a:rPr>
              <a:t>: </a:t>
            </a:r>
            <a:r>
              <a:rPr lang="en-US" sz="1400" dirty="0" err="1"/>
              <a:t>cada</a:t>
            </a:r>
            <a:r>
              <a:rPr lang="en-US" sz="1400" dirty="0"/>
              <a:t> </a:t>
            </a:r>
            <a:r>
              <a:rPr lang="en-US" sz="1400" dirty="0" err="1"/>
              <a:t>etiqueta</a:t>
            </a:r>
            <a:r>
              <a:rPr lang="en-US" sz="1400" dirty="0"/>
              <a:t> </a:t>
            </a:r>
            <a:r>
              <a:rPr lang="en-US" sz="1400" dirty="0" err="1"/>
              <a:t>única</a:t>
            </a:r>
            <a:r>
              <a:rPr lang="en-US" sz="1400" dirty="0"/>
              <a:t> </a:t>
            </a:r>
            <a:r>
              <a:rPr lang="en-US" sz="1400" dirty="0" err="1"/>
              <a:t>es</a:t>
            </a:r>
            <a:r>
              <a:rPr lang="en-US" sz="1400" dirty="0"/>
              <a:t> </a:t>
            </a:r>
            <a:r>
              <a:rPr lang="en-US" sz="1400" dirty="0" err="1"/>
              <a:t>mapeada</a:t>
            </a:r>
            <a:r>
              <a:rPr lang="en-US" sz="1400" dirty="0"/>
              <a:t> a un </a:t>
            </a:r>
            <a:r>
              <a:rPr lang="en-US" sz="1400" dirty="0" err="1"/>
              <a:t>entero</a:t>
            </a:r>
            <a:r>
              <a:rPr lang="en-US" sz="1400" dirty="0"/>
              <a:t>.</a:t>
            </a:r>
          </a:p>
          <a:p>
            <a:pPr marL="285750" indent="-285750">
              <a:buFont typeface="Arial" panose="020B0604020202020204" pitchFamily="34" charset="0"/>
              <a:buChar char="•"/>
            </a:pPr>
            <a:r>
              <a:rPr lang="en-US" sz="1400" b="1" dirty="0">
                <a:solidFill>
                  <a:srgbClr val="0070C0"/>
                </a:solidFill>
              </a:rPr>
              <a:t>One hot encoding:</a:t>
            </a:r>
            <a:r>
              <a:rPr lang="en-US" sz="1400" dirty="0">
                <a:solidFill>
                  <a:srgbClr val="0070C0"/>
                </a:solidFill>
              </a:rPr>
              <a:t> </a:t>
            </a:r>
            <a:r>
              <a:rPr lang="en-US" sz="1400" dirty="0" err="1"/>
              <a:t>cada</a:t>
            </a:r>
            <a:r>
              <a:rPr lang="en-US" sz="1400" dirty="0"/>
              <a:t> </a:t>
            </a:r>
            <a:r>
              <a:rPr lang="en-US" sz="1400" dirty="0" err="1"/>
              <a:t>etiqueta</a:t>
            </a:r>
            <a:r>
              <a:rPr lang="en-US" sz="1400" dirty="0"/>
              <a:t> </a:t>
            </a:r>
            <a:r>
              <a:rPr lang="en-US" sz="1400" dirty="0" err="1"/>
              <a:t>es</a:t>
            </a:r>
            <a:r>
              <a:rPr lang="en-US" sz="1400" dirty="0"/>
              <a:t> </a:t>
            </a:r>
            <a:r>
              <a:rPr lang="en-US" sz="1400" dirty="0" err="1"/>
              <a:t>mapeada</a:t>
            </a:r>
            <a:r>
              <a:rPr lang="en-US" sz="1400" dirty="0"/>
              <a:t> a un vector </a:t>
            </a:r>
            <a:r>
              <a:rPr lang="en-US" sz="1400" dirty="0" err="1"/>
              <a:t>binario</a:t>
            </a:r>
            <a:r>
              <a:rPr lang="en-US" sz="1400" dirty="0"/>
              <a:t>.</a:t>
            </a:r>
          </a:p>
        </p:txBody>
      </p:sp>
      <p:graphicFrame>
        <p:nvGraphicFramePr>
          <p:cNvPr id="14" name="Tabla 13"/>
          <p:cNvGraphicFramePr>
            <a:graphicFrameLocks noGrp="1"/>
          </p:cNvGraphicFramePr>
          <p:nvPr>
            <p:extLst>
              <p:ext uri="{D42A27DB-BD31-4B8C-83A1-F6EECF244321}">
                <p14:modId xmlns:p14="http://schemas.microsoft.com/office/powerpoint/2010/main" val="1805742757"/>
              </p:ext>
            </p:extLst>
          </p:nvPr>
        </p:nvGraphicFramePr>
        <p:xfrm>
          <a:off x="5544483" y="4312693"/>
          <a:ext cx="767316" cy="2375716"/>
        </p:xfrm>
        <a:graphic>
          <a:graphicData uri="http://schemas.openxmlformats.org/drawingml/2006/table">
            <a:tbl>
              <a:tblPr firstRow="1" bandRow="1">
                <a:tableStyleId>{5C22544A-7EE6-4342-B048-85BDC9FD1C3A}</a:tableStyleId>
              </a:tblPr>
              <a:tblGrid>
                <a:gridCol w="767316">
                  <a:extLst>
                    <a:ext uri="{9D8B030D-6E8A-4147-A177-3AD203B41FA5}">
                      <a16:colId xmlns:a16="http://schemas.microsoft.com/office/drawing/2014/main" val="1838530070"/>
                    </a:ext>
                  </a:extLst>
                </a:gridCol>
              </a:tblGrid>
              <a:tr h="362366">
                <a:tc>
                  <a:txBody>
                    <a:bodyPr/>
                    <a:lstStyle/>
                    <a:p>
                      <a:r>
                        <a:rPr lang="es-ES" sz="1400" dirty="0"/>
                        <a:t>Animal</a:t>
                      </a:r>
                      <a:endParaRPr lang="en-US" sz="1400" dirty="0"/>
                    </a:p>
                  </a:txBody>
                  <a:tcPr/>
                </a:tc>
                <a:extLst>
                  <a:ext uri="{0D108BD9-81ED-4DB2-BD59-A6C34878D82A}">
                    <a16:rowId xmlns:a16="http://schemas.microsoft.com/office/drawing/2014/main" val="375146646"/>
                  </a:ext>
                </a:extLst>
              </a:tr>
              <a:tr h="318282">
                <a:tc>
                  <a:txBody>
                    <a:bodyPr/>
                    <a:lstStyle/>
                    <a:p>
                      <a:r>
                        <a:rPr lang="es-ES" sz="1400" dirty="0"/>
                        <a:t>Perro</a:t>
                      </a:r>
                      <a:endParaRPr lang="en-US" sz="1400" dirty="0"/>
                    </a:p>
                  </a:txBody>
                  <a:tcPr/>
                </a:tc>
                <a:extLst>
                  <a:ext uri="{0D108BD9-81ED-4DB2-BD59-A6C34878D82A}">
                    <a16:rowId xmlns:a16="http://schemas.microsoft.com/office/drawing/2014/main" val="2766401025"/>
                  </a:ext>
                </a:extLst>
              </a:tr>
              <a:tr h="331694">
                <a:tc>
                  <a:txBody>
                    <a:bodyPr/>
                    <a:lstStyle/>
                    <a:p>
                      <a:r>
                        <a:rPr lang="es-ES" sz="1400" dirty="0"/>
                        <a:t>Perro</a:t>
                      </a:r>
                      <a:endParaRPr lang="en-US" sz="1400" dirty="0"/>
                    </a:p>
                  </a:txBody>
                  <a:tcPr/>
                </a:tc>
                <a:extLst>
                  <a:ext uri="{0D108BD9-81ED-4DB2-BD59-A6C34878D82A}">
                    <a16:rowId xmlns:a16="http://schemas.microsoft.com/office/drawing/2014/main" val="3179443198"/>
                  </a:ext>
                </a:extLst>
              </a:tr>
              <a:tr h="362366">
                <a:tc>
                  <a:txBody>
                    <a:bodyPr/>
                    <a:lstStyle/>
                    <a:p>
                      <a:r>
                        <a:rPr lang="es-ES" sz="1400" dirty="0"/>
                        <a:t>Gato</a:t>
                      </a:r>
                      <a:endParaRPr lang="en-US" sz="1400" dirty="0"/>
                    </a:p>
                  </a:txBody>
                  <a:tcPr/>
                </a:tc>
                <a:extLst>
                  <a:ext uri="{0D108BD9-81ED-4DB2-BD59-A6C34878D82A}">
                    <a16:rowId xmlns:a16="http://schemas.microsoft.com/office/drawing/2014/main" val="1616222154"/>
                  </a:ext>
                </a:extLst>
              </a:tr>
              <a:tr h="333842">
                <a:tc>
                  <a:txBody>
                    <a:bodyPr/>
                    <a:lstStyle/>
                    <a:p>
                      <a:r>
                        <a:rPr lang="es-ES" sz="1400" dirty="0"/>
                        <a:t>Vaca</a:t>
                      </a:r>
                      <a:endParaRPr lang="en-US" sz="1400" dirty="0"/>
                    </a:p>
                  </a:txBody>
                  <a:tcPr/>
                </a:tc>
                <a:extLst>
                  <a:ext uri="{0D108BD9-81ED-4DB2-BD59-A6C34878D82A}">
                    <a16:rowId xmlns:a16="http://schemas.microsoft.com/office/drawing/2014/main" val="3325215844"/>
                  </a:ext>
                </a:extLst>
              </a:tr>
              <a:tr h="304800">
                <a:tc>
                  <a:txBody>
                    <a:bodyPr/>
                    <a:lstStyle/>
                    <a:p>
                      <a:r>
                        <a:rPr lang="es-ES" sz="1400" dirty="0"/>
                        <a:t>Gato</a:t>
                      </a:r>
                      <a:endParaRPr lang="en-US" sz="1400" dirty="0"/>
                    </a:p>
                  </a:txBody>
                  <a:tcPr/>
                </a:tc>
                <a:extLst>
                  <a:ext uri="{0D108BD9-81ED-4DB2-BD59-A6C34878D82A}">
                    <a16:rowId xmlns:a16="http://schemas.microsoft.com/office/drawing/2014/main" val="1590365581"/>
                  </a:ext>
                </a:extLst>
              </a:tr>
              <a:tr h="362366">
                <a:tc>
                  <a:txBody>
                    <a:bodyPr/>
                    <a:lstStyle/>
                    <a:p>
                      <a:r>
                        <a:rPr lang="es-ES" sz="1400" dirty="0"/>
                        <a:t>Perro</a:t>
                      </a:r>
                      <a:endParaRPr lang="en-US" sz="1400" dirty="0"/>
                    </a:p>
                  </a:txBody>
                  <a:tcPr/>
                </a:tc>
                <a:extLst>
                  <a:ext uri="{0D108BD9-81ED-4DB2-BD59-A6C34878D82A}">
                    <a16:rowId xmlns:a16="http://schemas.microsoft.com/office/drawing/2014/main" val="1371648081"/>
                  </a:ext>
                </a:extLst>
              </a:tr>
            </a:tbl>
          </a:graphicData>
        </a:graphic>
      </p:graphicFrame>
      <p:graphicFrame>
        <p:nvGraphicFramePr>
          <p:cNvPr id="22" name="Tabla 21"/>
          <p:cNvGraphicFramePr>
            <a:graphicFrameLocks noGrp="1"/>
          </p:cNvGraphicFramePr>
          <p:nvPr>
            <p:extLst>
              <p:ext uri="{D42A27DB-BD31-4B8C-83A1-F6EECF244321}">
                <p14:modId xmlns:p14="http://schemas.microsoft.com/office/powerpoint/2010/main" val="2381343874"/>
              </p:ext>
            </p:extLst>
          </p:nvPr>
        </p:nvGraphicFramePr>
        <p:xfrm>
          <a:off x="3433439" y="4222544"/>
          <a:ext cx="734869" cy="2435299"/>
        </p:xfrm>
        <a:graphic>
          <a:graphicData uri="http://schemas.openxmlformats.org/drawingml/2006/table">
            <a:tbl>
              <a:tblPr firstRow="1" bandRow="1">
                <a:tableStyleId>{5C22544A-7EE6-4342-B048-85BDC9FD1C3A}</a:tableStyleId>
              </a:tblPr>
              <a:tblGrid>
                <a:gridCol w="734869">
                  <a:extLst>
                    <a:ext uri="{9D8B030D-6E8A-4147-A177-3AD203B41FA5}">
                      <a16:colId xmlns:a16="http://schemas.microsoft.com/office/drawing/2014/main" val="1838530070"/>
                    </a:ext>
                  </a:extLst>
                </a:gridCol>
              </a:tblGrid>
              <a:tr h="363762">
                <a:tc>
                  <a:txBody>
                    <a:bodyPr/>
                    <a:lstStyle/>
                    <a:p>
                      <a:pPr algn="ctr"/>
                      <a:r>
                        <a:rPr lang="es-ES" sz="1400" dirty="0"/>
                        <a:t>Talla</a:t>
                      </a:r>
                      <a:endParaRPr lang="en-US" sz="1400" dirty="0"/>
                    </a:p>
                  </a:txBody>
                  <a:tcPr/>
                </a:tc>
                <a:extLst>
                  <a:ext uri="{0D108BD9-81ED-4DB2-BD59-A6C34878D82A}">
                    <a16:rowId xmlns:a16="http://schemas.microsoft.com/office/drawing/2014/main" val="375146646"/>
                  </a:ext>
                </a:extLst>
              </a:tr>
              <a:tr h="298983">
                <a:tc>
                  <a:txBody>
                    <a:bodyPr/>
                    <a:lstStyle/>
                    <a:p>
                      <a:pPr algn="ctr"/>
                      <a:r>
                        <a:rPr lang="es-ES" sz="1400" dirty="0"/>
                        <a:t>1</a:t>
                      </a:r>
                      <a:endParaRPr lang="en-US" sz="1400" dirty="0"/>
                    </a:p>
                  </a:txBody>
                  <a:tcPr/>
                </a:tc>
                <a:extLst>
                  <a:ext uri="{0D108BD9-81ED-4DB2-BD59-A6C34878D82A}">
                    <a16:rowId xmlns:a16="http://schemas.microsoft.com/office/drawing/2014/main" val="2766401025"/>
                  </a:ext>
                </a:extLst>
              </a:tr>
              <a:tr h="298983">
                <a:tc>
                  <a:txBody>
                    <a:bodyPr/>
                    <a:lstStyle/>
                    <a:p>
                      <a:pPr algn="ctr"/>
                      <a:r>
                        <a:rPr lang="es-ES" sz="1400" dirty="0"/>
                        <a:t>1</a:t>
                      </a:r>
                      <a:endParaRPr lang="en-US" sz="1400" dirty="0"/>
                    </a:p>
                  </a:txBody>
                  <a:tcPr/>
                </a:tc>
                <a:extLst>
                  <a:ext uri="{0D108BD9-81ED-4DB2-BD59-A6C34878D82A}">
                    <a16:rowId xmlns:a16="http://schemas.microsoft.com/office/drawing/2014/main" val="3179443198"/>
                  </a:ext>
                </a:extLst>
              </a:tr>
              <a:tr h="348227">
                <a:tc>
                  <a:txBody>
                    <a:bodyPr/>
                    <a:lstStyle/>
                    <a:p>
                      <a:pPr algn="ctr"/>
                      <a:r>
                        <a:rPr lang="es-ES" sz="1400" dirty="0"/>
                        <a:t>2</a:t>
                      </a:r>
                      <a:endParaRPr lang="en-US" sz="1400" dirty="0"/>
                    </a:p>
                  </a:txBody>
                  <a:tcPr/>
                </a:tc>
                <a:extLst>
                  <a:ext uri="{0D108BD9-81ED-4DB2-BD59-A6C34878D82A}">
                    <a16:rowId xmlns:a16="http://schemas.microsoft.com/office/drawing/2014/main" val="1616222154"/>
                  </a:ext>
                </a:extLst>
              </a:tr>
              <a:tr h="386186">
                <a:tc>
                  <a:txBody>
                    <a:bodyPr/>
                    <a:lstStyle/>
                    <a:p>
                      <a:pPr algn="ctr"/>
                      <a:r>
                        <a:rPr lang="es-ES" sz="1400" dirty="0"/>
                        <a:t>3</a:t>
                      </a:r>
                      <a:endParaRPr lang="en-US" sz="1400" dirty="0"/>
                    </a:p>
                  </a:txBody>
                  <a:tcPr/>
                </a:tc>
                <a:extLst>
                  <a:ext uri="{0D108BD9-81ED-4DB2-BD59-A6C34878D82A}">
                    <a16:rowId xmlns:a16="http://schemas.microsoft.com/office/drawing/2014/main" val="3325215844"/>
                  </a:ext>
                </a:extLst>
              </a:tr>
              <a:tr h="363762">
                <a:tc>
                  <a:txBody>
                    <a:bodyPr/>
                    <a:lstStyle/>
                    <a:p>
                      <a:pPr algn="ctr"/>
                      <a:r>
                        <a:rPr lang="es-ES" sz="1400" dirty="0"/>
                        <a:t>2</a:t>
                      </a:r>
                      <a:endParaRPr lang="en-US" sz="1400" dirty="0"/>
                    </a:p>
                  </a:txBody>
                  <a:tcPr/>
                </a:tc>
                <a:extLst>
                  <a:ext uri="{0D108BD9-81ED-4DB2-BD59-A6C34878D82A}">
                    <a16:rowId xmlns:a16="http://schemas.microsoft.com/office/drawing/2014/main" val="1590365581"/>
                  </a:ext>
                </a:extLst>
              </a:tr>
              <a:tr h="363762">
                <a:tc>
                  <a:txBody>
                    <a:bodyPr/>
                    <a:lstStyle/>
                    <a:p>
                      <a:pPr algn="ctr"/>
                      <a:r>
                        <a:rPr lang="es-ES" sz="1400" dirty="0"/>
                        <a:t>1</a:t>
                      </a:r>
                      <a:endParaRPr lang="en-US" sz="1400" dirty="0"/>
                    </a:p>
                  </a:txBody>
                  <a:tcPr/>
                </a:tc>
                <a:extLst>
                  <a:ext uri="{0D108BD9-81ED-4DB2-BD59-A6C34878D82A}">
                    <a16:rowId xmlns:a16="http://schemas.microsoft.com/office/drawing/2014/main" val="1371648081"/>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1326053552"/>
              </p:ext>
            </p:extLst>
          </p:nvPr>
        </p:nvGraphicFramePr>
        <p:xfrm>
          <a:off x="6789333" y="4314361"/>
          <a:ext cx="1842734" cy="2437701"/>
        </p:xfrm>
        <a:graphic>
          <a:graphicData uri="http://schemas.openxmlformats.org/drawingml/2006/table">
            <a:tbl>
              <a:tblPr firstRow="1" bandRow="1">
                <a:tableStyleId>{5C22544A-7EE6-4342-B048-85BDC9FD1C3A}</a:tableStyleId>
              </a:tblPr>
              <a:tblGrid>
                <a:gridCol w="678369">
                  <a:extLst>
                    <a:ext uri="{9D8B030D-6E8A-4147-A177-3AD203B41FA5}">
                      <a16:colId xmlns:a16="http://schemas.microsoft.com/office/drawing/2014/main" val="4048114996"/>
                    </a:ext>
                  </a:extLst>
                </a:gridCol>
                <a:gridCol w="566159">
                  <a:extLst>
                    <a:ext uri="{9D8B030D-6E8A-4147-A177-3AD203B41FA5}">
                      <a16:colId xmlns:a16="http://schemas.microsoft.com/office/drawing/2014/main" val="1418501020"/>
                    </a:ext>
                  </a:extLst>
                </a:gridCol>
                <a:gridCol w="598206">
                  <a:extLst>
                    <a:ext uri="{9D8B030D-6E8A-4147-A177-3AD203B41FA5}">
                      <a16:colId xmlns:a16="http://schemas.microsoft.com/office/drawing/2014/main" val="3518138771"/>
                    </a:ext>
                  </a:extLst>
                </a:gridCol>
              </a:tblGrid>
              <a:tr h="348243">
                <a:tc>
                  <a:txBody>
                    <a:bodyPr/>
                    <a:lstStyle/>
                    <a:p>
                      <a:pPr algn="ctr"/>
                      <a:r>
                        <a:rPr lang="es-ES" sz="1400" dirty="0"/>
                        <a:t>Perro</a:t>
                      </a:r>
                      <a:endParaRPr lang="en-US" sz="1400" dirty="0"/>
                    </a:p>
                  </a:txBody>
                  <a:tcPr/>
                </a:tc>
                <a:tc>
                  <a:txBody>
                    <a:bodyPr/>
                    <a:lstStyle/>
                    <a:p>
                      <a:pPr algn="ctr"/>
                      <a:r>
                        <a:rPr lang="es-ES" sz="1400" dirty="0"/>
                        <a:t>Gato </a:t>
                      </a:r>
                      <a:endParaRPr lang="en-US" sz="1400" dirty="0"/>
                    </a:p>
                  </a:txBody>
                  <a:tcPr/>
                </a:tc>
                <a:tc>
                  <a:txBody>
                    <a:bodyPr/>
                    <a:lstStyle/>
                    <a:p>
                      <a:pPr algn="ctr"/>
                      <a:r>
                        <a:rPr lang="es-ES" sz="1400" dirty="0"/>
                        <a:t>Vaca</a:t>
                      </a:r>
                      <a:endParaRPr lang="en-US" sz="1400" dirty="0"/>
                    </a:p>
                  </a:txBody>
                  <a:tcPr/>
                </a:tc>
                <a:extLst>
                  <a:ext uri="{0D108BD9-81ED-4DB2-BD59-A6C34878D82A}">
                    <a16:rowId xmlns:a16="http://schemas.microsoft.com/office/drawing/2014/main" val="610851976"/>
                  </a:ext>
                </a:extLst>
              </a:tr>
              <a:tr h="348243">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322964998"/>
                  </a:ext>
                </a:extLst>
              </a:tr>
              <a:tr h="348243">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1354833366"/>
                  </a:ext>
                </a:extLst>
              </a:tr>
              <a:tr h="348243">
                <a:tc>
                  <a:txBody>
                    <a:bodyPr/>
                    <a:lstStyle/>
                    <a:p>
                      <a:pPr algn="ctr"/>
                      <a:r>
                        <a:rPr lang="es-ES" sz="1400" dirty="0"/>
                        <a:t>0</a:t>
                      </a:r>
                      <a:endParaRPr lang="en-US" sz="1400" dirty="0"/>
                    </a:p>
                  </a:txBody>
                  <a:tcPr/>
                </a:tc>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2517289098"/>
                  </a:ext>
                </a:extLst>
              </a:tr>
              <a:tr h="348243">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1</a:t>
                      </a:r>
                      <a:endParaRPr lang="en-US" sz="1400" dirty="0"/>
                    </a:p>
                  </a:txBody>
                  <a:tcPr/>
                </a:tc>
                <a:extLst>
                  <a:ext uri="{0D108BD9-81ED-4DB2-BD59-A6C34878D82A}">
                    <a16:rowId xmlns:a16="http://schemas.microsoft.com/office/drawing/2014/main" val="3006841889"/>
                  </a:ext>
                </a:extLst>
              </a:tr>
              <a:tr h="348243">
                <a:tc>
                  <a:txBody>
                    <a:bodyPr/>
                    <a:lstStyle/>
                    <a:p>
                      <a:pPr algn="ctr"/>
                      <a:r>
                        <a:rPr lang="es-ES" sz="1400" dirty="0"/>
                        <a:t>0</a:t>
                      </a:r>
                      <a:endParaRPr lang="en-US" sz="1400" dirty="0"/>
                    </a:p>
                  </a:txBody>
                  <a:tcPr/>
                </a:tc>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91884234"/>
                  </a:ext>
                </a:extLst>
              </a:tr>
              <a:tr h="348243">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2153371074"/>
                  </a:ext>
                </a:extLst>
              </a:tr>
            </a:tbl>
          </a:graphicData>
        </a:graphic>
      </p:graphicFrame>
      <p:sp>
        <p:nvSpPr>
          <p:cNvPr id="19" name="Rectángulo 18"/>
          <p:cNvSpPr/>
          <p:nvPr/>
        </p:nvSpPr>
        <p:spPr>
          <a:xfrm>
            <a:off x="6946513" y="3925777"/>
            <a:ext cx="1510606" cy="276999"/>
          </a:xfrm>
          <a:prstGeom prst="rect">
            <a:avLst/>
          </a:prstGeom>
        </p:spPr>
        <p:txBody>
          <a:bodyPr wrap="none">
            <a:spAutoFit/>
          </a:bodyPr>
          <a:lstStyle/>
          <a:p>
            <a:r>
              <a:rPr lang="en-US" sz="1200" b="1" dirty="0"/>
              <a:t>ONE HOT ENCODING</a:t>
            </a:r>
            <a:endParaRPr lang="en-US" sz="1200" dirty="0"/>
          </a:p>
        </p:txBody>
      </p:sp>
      <p:sp>
        <p:nvSpPr>
          <p:cNvPr id="26" name="Rectángulo 25"/>
          <p:cNvSpPr/>
          <p:nvPr/>
        </p:nvSpPr>
        <p:spPr>
          <a:xfrm>
            <a:off x="3055090" y="3915692"/>
            <a:ext cx="1543255" cy="276999"/>
          </a:xfrm>
          <a:prstGeom prst="rect">
            <a:avLst/>
          </a:prstGeom>
        </p:spPr>
        <p:txBody>
          <a:bodyPr wrap="square">
            <a:spAutoFit/>
          </a:bodyPr>
          <a:lstStyle/>
          <a:p>
            <a:r>
              <a:rPr lang="en-US" sz="1200" b="1" dirty="0"/>
              <a:t>INTEGER ENCODING</a:t>
            </a:r>
            <a:endParaRPr lang="en-US" sz="1200" dirty="0"/>
          </a:p>
        </p:txBody>
      </p:sp>
      <p:sp>
        <p:nvSpPr>
          <p:cNvPr id="20" name="Flecha derecha 19"/>
          <p:cNvSpPr/>
          <p:nvPr/>
        </p:nvSpPr>
        <p:spPr>
          <a:xfrm>
            <a:off x="2982357" y="5163276"/>
            <a:ext cx="343549" cy="3502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ángulo redondeado 29"/>
          <p:cNvSpPr/>
          <p:nvPr/>
        </p:nvSpPr>
        <p:spPr>
          <a:xfrm>
            <a:off x="270808" y="3743492"/>
            <a:ext cx="1396817" cy="1482932"/>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Imagen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63" y="4415683"/>
            <a:ext cx="660449" cy="660449"/>
          </a:xfrm>
          <a:prstGeom prst="rect">
            <a:avLst/>
          </a:prstGeom>
        </p:spPr>
      </p:pic>
      <p:sp>
        <p:nvSpPr>
          <p:cNvPr id="32" name="Rectángulo 31"/>
          <p:cNvSpPr/>
          <p:nvPr/>
        </p:nvSpPr>
        <p:spPr>
          <a:xfrm>
            <a:off x="222151" y="3954018"/>
            <a:ext cx="1445474" cy="461665"/>
          </a:xfrm>
          <a:prstGeom prst="rect">
            <a:avLst/>
          </a:prstGeom>
        </p:spPr>
        <p:txBody>
          <a:bodyPr wrap="square">
            <a:spAutoFit/>
          </a:bodyPr>
          <a:lstStyle/>
          <a:p>
            <a:pPr algn="ctr"/>
            <a:r>
              <a:rPr lang="es-ES" sz="1200" b="1" dirty="0">
                <a:solidFill>
                  <a:srgbClr val="0070C0"/>
                </a:solidFill>
              </a:rPr>
              <a:t>TRANSFORMACIÓN DE LOS DATOS</a:t>
            </a:r>
            <a:endParaRPr lang="en-US" sz="1200" b="1" dirty="0">
              <a:solidFill>
                <a:srgbClr val="0070C0"/>
              </a:solidFill>
            </a:endParaRPr>
          </a:p>
        </p:txBody>
      </p:sp>
      <p:sp>
        <p:nvSpPr>
          <p:cNvPr id="6" name="Rectángulo 5"/>
          <p:cNvSpPr/>
          <p:nvPr/>
        </p:nvSpPr>
        <p:spPr>
          <a:xfrm>
            <a:off x="2008130" y="2458893"/>
            <a:ext cx="6929682" cy="738664"/>
          </a:xfrm>
          <a:prstGeom prst="rect">
            <a:avLst/>
          </a:prstGeom>
        </p:spPr>
        <p:txBody>
          <a:bodyPr wrap="square">
            <a:spAutoFit/>
          </a:bodyPr>
          <a:lstStyle/>
          <a:p>
            <a:r>
              <a:rPr lang="en-US" sz="1400" b="1" dirty="0">
                <a:solidFill>
                  <a:srgbClr val="0070C0"/>
                </a:solidFill>
              </a:rPr>
              <a:t>DATOS CATEGÓRICOS: </a:t>
            </a:r>
            <a:r>
              <a:rPr lang="en-US" sz="1400" dirty="0"/>
              <a:t>Los </a:t>
            </a:r>
            <a:r>
              <a:rPr lang="en-US" sz="1400" dirty="0" err="1"/>
              <a:t>algoritmos</a:t>
            </a:r>
            <a:r>
              <a:rPr lang="en-US" sz="1400" dirty="0"/>
              <a:t> de Machine Learning </a:t>
            </a:r>
            <a:r>
              <a:rPr lang="en-US" sz="1400" dirty="0" err="1"/>
              <a:t>requieren</a:t>
            </a:r>
            <a:r>
              <a:rPr lang="en-US" sz="1400" dirty="0"/>
              <a:t> que las variables de entrada (</a:t>
            </a:r>
            <a:r>
              <a:rPr lang="en-US" sz="1400" dirty="0" err="1"/>
              <a:t>atributos</a:t>
            </a:r>
            <a:r>
              <a:rPr lang="en-US" sz="1400" dirty="0"/>
              <a:t>/</a:t>
            </a:r>
            <a:r>
              <a:rPr lang="en-US" sz="1400" dirty="0" err="1"/>
              <a:t>características</a:t>
            </a:r>
            <a:r>
              <a:rPr lang="en-US" sz="1400" dirty="0"/>
              <a:t>) y </a:t>
            </a:r>
            <a:r>
              <a:rPr lang="en-US" sz="1400" dirty="0" err="1"/>
              <a:t>salida</a:t>
            </a:r>
            <a:r>
              <a:rPr lang="en-US" sz="1400" dirty="0"/>
              <a:t> (variable </a:t>
            </a:r>
            <a:r>
              <a:rPr lang="en-US" sz="1400" dirty="0" err="1"/>
              <a:t>objetivo</a:t>
            </a:r>
            <a:r>
              <a:rPr lang="en-US" sz="1400" dirty="0"/>
              <a:t>) </a:t>
            </a:r>
            <a:r>
              <a:rPr lang="en-US" sz="1400" dirty="0" err="1"/>
              <a:t>sean</a:t>
            </a:r>
            <a:r>
              <a:rPr lang="en-US" sz="1400" dirty="0"/>
              <a:t> </a:t>
            </a:r>
            <a:r>
              <a:rPr lang="en-US" sz="1400" dirty="0" err="1"/>
              <a:t>números</a:t>
            </a:r>
            <a:r>
              <a:rPr lang="en-US" sz="1400" dirty="0"/>
              <a:t>, </a:t>
            </a:r>
            <a:r>
              <a:rPr lang="en-US" sz="1400" dirty="0" err="1"/>
              <a:t>por</a:t>
            </a:r>
            <a:r>
              <a:rPr lang="en-US" sz="1400" dirty="0"/>
              <a:t> lo que  </a:t>
            </a:r>
            <a:r>
              <a:rPr lang="es-ES" sz="1400" dirty="0"/>
              <a:t>los datos categóricos deben ser codificados en números.</a:t>
            </a:r>
            <a:endParaRPr lang="en-US" sz="1400" dirty="0"/>
          </a:p>
        </p:txBody>
      </p:sp>
      <p:sp>
        <p:nvSpPr>
          <p:cNvPr id="33" name="Rectángulo 32"/>
          <p:cNvSpPr/>
          <p:nvPr/>
        </p:nvSpPr>
        <p:spPr>
          <a:xfrm>
            <a:off x="1080252" y="1819174"/>
            <a:ext cx="8063748" cy="523220"/>
          </a:xfrm>
          <a:prstGeom prst="rect">
            <a:avLst/>
          </a:prstGeom>
        </p:spPr>
        <p:txBody>
          <a:bodyPr wrap="square">
            <a:spAutoFit/>
          </a:bodyPr>
          <a:lstStyle/>
          <a:p>
            <a:r>
              <a:rPr lang="en-US" sz="1400" b="1" dirty="0">
                <a:solidFill>
                  <a:srgbClr val="006DA5"/>
                </a:solidFill>
              </a:rPr>
              <a:t>TRANSFORMACIÓN DE LOS DATOS: </a:t>
            </a:r>
            <a:r>
              <a:rPr lang="es-ES" sz="1400" dirty="0"/>
              <a:t>los datos pueden no estar en el formato adecuado o pueden requerir transformaciones para hacerlos más útiles.</a:t>
            </a:r>
            <a:endParaRPr lang="en-US" sz="1400" dirty="0"/>
          </a:p>
        </p:txBody>
      </p:sp>
      <p:graphicFrame>
        <p:nvGraphicFramePr>
          <p:cNvPr id="21" name="Tabla 20">
            <a:extLst>
              <a:ext uri="{FF2B5EF4-FFF2-40B4-BE49-F238E27FC236}">
                <a16:creationId xmlns:a16="http://schemas.microsoft.com/office/drawing/2014/main" id="{CD677FB4-B44C-4F5F-8B53-7DD2382EC68B}"/>
              </a:ext>
            </a:extLst>
          </p:cNvPr>
          <p:cNvGraphicFramePr>
            <a:graphicFrameLocks noGrp="1"/>
          </p:cNvGraphicFramePr>
          <p:nvPr>
            <p:extLst>
              <p:ext uri="{D42A27DB-BD31-4B8C-83A1-F6EECF244321}">
                <p14:modId xmlns:p14="http://schemas.microsoft.com/office/powerpoint/2010/main" val="3602268325"/>
              </p:ext>
            </p:extLst>
          </p:nvPr>
        </p:nvGraphicFramePr>
        <p:xfrm>
          <a:off x="2088369" y="4222545"/>
          <a:ext cx="734869" cy="2435299"/>
        </p:xfrm>
        <a:graphic>
          <a:graphicData uri="http://schemas.openxmlformats.org/drawingml/2006/table">
            <a:tbl>
              <a:tblPr firstRow="1" bandRow="1">
                <a:tableStyleId>{5C22544A-7EE6-4342-B048-85BDC9FD1C3A}</a:tableStyleId>
              </a:tblPr>
              <a:tblGrid>
                <a:gridCol w="734869">
                  <a:extLst>
                    <a:ext uri="{9D8B030D-6E8A-4147-A177-3AD203B41FA5}">
                      <a16:colId xmlns:a16="http://schemas.microsoft.com/office/drawing/2014/main" val="1838530070"/>
                    </a:ext>
                  </a:extLst>
                </a:gridCol>
              </a:tblGrid>
              <a:tr h="363762">
                <a:tc>
                  <a:txBody>
                    <a:bodyPr/>
                    <a:lstStyle/>
                    <a:p>
                      <a:pPr algn="ctr"/>
                      <a:r>
                        <a:rPr lang="es-ES" sz="1400" dirty="0"/>
                        <a:t>Talla</a:t>
                      </a:r>
                      <a:endParaRPr lang="en-US" sz="1400" dirty="0"/>
                    </a:p>
                  </a:txBody>
                  <a:tcPr/>
                </a:tc>
                <a:extLst>
                  <a:ext uri="{0D108BD9-81ED-4DB2-BD59-A6C34878D82A}">
                    <a16:rowId xmlns:a16="http://schemas.microsoft.com/office/drawing/2014/main" val="375146646"/>
                  </a:ext>
                </a:extLst>
              </a:tr>
              <a:tr h="298983">
                <a:tc>
                  <a:txBody>
                    <a:bodyPr/>
                    <a:lstStyle/>
                    <a:p>
                      <a:pPr algn="ctr"/>
                      <a:r>
                        <a:rPr lang="es-ES" sz="1400" dirty="0"/>
                        <a:t>S</a:t>
                      </a:r>
                      <a:endParaRPr lang="en-US" sz="1400" dirty="0"/>
                    </a:p>
                  </a:txBody>
                  <a:tcPr/>
                </a:tc>
                <a:extLst>
                  <a:ext uri="{0D108BD9-81ED-4DB2-BD59-A6C34878D82A}">
                    <a16:rowId xmlns:a16="http://schemas.microsoft.com/office/drawing/2014/main" val="2766401025"/>
                  </a:ext>
                </a:extLst>
              </a:tr>
              <a:tr h="298983">
                <a:tc>
                  <a:txBody>
                    <a:bodyPr/>
                    <a:lstStyle/>
                    <a:p>
                      <a:pPr algn="ctr"/>
                      <a:r>
                        <a:rPr lang="es-ES" sz="1400" dirty="0"/>
                        <a:t>S</a:t>
                      </a:r>
                      <a:endParaRPr lang="en-US" sz="1400" dirty="0"/>
                    </a:p>
                  </a:txBody>
                  <a:tcPr/>
                </a:tc>
                <a:extLst>
                  <a:ext uri="{0D108BD9-81ED-4DB2-BD59-A6C34878D82A}">
                    <a16:rowId xmlns:a16="http://schemas.microsoft.com/office/drawing/2014/main" val="3179443198"/>
                  </a:ext>
                </a:extLst>
              </a:tr>
              <a:tr h="348227">
                <a:tc>
                  <a:txBody>
                    <a:bodyPr/>
                    <a:lstStyle/>
                    <a:p>
                      <a:pPr algn="ctr"/>
                      <a:r>
                        <a:rPr lang="es-ES" sz="1400" dirty="0"/>
                        <a:t>M</a:t>
                      </a:r>
                      <a:endParaRPr lang="en-US" sz="1400" dirty="0"/>
                    </a:p>
                  </a:txBody>
                  <a:tcPr/>
                </a:tc>
                <a:extLst>
                  <a:ext uri="{0D108BD9-81ED-4DB2-BD59-A6C34878D82A}">
                    <a16:rowId xmlns:a16="http://schemas.microsoft.com/office/drawing/2014/main" val="1616222154"/>
                  </a:ext>
                </a:extLst>
              </a:tr>
              <a:tr h="386186">
                <a:tc>
                  <a:txBody>
                    <a:bodyPr/>
                    <a:lstStyle/>
                    <a:p>
                      <a:pPr algn="ctr"/>
                      <a:r>
                        <a:rPr lang="es-ES" sz="1400" dirty="0"/>
                        <a:t>L</a:t>
                      </a:r>
                      <a:endParaRPr lang="en-US" sz="1400" dirty="0"/>
                    </a:p>
                  </a:txBody>
                  <a:tcPr/>
                </a:tc>
                <a:extLst>
                  <a:ext uri="{0D108BD9-81ED-4DB2-BD59-A6C34878D82A}">
                    <a16:rowId xmlns:a16="http://schemas.microsoft.com/office/drawing/2014/main" val="3325215844"/>
                  </a:ext>
                </a:extLst>
              </a:tr>
              <a:tr h="363762">
                <a:tc>
                  <a:txBody>
                    <a:bodyPr/>
                    <a:lstStyle/>
                    <a:p>
                      <a:pPr algn="ctr"/>
                      <a:r>
                        <a:rPr lang="es-ES" sz="1400" dirty="0"/>
                        <a:t>M</a:t>
                      </a:r>
                      <a:endParaRPr lang="en-US" sz="1400" dirty="0"/>
                    </a:p>
                  </a:txBody>
                  <a:tcPr/>
                </a:tc>
                <a:extLst>
                  <a:ext uri="{0D108BD9-81ED-4DB2-BD59-A6C34878D82A}">
                    <a16:rowId xmlns:a16="http://schemas.microsoft.com/office/drawing/2014/main" val="1590365581"/>
                  </a:ext>
                </a:extLst>
              </a:tr>
              <a:tr h="363762">
                <a:tc>
                  <a:txBody>
                    <a:bodyPr/>
                    <a:lstStyle/>
                    <a:p>
                      <a:pPr algn="ctr"/>
                      <a:r>
                        <a:rPr lang="es-ES" sz="1400" dirty="0"/>
                        <a:t>S</a:t>
                      </a:r>
                      <a:endParaRPr lang="en-US" sz="1400" dirty="0"/>
                    </a:p>
                  </a:txBody>
                  <a:tcPr/>
                </a:tc>
                <a:extLst>
                  <a:ext uri="{0D108BD9-81ED-4DB2-BD59-A6C34878D82A}">
                    <a16:rowId xmlns:a16="http://schemas.microsoft.com/office/drawing/2014/main" val="1371648081"/>
                  </a:ext>
                </a:extLst>
              </a:tr>
            </a:tbl>
          </a:graphicData>
        </a:graphic>
      </p:graphicFrame>
      <p:sp>
        <p:nvSpPr>
          <p:cNvPr id="27" name="Flecha derecha 19">
            <a:extLst>
              <a:ext uri="{FF2B5EF4-FFF2-40B4-BE49-F238E27FC236}">
                <a16:creationId xmlns:a16="http://schemas.microsoft.com/office/drawing/2014/main" id="{9B443E21-1A57-40B3-855E-D142E3BF5607}"/>
              </a:ext>
            </a:extLst>
          </p:cNvPr>
          <p:cNvSpPr/>
          <p:nvPr/>
        </p:nvSpPr>
        <p:spPr>
          <a:xfrm>
            <a:off x="6403073" y="5197266"/>
            <a:ext cx="358106" cy="3651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ítulo 1">
            <a:extLst>
              <a:ext uri="{FF2B5EF4-FFF2-40B4-BE49-F238E27FC236}">
                <a16:creationId xmlns:a16="http://schemas.microsoft.com/office/drawing/2014/main" id="{F29DA74B-FD74-4534-94A1-D8683A6148D5}"/>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36" name="Elipse 35">
            <a:extLst>
              <a:ext uri="{FF2B5EF4-FFF2-40B4-BE49-F238E27FC236}">
                <a16:creationId xmlns:a16="http://schemas.microsoft.com/office/drawing/2014/main" id="{4A094CB2-C216-44F8-B982-4FFD1442A1F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Conector recto 36">
            <a:extLst>
              <a:ext uri="{FF2B5EF4-FFF2-40B4-BE49-F238E27FC236}">
                <a16:creationId xmlns:a16="http://schemas.microsoft.com/office/drawing/2014/main" id="{4959721C-4303-4715-B4A2-DA1990ED2D6C}"/>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B0F3E779-BC3B-4995-B0D1-1BE7F5DB6F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21543062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6</a:t>
            </a:fld>
            <a:endParaRPr lang="es-ES" dirty="0"/>
          </a:p>
        </p:txBody>
      </p:sp>
      <p:sp>
        <p:nvSpPr>
          <p:cNvPr id="15" name="Título 1"/>
          <p:cNvSpPr>
            <a:spLocks noGrp="1"/>
          </p:cNvSpPr>
          <p:nvPr>
            <p:ph type="title"/>
          </p:nvPr>
        </p:nvSpPr>
        <p:spPr>
          <a:xfrm>
            <a:off x="587086" y="1859281"/>
            <a:ext cx="7774594" cy="4064000"/>
          </a:xfrm>
        </p:spPr>
        <p:txBody>
          <a:bodyPr>
            <a:normAutofit/>
          </a:bodyPr>
          <a:lstStyle/>
          <a:p>
            <a:pPr algn="l"/>
            <a:r>
              <a:rPr lang="es-ES" sz="3200" b="1" dirty="0">
                <a:solidFill>
                  <a:srgbClr val="006DA5"/>
                </a:solidFill>
                <a:latin typeface="+mn-lt"/>
              </a:rPr>
              <a:t>Conceptos generales.</a:t>
            </a:r>
            <a:br>
              <a:rPr lang="es-ES" sz="3200" b="1" dirty="0"/>
            </a:br>
            <a:r>
              <a:rPr lang="es-ES" sz="3200" dirty="0">
                <a:solidFill>
                  <a:schemeClr val="bg1">
                    <a:lumMod val="75000"/>
                  </a:schemeClr>
                </a:solidFill>
              </a:rPr>
              <a:t>Conceptos básicos de Machine </a:t>
            </a:r>
            <a:r>
              <a:rPr lang="es-ES" sz="3200" dirty="0" err="1">
                <a:solidFill>
                  <a:schemeClr val="bg1">
                    <a:lumMod val="75000"/>
                  </a:schemeClr>
                </a:solidFill>
              </a:rPr>
              <a:t>Learning</a:t>
            </a:r>
            <a:r>
              <a:rPr lang="es-ES" sz="3200" dirty="0">
                <a:solidFill>
                  <a:schemeClr val="bg1">
                    <a:lumMod val="75000"/>
                  </a:schemeClr>
                </a:solidFill>
              </a:rPr>
              <a:t>.</a:t>
            </a:r>
            <a:br>
              <a:rPr lang="es-ES" sz="3200" dirty="0">
                <a:solidFill>
                  <a:schemeClr val="bg1">
                    <a:lumMod val="75000"/>
                  </a:schemeClr>
                </a:solidFill>
              </a:rPr>
            </a:br>
            <a:r>
              <a:rPr lang="es-ES" sz="3200" dirty="0">
                <a:solidFill>
                  <a:schemeClr val="bg1">
                    <a:lumMod val="75000"/>
                  </a:schemeClr>
                </a:solidFill>
              </a:rPr>
              <a:t>Crear un modelo de Aprendizaje Supervisado</a:t>
            </a:r>
            <a:br>
              <a:rPr lang="es-ES" sz="3200" dirty="0">
                <a:solidFill>
                  <a:schemeClr val="bg1">
                    <a:lumMod val="75000"/>
                  </a:schemeClr>
                </a:solidFill>
              </a:rPr>
            </a:br>
            <a:r>
              <a:rPr lang="es-ES" sz="3200" dirty="0">
                <a:solidFill>
                  <a:schemeClr val="bg1">
                    <a:lumMod val="75000"/>
                  </a:schemeClr>
                </a:solidFill>
              </a:rPr>
              <a:t>Aplicaciones de Big Data y Machine </a:t>
            </a:r>
            <a:r>
              <a:rPr lang="es-ES" sz="3200" dirty="0" err="1">
                <a:solidFill>
                  <a:schemeClr val="bg1">
                    <a:lumMod val="75000"/>
                  </a:schemeClr>
                </a:solidFill>
              </a:rPr>
              <a:t>Learning</a:t>
            </a:r>
            <a:r>
              <a:rPr lang="es-ES" sz="3200" dirty="0">
                <a:solidFill>
                  <a:schemeClr val="bg1">
                    <a:lumMod val="75000"/>
                  </a:schemeClr>
                </a:solidFill>
              </a:rPr>
              <a:t> en la Industria 4.0</a:t>
            </a:r>
            <a:br>
              <a:rPr lang="es-ES" sz="3200" dirty="0">
                <a:solidFill>
                  <a:schemeClr val="bg1">
                    <a:lumMod val="75000"/>
                  </a:schemeClr>
                </a:solidFill>
              </a:rPr>
            </a:br>
            <a:r>
              <a:rPr lang="es-ES" sz="3200" dirty="0">
                <a:solidFill>
                  <a:schemeClr val="bg1">
                    <a:lumMod val="75000"/>
                  </a:schemeClr>
                </a:solidFill>
              </a:rPr>
              <a:t>Preparación para la sesión 2</a:t>
            </a:r>
          </a:p>
        </p:txBody>
      </p:sp>
    </p:spTree>
    <p:extLst>
      <p:ext uri="{BB962C8B-B14F-4D97-AF65-F5344CB8AC3E}">
        <p14:creationId xmlns:p14="http://schemas.microsoft.com/office/powerpoint/2010/main" val="105103926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Elipse 28">
            <a:extLst>
              <a:ext uri="{FF2B5EF4-FFF2-40B4-BE49-F238E27FC236}">
                <a16:creationId xmlns:a16="http://schemas.microsoft.com/office/drawing/2014/main" id="{E7F86043-FAE3-41CF-B493-B48711DC974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ángulo 18"/>
          <p:cNvSpPr/>
          <p:nvPr/>
        </p:nvSpPr>
        <p:spPr>
          <a:xfrm>
            <a:off x="1080252" y="1875393"/>
            <a:ext cx="7855404" cy="1077218"/>
          </a:xfrm>
          <a:prstGeom prst="rect">
            <a:avLst/>
          </a:prstGeom>
        </p:spPr>
        <p:txBody>
          <a:bodyPr wrap="square">
            <a:spAutoFit/>
          </a:bodyPr>
          <a:lstStyle/>
          <a:p>
            <a:pPr marL="171450" indent="-171450">
              <a:buFont typeface="Arial" panose="020B0604020202020204" pitchFamily="34" charset="0"/>
              <a:buChar char="•"/>
            </a:pPr>
            <a:r>
              <a:rPr lang="es-ES" sz="1600" b="1" dirty="0">
                <a:solidFill>
                  <a:srgbClr val="006DA5"/>
                </a:solidFill>
              </a:rPr>
              <a:t>Datos de entreno (</a:t>
            </a:r>
            <a:r>
              <a:rPr lang="es-ES" sz="1600" b="1" dirty="0" err="1">
                <a:solidFill>
                  <a:srgbClr val="006DA5"/>
                </a:solidFill>
              </a:rPr>
              <a:t>train</a:t>
            </a:r>
            <a:r>
              <a:rPr lang="es-ES" sz="1600" b="1" dirty="0">
                <a:solidFill>
                  <a:srgbClr val="006DA5"/>
                </a:solidFill>
              </a:rPr>
              <a:t>)</a:t>
            </a:r>
            <a:r>
              <a:rPr lang="es-ES" sz="1600" dirty="0">
                <a:solidFill>
                  <a:srgbClr val="006DA5"/>
                </a:solidFill>
              </a:rPr>
              <a:t>: </a:t>
            </a:r>
            <a:r>
              <a:rPr lang="es-ES" sz="1600" dirty="0"/>
              <a:t>subconjunto de los datos utilizados para entrenar al modelo. </a:t>
            </a:r>
          </a:p>
          <a:p>
            <a:pPr marL="171450" indent="-171450">
              <a:buFont typeface="Arial" panose="020B0604020202020204" pitchFamily="34" charset="0"/>
              <a:buChar char="•"/>
            </a:pPr>
            <a:r>
              <a:rPr lang="es-ES" sz="1600" b="1" dirty="0">
                <a:solidFill>
                  <a:srgbClr val="006DA5"/>
                </a:solidFill>
              </a:rPr>
              <a:t>Datos de validación (</a:t>
            </a:r>
            <a:r>
              <a:rPr lang="es-ES" sz="1600" b="1" dirty="0" err="1">
                <a:solidFill>
                  <a:srgbClr val="006DA5"/>
                </a:solidFill>
              </a:rPr>
              <a:t>validation</a:t>
            </a:r>
            <a:r>
              <a:rPr lang="es-ES" sz="1600" b="1" dirty="0">
                <a:solidFill>
                  <a:srgbClr val="006DA5"/>
                </a:solidFill>
              </a:rPr>
              <a:t>)</a:t>
            </a:r>
            <a:r>
              <a:rPr lang="es-ES" sz="1600" dirty="0">
                <a:solidFill>
                  <a:srgbClr val="006DA5"/>
                </a:solidFill>
              </a:rPr>
              <a:t>: </a:t>
            </a:r>
            <a:r>
              <a:rPr lang="es-ES" sz="1600" dirty="0"/>
              <a:t>subconjunto de datos que se usa para ajustar </a:t>
            </a:r>
            <a:r>
              <a:rPr lang="es-ES" sz="1600" dirty="0" err="1"/>
              <a:t>hiperparámetros</a:t>
            </a:r>
            <a:r>
              <a:rPr lang="es-ES" sz="1600" dirty="0"/>
              <a:t>.</a:t>
            </a:r>
          </a:p>
          <a:p>
            <a:pPr marL="171450" indent="-171450">
              <a:buFont typeface="Arial" panose="020B0604020202020204" pitchFamily="34" charset="0"/>
              <a:buChar char="•"/>
            </a:pPr>
            <a:r>
              <a:rPr lang="es-ES" sz="1600" b="1" dirty="0">
                <a:solidFill>
                  <a:srgbClr val="006DA5"/>
                </a:solidFill>
              </a:rPr>
              <a:t>Datos de prueba (test)</a:t>
            </a:r>
            <a:r>
              <a:rPr lang="es-ES" sz="1600" dirty="0">
                <a:solidFill>
                  <a:srgbClr val="006DA5"/>
                </a:solidFill>
              </a:rPr>
              <a:t>: </a:t>
            </a:r>
            <a:r>
              <a:rPr lang="es-ES" sz="1600" dirty="0"/>
              <a:t>Subconjunto que se usa para testear un modelo. </a:t>
            </a:r>
          </a:p>
        </p:txBody>
      </p:sp>
      <p:sp>
        <p:nvSpPr>
          <p:cNvPr id="28" name="Título 1">
            <a:extLst>
              <a:ext uri="{FF2B5EF4-FFF2-40B4-BE49-F238E27FC236}">
                <a16:creationId xmlns:a16="http://schemas.microsoft.com/office/drawing/2014/main" id="{FBADB31F-B519-465E-8790-EE256A28772E}"/>
              </a:ext>
            </a:extLst>
          </p:cNvPr>
          <p:cNvSpPr>
            <a:spLocks noGrp="1"/>
          </p:cNvSpPr>
          <p:nvPr>
            <p:ph type="title"/>
          </p:nvPr>
        </p:nvSpPr>
        <p:spPr>
          <a:xfrm>
            <a:off x="1080252" y="1313961"/>
            <a:ext cx="3958473" cy="561432"/>
          </a:xfrm>
        </p:spPr>
        <p:txBody>
          <a:bodyPr>
            <a:normAutofit/>
          </a:bodyPr>
          <a:lstStyle/>
          <a:p>
            <a:pPr algn="l"/>
            <a:r>
              <a:rPr lang="es-ES" sz="2400" b="1" dirty="0"/>
              <a:t>3. Dividir los datos</a:t>
            </a:r>
            <a:endParaRPr lang="en-US" sz="2400" b="1" dirty="0"/>
          </a:p>
        </p:txBody>
      </p:sp>
      <p:cxnSp>
        <p:nvCxnSpPr>
          <p:cNvPr id="31" name="Conector recto 30">
            <a:extLst>
              <a:ext uri="{FF2B5EF4-FFF2-40B4-BE49-F238E27FC236}">
                <a16:creationId xmlns:a16="http://schemas.microsoft.com/office/drawing/2014/main" id="{97823593-05E0-42CB-9F01-C9C3DF8D93AF}"/>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E0EFFB64-3922-4EEE-8897-BEDED63C63F4}"/>
              </a:ext>
            </a:extLst>
          </p:cNvPr>
          <p:cNvPicPr>
            <a:picLocks noChangeAspect="1"/>
          </p:cNvPicPr>
          <p:nvPr/>
        </p:nvPicPr>
        <p:blipFill>
          <a:blip r:embed="rId3"/>
          <a:stretch>
            <a:fillRect/>
          </a:stretch>
        </p:blipFill>
        <p:spPr>
          <a:xfrm>
            <a:off x="914026" y="3394397"/>
            <a:ext cx="7235099" cy="3176421"/>
          </a:xfrm>
          <a:prstGeom prst="rect">
            <a:avLst/>
          </a:prstGeom>
        </p:spPr>
      </p:pic>
      <p:pic>
        <p:nvPicPr>
          <p:cNvPr id="4098" name="Picture 2" descr="Data processing - Free computer icons">
            <a:extLst>
              <a:ext uri="{FF2B5EF4-FFF2-40B4-BE49-F238E27FC236}">
                <a16:creationId xmlns:a16="http://schemas.microsoft.com/office/drawing/2014/main" id="{E0B9CAAD-F7FA-46BA-B49C-CE795BC141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717" y="1371720"/>
            <a:ext cx="396000" cy="3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029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F4EBBE41-FCF5-4D74-A119-7C81D95BE611}"/>
              </a:ext>
            </a:extLst>
          </p:cNvPr>
          <p:cNvPicPr>
            <a:picLocks noChangeAspect="1"/>
          </p:cNvPicPr>
          <p:nvPr/>
        </p:nvPicPr>
        <p:blipFill rotWithShape="1">
          <a:blip r:embed="rId3"/>
          <a:srcRect l="4825" t="52040" r="329" b="25644"/>
          <a:stretch/>
        </p:blipFill>
        <p:spPr>
          <a:xfrm>
            <a:off x="1282931" y="2875125"/>
            <a:ext cx="6862193" cy="708851"/>
          </a:xfrm>
          <a:prstGeom prst="rect">
            <a:avLst/>
          </a:prstGeom>
        </p:spPr>
      </p:pic>
      <p:sp>
        <p:nvSpPr>
          <p:cNvPr id="29" name="Elipse 28">
            <a:extLst>
              <a:ext uri="{FF2B5EF4-FFF2-40B4-BE49-F238E27FC236}">
                <a16:creationId xmlns:a16="http://schemas.microsoft.com/office/drawing/2014/main" id="{E7F86043-FAE3-41CF-B493-B48711DC974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CuadroTexto 17"/>
          <p:cNvSpPr txBox="1"/>
          <p:nvPr/>
        </p:nvSpPr>
        <p:spPr>
          <a:xfrm>
            <a:off x="1080253" y="1909907"/>
            <a:ext cx="7809104" cy="830997"/>
          </a:xfrm>
          <a:prstGeom prst="rect">
            <a:avLst/>
          </a:prstGeom>
          <a:noFill/>
        </p:spPr>
        <p:txBody>
          <a:bodyPr wrap="square" rtlCol="0">
            <a:spAutoFit/>
          </a:bodyPr>
          <a:lstStyle/>
          <a:p>
            <a:pPr algn="just"/>
            <a:r>
              <a:rPr lang="es-ES" sz="1600" b="1" dirty="0">
                <a:solidFill>
                  <a:srgbClr val="0070C0"/>
                </a:solidFill>
              </a:rPr>
              <a:t>VALIDACIÓN CRUZADA: </a:t>
            </a:r>
            <a:r>
              <a:rPr lang="es-ES" sz="1600" dirty="0">
                <a:solidFill>
                  <a:srgbClr val="16191F"/>
                </a:solidFill>
              </a:rPr>
              <a:t>Técnica para evaluar modelos que coge</a:t>
            </a:r>
            <a:r>
              <a:rPr lang="es-ES" sz="1600" dirty="0"/>
              <a:t> </a:t>
            </a:r>
            <a:r>
              <a:rPr lang="es-ES" sz="1600" dirty="0">
                <a:solidFill>
                  <a:srgbClr val="16191F"/>
                </a:solidFill>
              </a:rPr>
              <a:t>los datos originales y crear a partir de ellos dos conjuntos separados: un primer conjunto de entrenamiento, y un segundo conjunto de </a:t>
            </a:r>
            <a:r>
              <a:rPr lang="es-ES" sz="1600" i="1" dirty="0">
                <a:solidFill>
                  <a:srgbClr val="16191F"/>
                </a:solidFill>
              </a:rPr>
              <a:t>validación </a:t>
            </a:r>
            <a:r>
              <a:rPr lang="es-ES" sz="1600" dirty="0">
                <a:solidFill>
                  <a:srgbClr val="16191F"/>
                </a:solidFill>
              </a:rPr>
              <a:t>(diferentes a los datos de validación en azul).</a:t>
            </a:r>
            <a:endParaRPr lang="en-US" sz="1600" dirty="0">
              <a:solidFill>
                <a:srgbClr val="16191F"/>
              </a:solidFill>
            </a:endParaRPr>
          </a:p>
        </p:txBody>
      </p:sp>
      <p:grpSp>
        <p:nvGrpSpPr>
          <p:cNvPr id="3" name="Grupo 2">
            <a:extLst>
              <a:ext uri="{FF2B5EF4-FFF2-40B4-BE49-F238E27FC236}">
                <a16:creationId xmlns:a16="http://schemas.microsoft.com/office/drawing/2014/main" id="{33295806-21F7-4A85-A35F-043285E7312E}"/>
              </a:ext>
            </a:extLst>
          </p:cNvPr>
          <p:cNvGrpSpPr/>
          <p:nvPr/>
        </p:nvGrpSpPr>
        <p:grpSpPr>
          <a:xfrm>
            <a:off x="691717" y="3583976"/>
            <a:ext cx="7676779" cy="2620055"/>
            <a:chOff x="1628045" y="3577257"/>
            <a:chExt cx="6180338" cy="2094894"/>
          </a:xfrm>
        </p:grpSpPr>
        <p:pic>
          <p:nvPicPr>
            <p:cNvPr id="6146" name="Picture 2" descr="Cross-validation (statistics) - Wikipedi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16" t="17020" r="2464" b="15568"/>
            <a:stretch/>
          </p:blipFill>
          <p:spPr bwMode="auto">
            <a:xfrm>
              <a:off x="1761340" y="4239728"/>
              <a:ext cx="3640392" cy="1304311"/>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1628045" y="4182625"/>
              <a:ext cx="6180338" cy="1489526"/>
            </a:xfrm>
            <a:prstGeom prst="rect">
              <a:avLst/>
            </a:prstGeom>
            <a:ln w="28575">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 name="Conector recto 15"/>
            <p:cNvCxnSpPr>
              <a:cxnSpLocks/>
            </p:cNvCxnSpPr>
            <p:nvPr/>
          </p:nvCxnSpPr>
          <p:spPr>
            <a:xfrm>
              <a:off x="3495861" y="3577257"/>
              <a:ext cx="0" cy="605368"/>
            </a:xfrm>
            <a:prstGeom prst="line">
              <a:avLst/>
            </a:prstGeom>
            <a:ln w="28575">
              <a:solidFill>
                <a:srgbClr val="006DA5"/>
              </a:solidFill>
            </a:ln>
          </p:spPr>
          <p:style>
            <a:lnRef idx="1">
              <a:schemeClr val="accent1"/>
            </a:lnRef>
            <a:fillRef idx="0">
              <a:schemeClr val="accent1"/>
            </a:fillRef>
            <a:effectRef idx="0">
              <a:schemeClr val="accent1"/>
            </a:effectRef>
            <a:fontRef idx="minor">
              <a:schemeClr val="tx1"/>
            </a:fontRef>
          </p:style>
        </p:cxnSp>
        <p:sp>
          <p:nvSpPr>
            <p:cNvPr id="53" name="CuadroTexto 52"/>
            <p:cNvSpPr txBox="1"/>
            <p:nvPr/>
          </p:nvSpPr>
          <p:spPr>
            <a:xfrm>
              <a:off x="5258606" y="4281361"/>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6" name="CuadroTexto 55"/>
            <p:cNvSpPr txBox="1"/>
            <p:nvPr/>
          </p:nvSpPr>
          <p:spPr>
            <a:xfrm>
              <a:off x="5258606" y="4597852"/>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7" name="CuadroTexto 56"/>
            <p:cNvSpPr txBox="1"/>
            <p:nvPr/>
          </p:nvSpPr>
          <p:spPr>
            <a:xfrm>
              <a:off x="5249756" y="4890901"/>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8" name="CuadroTexto 57"/>
            <p:cNvSpPr txBox="1"/>
            <p:nvPr/>
          </p:nvSpPr>
          <p:spPr>
            <a:xfrm>
              <a:off x="5258606" y="5324873"/>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5" name="Cerrar llave 54"/>
            <p:cNvSpPr/>
            <p:nvPr/>
          </p:nvSpPr>
          <p:spPr>
            <a:xfrm>
              <a:off x="6555495" y="4279118"/>
              <a:ext cx="155875" cy="12649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CuadroTexto 59"/>
            <p:cNvSpPr txBox="1"/>
            <p:nvPr/>
          </p:nvSpPr>
          <p:spPr>
            <a:xfrm>
              <a:off x="6767748" y="4709006"/>
              <a:ext cx="1040634" cy="344521"/>
            </a:xfrm>
            <a:prstGeom prst="rect">
              <a:avLst/>
            </a:prstGeom>
            <a:noFill/>
          </p:spPr>
          <p:txBody>
            <a:bodyPr wrap="square" rtlCol="0">
              <a:spAutoFit/>
            </a:bodyPr>
            <a:lstStyle/>
            <a:p>
              <a:r>
                <a:rPr lang="es-ES" sz="1100" dirty="0"/>
                <a:t>Calcular la media de precisión y error</a:t>
              </a:r>
              <a:endParaRPr lang="en-US" sz="1100" dirty="0"/>
            </a:p>
          </p:txBody>
        </p:sp>
        <p:sp>
          <p:nvSpPr>
            <p:cNvPr id="6" name="Flecha abajo 5"/>
            <p:cNvSpPr/>
            <p:nvPr/>
          </p:nvSpPr>
          <p:spPr>
            <a:xfrm>
              <a:off x="2775755" y="4101109"/>
              <a:ext cx="198976" cy="2034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ítulo 1">
            <a:extLst>
              <a:ext uri="{FF2B5EF4-FFF2-40B4-BE49-F238E27FC236}">
                <a16:creationId xmlns:a16="http://schemas.microsoft.com/office/drawing/2014/main" id="{FBADB31F-B519-465E-8790-EE256A28772E}"/>
              </a:ext>
            </a:extLst>
          </p:cNvPr>
          <p:cNvSpPr>
            <a:spLocks noGrp="1"/>
          </p:cNvSpPr>
          <p:nvPr>
            <p:ph type="title"/>
          </p:nvPr>
        </p:nvSpPr>
        <p:spPr>
          <a:xfrm>
            <a:off x="1080252" y="1313961"/>
            <a:ext cx="3958473" cy="561432"/>
          </a:xfrm>
        </p:spPr>
        <p:txBody>
          <a:bodyPr>
            <a:normAutofit/>
          </a:bodyPr>
          <a:lstStyle/>
          <a:p>
            <a:pPr algn="l"/>
            <a:r>
              <a:rPr lang="es-ES" sz="2400" b="1" dirty="0"/>
              <a:t>3. Dividir los datos</a:t>
            </a:r>
            <a:endParaRPr lang="en-US" sz="2400" b="1" dirty="0"/>
          </a:p>
        </p:txBody>
      </p:sp>
      <p:cxnSp>
        <p:nvCxnSpPr>
          <p:cNvPr id="31" name="Conector recto 30">
            <a:extLst>
              <a:ext uri="{FF2B5EF4-FFF2-40B4-BE49-F238E27FC236}">
                <a16:creationId xmlns:a16="http://schemas.microsoft.com/office/drawing/2014/main" id="{97823593-05E0-42CB-9F01-C9C3DF8D93AF}"/>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9" name="Picture 2" descr="Data processing - Free computer icons">
            <a:extLst>
              <a:ext uri="{FF2B5EF4-FFF2-40B4-BE49-F238E27FC236}">
                <a16:creationId xmlns:a16="http://schemas.microsoft.com/office/drawing/2014/main" id="{77C2583E-AD33-4F1C-9C33-BE8555EA27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717" y="1371720"/>
            <a:ext cx="396000" cy="3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5197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F4EBBE41-FCF5-4D74-A119-7C81D95BE611}"/>
              </a:ext>
            </a:extLst>
          </p:cNvPr>
          <p:cNvPicPr>
            <a:picLocks noChangeAspect="1"/>
          </p:cNvPicPr>
          <p:nvPr/>
        </p:nvPicPr>
        <p:blipFill rotWithShape="1">
          <a:blip r:embed="rId3"/>
          <a:srcRect l="4825" t="52040" r="329" b="25644"/>
          <a:stretch/>
        </p:blipFill>
        <p:spPr>
          <a:xfrm>
            <a:off x="1282931" y="2875125"/>
            <a:ext cx="6862193" cy="708851"/>
          </a:xfrm>
          <a:prstGeom prst="rect">
            <a:avLst/>
          </a:prstGeom>
        </p:spPr>
      </p:pic>
      <p:sp>
        <p:nvSpPr>
          <p:cNvPr id="29" name="Elipse 28">
            <a:extLst>
              <a:ext uri="{FF2B5EF4-FFF2-40B4-BE49-F238E27FC236}">
                <a16:creationId xmlns:a16="http://schemas.microsoft.com/office/drawing/2014/main" id="{E7F86043-FAE3-41CF-B493-B48711DC974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CuadroTexto 17"/>
          <p:cNvSpPr txBox="1"/>
          <p:nvPr/>
        </p:nvSpPr>
        <p:spPr>
          <a:xfrm>
            <a:off x="1080253" y="1909907"/>
            <a:ext cx="7809104" cy="830997"/>
          </a:xfrm>
          <a:prstGeom prst="rect">
            <a:avLst/>
          </a:prstGeom>
          <a:noFill/>
        </p:spPr>
        <p:txBody>
          <a:bodyPr wrap="square" rtlCol="0">
            <a:spAutoFit/>
          </a:bodyPr>
          <a:lstStyle/>
          <a:p>
            <a:pPr algn="just"/>
            <a:r>
              <a:rPr lang="es-ES" sz="1600" b="1" dirty="0">
                <a:solidFill>
                  <a:srgbClr val="0070C0"/>
                </a:solidFill>
              </a:rPr>
              <a:t>VALIDACIÓN CRUZADA: </a:t>
            </a:r>
            <a:r>
              <a:rPr lang="es-ES" sz="1600" dirty="0">
                <a:solidFill>
                  <a:srgbClr val="16191F"/>
                </a:solidFill>
              </a:rPr>
              <a:t>Técnica para evaluar modelos que coge</a:t>
            </a:r>
            <a:r>
              <a:rPr lang="es-ES" sz="1600" dirty="0"/>
              <a:t> </a:t>
            </a:r>
            <a:r>
              <a:rPr lang="es-ES" sz="1600" dirty="0">
                <a:solidFill>
                  <a:srgbClr val="16191F"/>
                </a:solidFill>
              </a:rPr>
              <a:t>los datos originales y crear a partir de ellos dos conjuntos separados: un primer conjunto de entrenamiento, y un segundo conjunto de </a:t>
            </a:r>
            <a:r>
              <a:rPr lang="es-ES" sz="1600" i="1" dirty="0">
                <a:solidFill>
                  <a:srgbClr val="16191F"/>
                </a:solidFill>
              </a:rPr>
              <a:t>validación </a:t>
            </a:r>
            <a:r>
              <a:rPr lang="es-ES" sz="1600" dirty="0">
                <a:solidFill>
                  <a:srgbClr val="16191F"/>
                </a:solidFill>
              </a:rPr>
              <a:t>(diferentes a los datos de validación en azul).</a:t>
            </a:r>
            <a:endParaRPr lang="en-US" sz="1600" dirty="0">
              <a:solidFill>
                <a:srgbClr val="16191F"/>
              </a:solidFill>
            </a:endParaRPr>
          </a:p>
        </p:txBody>
      </p:sp>
      <p:pic>
        <p:nvPicPr>
          <p:cNvPr id="30" name="Imagen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396" y="1387081"/>
            <a:ext cx="427630" cy="427630"/>
          </a:xfrm>
          <a:prstGeom prst="rect">
            <a:avLst/>
          </a:prstGeom>
        </p:spPr>
      </p:pic>
      <p:grpSp>
        <p:nvGrpSpPr>
          <p:cNvPr id="3" name="Grupo 2">
            <a:extLst>
              <a:ext uri="{FF2B5EF4-FFF2-40B4-BE49-F238E27FC236}">
                <a16:creationId xmlns:a16="http://schemas.microsoft.com/office/drawing/2014/main" id="{33295806-21F7-4A85-A35F-043285E7312E}"/>
              </a:ext>
            </a:extLst>
          </p:cNvPr>
          <p:cNvGrpSpPr/>
          <p:nvPr/>
        </p:nvGrpSpPr>
        <p:grpSpPr>
          <a:xfrm>
            <a:off x="691717" y="3583976"/>
            <a:ext cx="7676779" cy="2620055"/>
            <a:chOff x="1628045" y="3577257"/>
            <a:chExt cx="6180338" cy="2094894"/>
          </a:xfrm>
        </p:grpSpPr>
        <p:sp>
          <p:nvSpPr>
            <p:cNvPr id="13" name="Rectángulo 12"/>
            <p:cNvSpPr/>
            <p:nvPr/>
          </p:nvSpPr>
          <p:spPr>
            <a:xfrm>
              <a:off x="1628045" y="4182625"/>
              <a:ext cx="6180338" cy="1489526"/>
            </a:xfrm>
            <a:prstGeom prst="rect">
              <a:avLst/>
            </a:prstGeom>
            <a:ln w="28575">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 name="Conector recto 15"/>
            <p:cNvCxnSpPr>
              <a:cxnSpLocks/>
            </p:cNvCxnSpPr>
            <p:nvPr/>
          </p:nvCxnSpPr>
          <p:spPr>
            <a:xfrm>
              <a:off x="3495861" y="3577257"/>
              <a:ext cx="0" cy="605368"/>
            </a:xfrm>
            <a:prstGeom prst="line">
              <a:avLst/>
            </a:prstGeom>
            <a:ln w="28575">
              <a:solidFill>
                <a:srgbClr val="006DA5"/>
              </a:solidFill>
            </a:ln>
          </p:spPr>
          <p:style>
            <a:lnRef idx="1">
              <a:schemeClr val="accent1"/>
            </a:lnRef>
            <a:fillRef idx="0">
              <a:schemeClr val="accent1"/>
            </a:fillRef>
            <a:effectRef idx="0">
              <a:schemeClr val="accent1"/>
            </a:effectRef>
            <a:fontRef idx="minor">
              <a:schemeClr val="tx1"/>
            </a:fontRef>
          </p:style>
        </p:cxnSp>
      </p:grpSp>
      <p:sp>
        <p:nvSpPr>
          <p:cNvPr id="28" name="Título 1">
            <a:extLst>
              <a:ext uri="{FF2B5EF4-FFF2-40B4-BE49-F238E27FC236}">
                <a16:creationId xmlns:a16="http://schemas.microsoft.com/office/drawing/2014/main" id="{FBADB31F-B519-465E-8790-EE256A28772E}"/>
              </a:ext>
            </a:extLst>
          </p:cNvPr>
          <p:cNvSpPr>
            <a:spLocks noGrp="1"/>
          </p:cNvSpPr>
          <p:nvPr>
            <p:ph type="title"/>
          </p:nvPr>
        </p:nvSpPr>
        <p:spPr>
          <a:xfrm>
            <a:off x="1080252" y="1313961"/>
            <a:ext cx="3958473" cy="561432"/>
          </a:xfrm>
        </p:spPr>
        <p:txBody>
          <a:bodyPr>
            <a:normAutofit/>
          </a:bodyPr>
          <a:lstStyle/>
          <a:p>
            <a:pPr algn="l"/>
            <a:r>
              <a:rPr lang="es-ES" sz="2400" b="1" dirty="0"/>
              <a:t>3. Dividir los datos</a:t>
            </a:r>
            <a:endParaRPr lang="en-US" sz="2400" b="1" dirty="0"/>
          </a:p>
        </p:txBody>
      </p:sp>
      <p:cxnSp>
        <p:nvCxnSpPr>
          <p:cNvPr id="31" name="Conector recto 30">
            <a:extLst>
              <a:ext uri="{FF2B5EF4-FFF2-40B4-BE49-F238E27FC236}">
                <a16:creationId xmlns:a16="http://schemas.microsoft.com/office/drawing/2014/main" id="{97823593-05E0-42CB-9F01-C9C3DF8D93AF}"/>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 name="Picture 2" descr="File:KfoldCV.gif - Wikimedia Commons">
            <a:extLst>
              <a:ext uri="{FF2B5EF4-FFF2-40B4-BE49-F238E27FC236}">
                <a16:creationId xmlns:a16="http://schemas.microsoft.com/office/drawing/2014/main" id="{015FB5E4-F4E5-48AA-BFC6-E68C68655044}"/>
              </a:ext>
            </a:extLst>
          </p:cNvPr>
          <p:cNvPicPr>
            <a:picLocks noChangeAspect="1" noChangeArrowheads="1" noCrop="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80252" y="4486273"/>
            <a:ext cx="6862193" cy="15725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3455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994EB3A7-DBA3-4EFF-BFC6-5A8A1E1CFD4B}"/>
              </a:ext>
            </a:extLst>
          </p:cNvPr>
          <p:cNvSpPr/>
          <p:nvPr/>
        </p:nvSpPr>
        <p:spPr>
          <a:xfrm>
            <a:off x="977070" y="1909907"/>
            <a:ext cx="7086677" cy="5614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8" name="Picture 4" descr="Cross-Validation Review">
            <a:extLst>
              <a:ext uri="{FF2B5EF4-FFF2-40B4-BE49-F238E27FC236}">
                <a16:creationId xmlns:a16="http://schemas.microsoft.com/office/drawing/2014/main" id="{22452771-DB67-4B70-B82D-14F05F1BCBBD}"/>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03163" y="1600896"/>
            <a:ext cx="8421573" cy="5052944"/>
          </a:xfrm>
          <a:prstGeom prst="rect">
            <a:avLst/>
          </a:prstGeom>
          <a:noFill/>
          <a:extLst>
            <a:ext uri="{909E8E84-426E-40DD-AFC4-6F175D3DCCD1}">
              <a14:hiddenFill xmlns:a14="http://schemas.microsoft.com/office/drawing/2010/main">
                <a:solidFill>
                  <a:srgbClr val="FFFFFF"/>
                </a:solidFill>
              </a14:hiddenFill>
            </a:ext>
          </a:extLst>
        </p:spPr>
      </p:pic>
      <p:sp>
        <p:nvSpPr>
          <p:cNvPr id="29" name="Elipse 28">
            <a:extLst>
              <a:ext uri="{FF2B5EF4-FFF2-40B4-BE49-F238E27FC236}">
                <a16:creationId xmlns:a16="http://schemas.microsoft.com/office/drawing/2014/main" id="{E7F86043-FAE3-41CF-B493-B48711DC974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0" name="Imagen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396" y="1387081"/>
            <a:ext cx="427630" cy="427630"/>
          </a:xfrm>
          <a:prstGeom prst="rect">
            <a:avLst/>
          </a:prstGeom>
        </p:spPr>
      </p:pic>
      <p:sp>
        <p:nvSpPr>
          <p:cNvPr id="28" name="Título 1">
            <a:extLst>
              <a:ext uri="{FF2B5EF4-FFF2-40B4-BE49-F238E27FC236}">
                <a16:creationId xmlns:a16="http://schemas.microsoft.com/office/drawing/2014/main" id="{FBADB31F-B519-465E-8790-EE256A28772E}"/>
              </a:ext>
            </a:extLst>
          </p:cNvPr>
          <p:cNvSpPr>
            <a:spLocks noGrp="1"/>
          </p:cNvSpPr>
          <p:nvPr>
            <p:ph type="title"/>
          </p:nvPr>
        </p:nvSpPr>
        <p:spPr>
          <a:xfrm>
            <a:off x="1080252" y="1313961"/>
            <a:ext cx="3958473" cy="561432"/>
          </a:xfrm>
        </p:spPr>
        <p:txBody>
          <a:bodyPr>
            <a:normAutofit/>
          </a:bodyPr>
          <a:lstStyle/>
          <a:p>
            <a:pPr algn="l"/>
            <a:r>
              <a:rPr lang="es-ES" sz="2400" b="1" dirty="0"/>
              <a:t>3. Dividir los datos</a:t>
            </a:r>
            <a:endParaRPr lang="en-US" sz="2400" b="1" dirty="0"/>
          </a:p>
        </p:txBody>
      </p:sp>
      <p:cxnSp>
        <p:nvCxnSpPr>
          <p:cNvPr id="31" name="Conector recto 30">
            <a:extLst>
              <a:ext uri="{FF2B5EF4-FFF2-40B4-BE49-F238E27FC236}">
                <a16:creationId xmlns:a16="http://schemas.microsoft.com/office/drawing/2014/main" id="{97823593-05E0-42CB-9F01-C9C3DF8D93AF}"/>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8" name="CuadroTexto 17"/>
          <p:cNvSpPr txBox="1"/>
          <p:nvPr/>
        </p:nvSpPr>
        <p:spPr>
          <a:xfrm>
            <a:off x="1080253" y="1824563"/>
            <a:ext cx="7809104" cy="830997"/>
          </a:xfrm>
          <a:prstGeom prst="rect">
            <a:avLst/>
          </a:prstGeom>
          <a:solidFill>
            <a:schemeClr val="bg1"/>
          </a:solidFill>
        </p:spPr>
        <p:txBody>
          <a:bodyPr wrap="square" rtlCol="0">
            <a:spAutoFit/>
          </a:bodyPr>
          <a:lstStyle/>
          <a:p>
            <a:pPr algn="just"/>
            <a:r>
              <a:rPr lang="es-ES" sz="1600" b="1" dirty="0">
                <a:solidFill>
                  <a:srgbClr val="0070C0"/>
                </a:solidFill>
              </a:rPr>
              <a:t>VALIDACIÓN CRUZADA:</a:t>
            </a:r>
          </a:p>
          <a:p>
            <a:pPr algn="just"/>
            <a:endParaRPr lang="es-ES" sz="1600" b="1" dirty="0">
              <a:solidFill>
                <a:srgbClr val="0070C0"/>
              </a:solidFill>
            </a:endParaRPr>
          </a:p>
          <a:p>
            <a:pPr algn="just"/>
            <a:r>
              <a:rPr lang="es-ES" sz="1600" b="1" dirty="0">
                <a:solidFill>
                  <a:srgbClr val="0070C0"/>
                </a:solidFill>
              </a:rPr>
              <a:t>K = 10</a:t>
            </a:r>
            <a:endParaRPr lang="en-US" sz="1600" dirty="0">
              <a:solidFill>
                <a:srgbClr val="16191F"/>
              </a:solidFill>
            </a:endParaRPr>
          </a:p>
        </p:txBody>
      </p:sp>
    </p:spTree>
    <p:extLst>
      <p:ext uri="{BB962C8B-B14F-4D97-AF65-F5344CB8AC3E}">
        <p14:creationId xmlns:p14="http://schemas.microsoft.com/office/powerpoint/2010/main" val="9587165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0A8DF58-6798-4119-A52B-7117886C1CC2}"/>
              </a:ext>
            </a:extLst>
          </p:cNvPr>
          <p:cNvSpPr/>
          <p:nvPr/>
        </p:nvSpPr>
        <p:spPr>
          <a:xfrm>
            <a:off x="681318" y="4982719"/>
            <a:ext cx="8166847" cy="1763219"/>
          </a:xfrm>
          <a:prstGeom prst="roundRect">
            <a:avLst/>
          </a:prstGeom>
          <a:solidFill>
            <a:srgbClr val="A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ítulo 1"/>
          <p:cNvSpPr>
            <a:spLocks noGrp="1"/>
          </p:cNvSpPr>
          <p:nvPr>
            <p:ph type="title"/>
          </p:nvPr>
        </p:nvSpPr>
        <p:spPr>
          <a:xfrm>
            <a:off x="1080252" y="1344441"/>
            <a:ext cx="5216860" cy="561432"/>
          </a:xfrm>
        </p:spPr>
        <p:txBody>
          <a:bodyPr>
            <a:normAutofit/>
          </a:bodyPr>
          <a:lstStyle/>
          <a:p>
            <a:pPr algn="l"/>
            <a:r>
              <a:rPr lang="en-US" sz="2400" b="1" dirty="0"/>
              <a:t>4. </a:t>
            </a:r>
            <a:r>
              <a:rPr lang="en-US" sz="2400" b="1" dirty="0" err="1"/>
              <a:t>Construcción</a:t>
            </a:r>
            <a:r>
              <a:rPr lang="en-US" sz="2400" b="1" dirty="0"/>
              <a:t> y </a:t>
            </a:r>
            <a:r>
              <a:rPr lang="en-US" sz="2400" b="1" dirty="0" err="1"/>
              <a:t>evaluación</a:t>
            </a:r>
            <a:r>
              <a:rPr lang="en-US" sz="2400" b="1" dirty="0"/>
              <a:t> de </a:t>
            </a:r>
            <a:r>
              <a:rPr lang="en-US" sz="2400" b="1" dirty="0" err="1"/>
              <a:t>modelos</a:t>
            </a:r>
            <a:endParaRPr lang="en-US" sz="2400" b="1" dirty="0"/>
          </a:p>
        </p:txBody>
      </p:sp>
      <p:sp>
        <p:nvSpPr>
          <p:cNvPr id="35" name="Rectángulo 34"/>
          <p:cNvSpPr/>
          <p:nvPr/>
        </p:nvSpPr>
        <p:spPr>
          <a:xfrm>
            <a:off x="817449" y="5091509"/>
            <a:ext cx="7920187" cy="1569660"/>
          </a:xfrm>
          <a:prstGeom prst="rect">
            <a:avLst/>
          </a:prstGeom>
        </p:spPr>
        <p:txBody>
          <a:bodyPr wrap="square">
            <a:spAutoFit/>
          </a:bodyPr>
          <a:lstStyle/>
          <a:p>
            <a:r>
              <a:rPr lang="en-US" sz="1600" dirty="0"/>
              <a:t>Para </a:t>
            </a:r>
            <a:r>
              <a:rPr lang="en-US" sz="1600" dirty="0" err="1"/>
              <a:t>estimar</a:t>
            </a:r>
            <a:r>
              <a:rPr lang="en-US" sz="1600" dirty="0"/>
              <a:t> la </a:t>
            </a:r>
            <a:r>
              <a:rPr lang="en-US" sz="1600" dirty="0" err="1"/>
              <a:t>habilidad</a:t>
            </a:r>
            <a:r>
              <a:rPr lang="en-US" sz="1600" dirty="0"/>
              <a:t> de los </a:t>
            </a:r>
            <a:r>
              <a:rPr lang="en-US" sz="1600" dirty="0" err="1"/>
              <a:t>modelos</a:t>
            </a:r>
            <a:r>
              <a:rPr lang="en-US" sz="1600" dirty="0"/>
              <a:t> de </a:t>
            </a:r>
            <a:r>
              <a:rPr lang="en-US" sz="1600" dirty="0" err="1"/>
              <a:t>aprendizaje</a:t>
            </a:r>
            <a:r>
              <a:rPr lang="en-US" sz="1600" dirty="0"/>
              <a:t>, se </a:t>
            </a:r>
            <a:r>
              <a:rPr lang="en-US" sz="1600" dirty="0" err="1"/>
              <a:t>utiliza</a:t>
            </a:r>
            <a:r>
              <a:rPr lang="en-US" sz="1600" dirty="0"/>
              <a:t> un </a:t>
            </a:r>
            <a:r>
              <a:rPr lang="en-US" sz="1600" dirty="0" err="1"/>
              <a:t>método</a:t>
            </a:r>
            <a:r>
              <a:rPr lang="en-US" sz="1600" dirty="0"/>
              <a:t> </a:t>
            </a:r>
            <a:r>
              <a:rPr lang="en-US" sz="1600" dirty="0" err="1"/>
              <a:t>llamado</a:t>
            </a:r>
            <a:r>
              <a:rPr lang="en-US" sz="1600" dirty="0"/>
              <a:t> </a:t>
            </a:r>
            <a:r>
              <a:rPr lang="en-US" sz="1600" b="1" dirty="0"/>
              <a:t>cross-validation</a:t>
            </a:r>
            <a:r>
              <a:rPr lang="en-US" sz="1600" dirty="0"/>
              <a:t> (</a:t>
            </a:r>
            <a:r>
              <a:rPr lang="en-US" sz="1600" dirty="0" err="1"/>
              <a:t>validación</a:t>
            </a:r>
            <a:r>
              <a:rPr lang="en-US" sz="1600" dirty="0"/>
              <a:t> </a:t>
            </a:r>
            <a:r>
              <a:rPr lang="en-US" sz="1600" dirty="0" err="1"/>
              <a:t>cruzada</a:t>
            </a:r>
            <a:r>
              <a:rPr lang="en-US" sz="1600" dirty="0"/>
              <a:t>).  </a:t>
            </a:r>
          </a:p>
          <a:p>
            <a:r>
              <a:rPr lang="en-US" sz="1600" dirty="0" err="1"/>
              <a:t>En</a:t>
            </a:r>
            <a:r>
              <a:rPr lang="en-US" sz="1600" dirty="0"/>
              <a:t> </a:t>
            </a:r>
            <a:r>
              <a:rPr lang="en-US" sz="1600" dirty="0" err="1"/>
              <a:t>este</a:t>
            </a:r>
            <a:r>
              <a:rPr lang="en-US" sz="1600" dirty="0"/>
              <a:t> </a:t>
            </a:r>
            <a:r>
              <a:rPr lang="en-US" sz="1600" dirty="0" err="1"/>
              <a:t>métdo</a:t>
            </a:r>
            <a:r>
              <a:rPr lang="en-US" sz="1600" dirty="0"/>
              <a:t> se </a:t>
            </a:r>
            <a:r>
              <a:rPr lang="en-US" sz="1600" dirty="0" err="1"/>
              <a:t>indica</a:t>
            </a:r>
            <a:r>
              <a:rPr lang="en-US" sz="1600" dirty="0"/>
              <a:t> </a:t>
            </a:r>
            <a:r>
              <a:rPr lang="en-US" sz="1600" dirty="0" err="1"/>
              <a:t>previamente</a:t>
            </a:r>
            <a:r>
              <a:rPr lang="en-US" sz="1600" dirty="0"/>
              <a:t>:</a:t>
            </a:r>
          </a:p>
          <a:p>
            <a:pPr marL="742950" lvl="1" indent="-285750">
              <a:buFont typeface="Arial" panose="020B0604020202020204" pitchFamily="34" charset="0"/>
              <a:buChar char="•"/>
            </a:pPr>
            <a:r>
              <a:rPr lang="en-US" sz="1600" dirty="0"/>
              <a:t>Un </a:t>
            </a:r>
            <a:r>
              <a:rPr lang="en-US" sz="1600" dirty="0" err="1"/>
              <a:t>número</a:t>
            </a:r>
            <a:r>
              <a:rPr lang="en-US" sz="1600" dirty="0"/>
              <a:t> de </a:t>
            </a:r>
            <a:r>
              <a:rPr lang="en-US" sz="1600" dirty="0" err="1"/>
              <a:t>pliegues</a:t>
            </a:r>
            <a:r>
              <a:rPr lang="en-US" sz="1600" dirty="0"/>
              <a:t> </a:t>
            </a:r>
            <a:r>
              <a:rPr lang="en-US" sz="1600" dirty="0" err="1"/>
              <a:t>en</a:t>
            </a:r>
            <a:r>
              <a:rPr lang="en-US" sz="1600" dirty="0"/>
              <a:t> </a:t>
            </a:r>
            <a:r>
              <a:rPr lang="en-US" sz="1600" dirty="0" err="1"/>
              <a:t>los</a:t>
            </a:r>
            <a:r>
              <a:rPr lang="en-US" sz="1600" dirty="0"/>
              <a:t> que </a:t>
            </a:r>
            <a:r>
              <a:rPr lang="en-US" sz="1600" dirty="0" err="1"/>
              <a:t>dividiremos</a:t>
            </a:r>
            <a:r>
              <a:rPr lang="en-US" sz="1600" dirty="0"/>
              <a:t> </a:t>
            </a:r>
            <a:r>
              <a:rPr lang="en-US" sz="1600" dirty="0" err="1"/>
              <a:t>nuestros</a:t>
            </a:r>
            <a:r>
              <a:rPr lang="en-US" sz="1600" dirty="0"/>
              <a:t> </a:t>
            </a:r>
            <a:r>
              <a:rPr lang="en-US" sz="1600" dirty="0" err="1"/>
              <a:t>datos</a:t>
            </a:r>
            <a:r>
              <a:rPr lang="en-US" sz="1600" dirty="0"/>
              <a:t> (</a:t>
            </a:r>
            <a:r>
              <a:rPr lang="en-US" sz="1600" dirty="0" err="1"/>
              <a:t>normalmente</a:t>
            </a:r>
            <a:r>
              <a:rPr lang="en-US" sz="1600" dirty="0"/>
              <a:t> k=10).</a:t>
            </a:r>
          </a:p>
          <a:p>
            <a:pPr marL="742950" lvl="1" indent="-285750" algn="just">
              <a:buFont typeface="Arial" panose="020B0604020202020204" pitchFamily="34" charset="0"/>
              <a:buChar char="•"/>
            </a:pPr>
            <a:r>
              <a:rPr lang="en-US" sz="1600" dirty="0" err="1"/>
              <a:t>Una</a:t>
            </a:r>
            <a:r>
              <a:rPr lang="en-US" sz="1600" dirty="0"/>
              <a:t> </a:t>
            </a:r>
            <a:r>
              <a:rPr lang="en-US" sz="1600" dirty="0" err="1"/>
              <a:t>métrica</a:t>
            </a:r>
            <a:r>
              <a:rPr lang="en-US" sz="1600" dirty="0"/>
              <a:t> de </a:t>
            </a:r>
            <a:r>
              <a:rPr lang="en-US" sz="1600" dirty="0" err="1"/>
              <a:t>evaluación</a:t>
            </a:r>
            <a:r>
              <a:rPr lang="en-US" sz="1600" dirty="0"/>
              <a:t> que </a:t>
            </a:r>
            <a:r>
              <a:rPr lang="en-US" sz="1600" dirty="0" err="1"/>
              <a:t>variará</a:t>
            </a:r>
            <a:r>
              <a:rPr lang="en-US" sz="1600" dirty="0"/>
              <a:t> </a:t>
            </a:r>
            <a:r>
              <a:rPr lang="en-US" sz="1600" dirty="0" err="1"/>
              <a:t>dependiendo</a:t>
            </a:r>
            <a:r>
              <a:rPr lang="en-US" sz="1600" dirty="0"/>
              <a:t> de la </a:t>
            </a:r>
            <a:r>
              <a:rPr lang="en-US" sz="1600" dirty="0" err="1"/>
              <a:t>naturaleza</a:t>
            </a:r>
            <a:r>
              <a:rPr lang="en-US" sz="1600" dirty="0"/>
              <a:t> del </a:t>
            </a:r>
            <a:r>
              <a:rPr lang="en-US" sz="1600" dirty="0" err="1"/>
              <a:t>problema</a:t>
            </a:r>
            <a:r>
              <a:rPr lang="en-US" sz="1600" dirty="0"/>
              <a:t> (</a:t>
            </a:r>
            <a:r>
              <a:rPr lang="en-US" sz="1600" dirty="0" err="1"/>
              <a:t>regresión</a:t>
            </a:r>
            <a:r>
              <a:rPr lang="en-US" sz="1600" dirty="0"/>
              <a:t>, </a:t>
            </a:r>
            <a:r>
              <a:rPr lang="en-US" sz="1600" dirty="0" err="1"/>
              <a:t>clasificación</a:t>
            </a:r>
            <a:r>
              <a:rPr lang="en-US" sz="1600" dirty="0"/>
              <a:t>...)</a:t>
            </a:r>
          </a:p>
        </p:txBody>
      </p:sp>
      <p:sp>
        <p:nvSpPr>
          <p:cNvPr id="19" name="Rectángulo 18"/>
          <p:cNvSpPr/>
          <p:nvPr/>
        </p:nvSpPr>
        <p:spPr>
          <a:xfrm>
            <a:off x="500927" y="2181952"/>
            <a:ext cx="4745328" cy="2800767"/>
          </a:xfrm>
          <a:prstGeom prst="rect">
            <a:avLst/>
          </a:prstGeom>
        </p:spPr>
        <p:txBody>
          <a:bodyPr wrap="square">
            <a:spAutoFit/>
          </a:bodyPr>
          <a:lstStyle/>
          <a:p>
            <a:r>
              <a:rPr lang="es-ES" sz="1600" b="1" dirty="0">
                <a:solidFill>
                  <a:srgbClr val="0070C0"/>
                </a:solidFill>
              </a:rPr>
              <a:t>Pasos principales para la construcción y evaluación de modelos</a:t>
            </a:r>
          </a:p>
          <a:p>
            <a:pPr marL="285750" indent="-285750">
              <a:buFont typeface="Arial" panose="020B0604020202020204" pitchFamily="34" charset="0"/>
              <a:buChar char="•"/>
            </a:pPr>
            <a:r>
              <a:rPr lang="es-ES" sz="1600" dirty="0"/>
              <a:t>Se seleccionan diferentes modelos de Machine </a:t>
            </a:r>
            <a:r>
              <a:rPr lang="es-ES" sz="1600" dirty="0" err="1"/>
              <a:t>Learning</a:t>
            </a:r>
            <a:r>
              <a:rPr lang="es-ES" sz="1600" dirty="0"/>
              <a:t> que se ajusten a lo que se quiere predecir. </a:t>
            </a:r>
          </a:p>
          <a:p>
            <a:pPr marL="285750" indent="-285750">
              <a:buFont typeface="Arial" panose="020B0604020202020204" pitchFamily="34" charset="0"/>
              <a:buChar char="•"/>
            </a:pPr>
            <a:r>
              <a:rPr lang="es-ES" sz="1600" dirty="0"/>
              <a:t>Se construye, entrena y valida cada modelo. </a:t>
            </a:r>
          </a:p>
          <a:p>
            <a:pPr marL="285750" indent="-285750">
              <a:buFont typeface="Arial" panose="020B0604020202020204" pitchFamily="34" charset="0"/>
              <a:buChar char="•"/>
            </a:pPr>
            <a:r>
              <a:rPr lang="es-ES" sz="1600" dirty="0"/>
              <a:t>Se comparan resultados y se escoge aquel modelo que demuestre mejor resultado, es decir, el que sea más exacto y preciso (bajo sesgo y baja varianza).</a:t>
            </a:r>
          </a:p>
          <a:p>
            <a:pPr marL="285750" indent="-285750" algn="just">
              <a:buFont typeface="Arial" panose="020B0604020202020204" pitchFamily="34" charset="0"/>
              <a:buChar char="•"/>
            </a:pPr>
            <a:r>
              <a:rPr lang="en-US" sz="1600" dirty="0" err="1"/>
              <a:t>Una</a:t>
            </a:r>
            <a:r>
              <a:rPr lang="en-US" sz="1600" dirty="0"/>
              <a:t> </a:t>
            </a:r>
            <a:r>
              <a:rPr lang="en-US" sz="1600" dirty="0" err="1"/>
              <a:t>vez</a:t>
            </a:r>
            <a:r>
              <a:rPr lang="en-US" sz="1600" dirty="0"/>
              <a:t> </a:t>
            </a:r>
            <a:r>
              <a:rPr lang="en-US" sz="1600" dirty="0" err="1"/>
              <a:t>escogido</a:t>
            </a:r>
            <a:r>
              <a:rPr lang="en-US" sz="1600" dirty="0"/>
              <a:t> el </a:t>
            </a:r>
            <a:r>
              <a:rPr lang="en-US" sz="1600" dirty="0" err="1"/>
              <a:t>modelo</a:t>
            </a:r>
            <a:r>
              <a:rPr lang="en-US" sz="1600" dirty="0"/>
              <a:t>, se </a:t>
            </a:r>
            <a:r>
              <a:rPr lang="en-US" sz="1600" dirty="0" err="1"/>
              <a:t>ajustan</a:t>
            </a:r>
            <a:r>
              <a:rPr lang="en-US" sz="1600" dirty="0"/>
              <a:t> </a:t>
            </a:r>
            <a:r>
              <a:rPr lang="en-US" sz="1600" dirty="0" err="1"/>
              <a:t>sus</a:t>
            </a:r>
            <a:r>
              <a:rPr lang="en-US" sz="1600" dirty="0"/>
              <a:t> </a:t>
            </a:r>
            <a:r>
              <a:rPr lang="en-US" sz="1600" b="1" dirty="0" err="1"/>
              <a:t>hiperparámetros</a:t>
            </a:r>
            <a:r>
              <a:rPr lang="en-US" sz="1600" dirty="0"/>
              <a:t>.</a:t>
            </a:r>
          </a:p>
          <a:p>
            <a:endParaRPr lang="en-US" sz="1600" dirty="0"/>
          </a:p>
        </p:txBody>
      </p:sp>
      <p:pic>
        <p:nvPicPr>
          <p:cNvPr id="2" name="Imagen 1"/>
          <p:cNvPicPr>
            <a:picLocks noChangeAspect="1"/>
          </p:cNvPicPr>
          <p:nvPr/>
        </p:nvPicPr>
        <p:blipFill>
          <a:blip r:embed="rId3"/>
          <a:stretch>
            <a:fillRect/>
          </a:stretch>
        </p:blipFill>
        <p:spPr>
          <a:xfrm>
            <a:off x="5445760" y="2514141"/>
            <a:ext cx="3627119" cy="2222633"/>
          </a:xfrm>
          <a:prstGeom prst="rect">
            <a:avLst/>
          </a:prstGeom>
        </p:spPr>
      </p:pic>
      <p:sp>
        <p:nvSpPr>
          <p:cNvPr id="5" name="Elipse 4"/>
          <p:cNvSpPr/>
          <p:nvPr/>
        </p:nvSpPr>
        <p:spPr>
          <a:xfrm>
            <a:off x="6096000" y="4277360"/>
            <a:ext cx="428934" cy="42893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a:extLst>
              <a:ext uri="{FF2B5EF4-FFF2-40B4-BE49-F238E27FC236}">
                <a16:creationId xmlns:a16="http://schemas.microsoft.com/office/drawing/2014/main" id="{EA28563B-1181-40A5-A028-4120BF65079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E688F367-08F5-4B66-8617-FE8F08FE9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396" y="1387081"/>
            <a:ext cx="427630" cy="427630"/>
          </a:xfrm>
          <a:prstGeom prst="rect">
            <a:avLst/>
          </a:prstGeom>
        </p:spPr>
      </p:pic>
      <p:cxnSp>
        <p:nvCxnSpPr>
          <p:cNvPr id="14" name="Conector recto 13">
            <a:extLst>
              <a:ext uri="{FF2B5EF4-FFF2-40B4-BE49-F238E27FC236}">
                <a16:creationId xmlns:a16="http://schemas.microsoft.com/office/drawing/2014/main" id="{CA0553E7-99CF-4CE0-BC64-ACA68F2718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74262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29"/>
          <p:cNvSpPr txBox="1"/>
          <p:nvPr/>
        </p:nvSpPr>
        <p:spPr>
          <a:xfrm>
            <a:off x="406364" y="2244602"/>
            <a:ext cx="4356136" cy="338554"/>
          </a:xfrm>
          <a:prstGeom prst="rect">
            <a:avLst/>
          </a:prstGeom>
          <a:noFill/>
        </p:spPr>
        <p:txBody>
          <a:bodyPr wrap="square" rtlCol="0">
            <a:spAutoFit/>
          </a:bodyPr>
          <a:lstStyle/>
          <a:p>
            <a:r>
              <a:rPr lang="es-ES" sz="1600" b="1" dirty="0"/>
              <a:t>TIPOS </a:t>
            </a:r>
            <a:r>
              <a:rPr lang="es-ES" sz="1600" dirty="0"/>
              <a:t>DE CROSS-VALIDATION:</a:t>
            </a:r>
            <a:endParaRPr lang="en-US" sz="1600" dirty="0"/>
          </a:p>
        </p:txBody>
      </p:sp>
      <p:sp>
        <p:nvSpPr>
          <p:cNvPr id="3" name="Rectángulo 2"/>
          <p:cNvSpPr/>
          <p:nvPr/>
        </p:nvSpPr>
        <p:spPr>
          <a:xfrm>
            <a:off x="406364" y="2829530"/>
            <a:ext cx="5099086" cy="1169551"/>
          </a:xfrm>
          <a:prstGeom prst="rect">
            <a:avLst/>
          </a:prstGeom>
        </p:spPr>
        <p:txBody>
          <a:bodyPr wrap="square">
            <a:spAutoFit/>
          </a:bodyPr>
          <a:lstStyle/>
          <a:p>
            <a:pPr algn="just"/>
            <a:r>
              <a:rPr lang="en-US" sz="1400" b="1" dirty="0">
                <a:solidFill>
                  <a:srgbClr val="0070C0"/>
                </a:solidFill>
              </a:rPr>
              <a:t>K-FOLD: </a:t>
            </a:r>
            <a:r>
              <a:rPr lang="en-US" sz="1400" dirty="0">
                <a:solidFill>
                  <a:srgbClr val="0070C0"/>
                </a:solidFill>
              </a:rPr>
              <a:t> </a:t>
            </a:r>
            <a:r>
              <a:rPr lang="es-ES" sz="1400" dirty="0"/>
              <a:t> los datos de muestra se dividen en K subconjuntos. Uno de los subconjuntos se utiliza como datos de prueba o validación y el resto (k-1) como datos de entrenamiento. Finalmente se realiza la media aritmética de los resultados de cada iteración para obtener un único resultado.</a:t>
            </a:r>
            <a:endParaRPr lang="en-US" sz="1400" b="1" dirty="0"/>
          </a:p>
        </p:txBody>
      </p:sp>
      <p:sp>
        <p:nvSpPr>
          <p:cNvPr id="26" name="Rectángulo 25"/>
          <p:cNvSpPr/>
          <p:nvPr/>
        </p:nvSpPr>
        <p:spPr>
          <a:xfrm>
            <a:off x="406364" y="4715694"/>
            <a:ext cx="5099086" cy="1169551"/>
          </a:xfrm>
          <a:prstGeom prst="rect">
            <a:avLst/>
          </a:prstGeom>
        </p:spPr>
        <p:txBody>
          <a:bodyPr wrap="square">
            <a:spAutoFit/>
          </a:bodyPr>
          <a:lstStyle/>
          <a:p>
            <a:pPr algn="just"/>
            <a:r>
              <a:rPr lang="es-ES" sz="1400" b="1" dirty="0">
                <a:solidFill>
                  <a:srgbClr val="0070C0"/>
                </a:solidFill>
              </a:rPr>
              <a:t>STRATIFIED K-FOLD: </a:t>
            </a:r>
            <a:r>
              <a:rPr lang="es-ES" sz="1400" dirty="0"/>
              <a:t>es una variación del K-</a:t>
            </a:r>
            <a:r>
              <a:rPr lang="es-ES" sz="1400" dirty="0" err="1"/>
              <a:t>fold</a:t>
            </a:r>
            <a:r>
              <a:rPr lang="es-ES" sz="1400" dirty="0"/>
              <a:t> que devuelve pliegues estratificados: cada conjunto contiene aproximadamente el mismo porcentaje de muestras de cada clase. Sólo para modelos de </a:t>
            </a:r>
            <a:r>
              <a:rPr lang="es-ES" sz="1400" b="1" dirty="0"/>
              <a:t>clasificación</a:t>
            </a:r>
            <a:r>
              <a:rPr lang="es-ES" sz="1400" dirty="0"/>
              <a:t> con el </a:t>
            </a:r>
            <a:r>
              <a:rPr lang="es-ES" sz="1400" b="1" dirty="0"/>
              <a:t>target no balanceado </a:t>
            </a:r>
            <a:r>
              <a:rPr lang="es-ES" sz="1400" dirty="0"/>
              <a:t>(más muestras de una clase que de otra).</a:t>
            </a:r>
            <a:endParaRPr lang="en-US" sz="1400" dirty="0"/>
          </a:p>
        </p:txBody>
      </p:sp>
      <p:grpSp>
        <p:nvGrpSpPr>
          <p:cNvPr id="11" name="Grupo 10"/>
          <p:cNvGrpSpPr/>
          <p:nvPr/>
        </p:nvGrpSpPr>
        <p:grpSpPr>
          <a:xfrm>
            <a:off x="5958726" y="2686833"/>
            <a:ext cx="3020174" cy="1454944"/>
            <a:chOff x="5958726" y="2660053"/>
            <a:chExt cx="2928938" cy="1366315"/>
          </a:xfrm>
        </p:grpSpPr>
        <p:pic>
          <p:nvPicPr>
            <p:cNvPr id="39" name="Picture 6" descr="../_images/sphx_glr_plot_cv_indices_0041.png"/>
            <p:cNvPicPr>
              <a:picLocks noChangeAspect="1" noChangeArrowheads="1"/>
            </p:cNvPicPr>
            <p:nvPr/>
          </p:nvPicPr>
          <p:blipFill rotWithShape="1">
            <a:blip r:embed="rId3">
              <a:extLst>
                <a:ext uri="{28A0092B-C50C-407E-A947-70E740481C1C}">
                  <a14:useLocalDpi xmlns:a14="http://schemas.microsoft.com/office/drawing/2010/main" val="0"/>
                </a:ext>
              </a:extLst>
            </a:blip>
            <a:srcRect l="9247" r="5983" b="42803"/>
            <a:stretch/>
          </p:blipFill>
          <p:spPr bwMode="auto">
            <a:xfrm>
              <a:off x="5958726" y="2660053"/>
              <a:ext cx="2928938" cy="9881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_images/sphx_glr_plot_cv_indices_0041.png"/>
            <p:cNvPicPr>
              <a:picLocks noChangeAspect="1" noChangeArrowheads="1"/>
            </p:cNvPicPr>
            <p:nvPr/>
          </p:nvPicPr>
          <p:blipFill rotWithShape="1">
            <a:blip r:embed="rId3">
              <a:extLst>
                <a:ext uri="{28A0092B-C50C-407E-A947-70E740481C1C}">
                  <a14:useLocalDpi xmlns:a14="http://schemas.microsoft.com/office/drawing/2010/main" val="0"/>
                </a:ext>
              </a:extLst>
            </a:blip>
            <a:srcRect l="11512" t="78110" r="25084"/>
            <a:stretch/>
          </p:blipFill>
          <p:spPr bwMode="auto">
            <a:xfrm>
              <a:off x="6036471" y="3648191"/>
              <a:ext cx="2190751" cy="37817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uadroTexto 5"/>
          <p:cNvSpPr txBox="1"/>
          <p:nvPr/>
        </p:nvSpPr>
        <p:spPr>
          <a:xfrm rot="16200000">
            <a:off x="5515341" y="3256198"/>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grpSp>
        <p:nvGrpSpPr>
          <p:cNvPr id="17" name="Grupo 16"/>
          <p:cNvGrpSpPr/>
          <p:nvPr/>
        </p:nvGrpSpPr>
        <p:grpSpPr>
          <a:xfrm>
            <a:off x="5782155" y="4520029"/>
            <a:ext cx="3196745" cy="1559767"/>
            <a:chOff x="5782155" y="4255422"/>
            <a:chExt cx="3285644" cy="1601884"/>
          </a:xfrm>
        </p:grpSpPr>
        <p:pic>
          <p:nvPicPr>
            <p:cNvPr id="9218" name="Picture 2" descr="../_images/sphx_glr_plot_cv_indices_0071.png"/>
            <p:cNvPicPr>
              <a:picLocks noChangeAspect="1" noChangeArrowheads="1"/>
            </p:cNvPicPr>
            <p:nvPr/>
          </p:nvPicPr>
          <p:blipFill rotWithShape="1">
            <a:blip r:embed="rId4">
              <a:extLst>
                <a:ext uri="{28A0092B-C50C-407E-A947-70E740481C1C}">
                  <a14:useLocalDpi xmlns:a14="http://schemas.microsoft.com/office/drawing/2010/main" val="0"/>
                </a:ext>
              </a:extLst>
            </a:blip>
            <a:srcRect l="5680" r="6523" b="30469"/>
            <a:stretch/>
          </p:blipFill>
          <p:spPr bwMode="auto">
            <a:xfrm>
              <a:off x="5838824" y="4255422"/>
              <a:ext cx="3228975" cy="12786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_images/sphx_glr_plot_cv_indices_0071.png"/>
            <p:cNvPicPr>
              <a:picLocks noChangeAspect="1" noChangeArrowheads="1"/>
            </p:cNvPicPr>
            <p:nvPr/>
          </p:nvPicPr>
          <p:blipFill rotWithShape="1">
            <a:blip r:embed="rId4">
              <a:extLst>
                <a:ext uri="{28A0092B-C50C-407E-A947-70E740481C1C}">
                  <a14:useLocalDpi xmlns:a14="http://schemas.microsoft.com/office/drawing/2010/main" val="0"/>
                </a:ext>
              </a:extLst>
            </a:blip>
            <a:srcRect l="10732" t="77954" r="26268" b="3906"/>
            <a:stretch/>
          </p:blipFill>
          <p:spPr bwMode="auto">
            <a:xfrm>
              <a:off x="6025555" y="5523536"/>
              <a:ext cx="2318345" cy="333770"/>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p:cNvSpPr txBox="1"/>
            <p:nvPr/>
          </p:nvSpPr>
          <p:spPr>
            <a:xfrm rot="16200000">
              <a:off x="5515341" y="4872813"/>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grpSp>
      <p:sp>
        <p:nvSpPr>
          <p:cNvPr id="23" name="Título 1">
            <a:extLst>
              <a:ext uri="{FF2B5EF4-FFF2-40B4-BE49-F238E27FC236}">
                <a16:creationId xmlns:a16="http://schemas.microsoft.com/office/drawing/2014/main" id="{55A54DAD-AF4E-49F7-A4A8-C0927502263B}"/>
              </a:ext>
            </a:extLst>
          </p:cNvPr>
          <p:cNvSpPr>
            <a:spLocks noGrp="1"/>
          </p:cNvSpPr>
          <p:nvPr>
            <p:ph type="title"/>
          </p:nvPr>
        </p:nvSpPr>
        <p:spPr>
          <a:xfrm>
            <a:off x="1080252" y="1344441"/>
            <a:ext cx="5216860" cy="561432"/>
          </a:xfrm>
        </p:spPr>
        <p:txBody>
          <a:bodyPr>
            <a:normAutofit/>
          </a:bodyPr>
          <a:lstStyle/>
          <a:p>
            <a:pPr algn="l"/>
            <a:r>
              <a:rPr lang="en-US" sz="2400" b="1" dirty="0"/>
              <a:t>4. </a:t>
            </a:r>
            <a:r>
              <a:rPr lang="en-US" sz="2400" b="1" dirty="0" err="1"/>
              <a:t>Construcción</a:t>
            </a:r>
            <a:r>
              <a:rPr lang="en-US" sz="2400" b="1" dirty="0"/>
              <a:t> y </a:t>
            </a:r>
            <a:r>
              <a:rPr lang="en-US" sz="2400" b="1" dirty="0" err="1"/>
              <a:t>evaluación</a:t>
            </a:r>
            <a:r>
              <a:rPr lang="en-US" sz="2400" b="1" dirty="0"/>
              <a:t> de </a:t>
            </a:r>
            <a:r>
              <a:rPr lang="en-US" sz="2400" b="1" dirty="0" err="1"/>
              <a:t>modelos</a:t>
            </a:r>
            <a:endParaRPr lang="en-US" sz="2400" b="1" dirty="0"/>
          </a:p>
        </p:txBody>
      </p:sp>
      <p:sp>
        <p:nvSpPr>
          <p:cNvPr id="28" name="Elipse 27">
            <a:extLst>
              <a:ext uri="{FF2B5EF4-FFF2-40B4-BE49-F238E27FC236}">
                <a16:creationId xmlns:a16="http://schemas.microsoft.com/office/drawing/2014/main" id="{4D630E2D-D085-4304-8969-EA757898F0B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1" name="Imagen 30">
            <a:extLst>
              <a:ext uri="{FF2B5EF4-FFF2-40B4-BE49-F238E27FC236}">
                <a16:creationId xmlns:a16="http://schemas.microsoft.com/office/drawing/2014/main" id="{53C2051A-9BEE-4C73-842B-FBA226E6B3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396" y="1387081"/>
            <a:ext cx="427630" cy="427630"/>
          </a:xfrm>
          <a:prstGeom prst="rect">
            <a:avLst/>
          </a:prstGeom>
        </p:spPr>
      </p:pic>
      <p:cxnSp>
        <p:nvCxnSpPr>
          <p:cNvPr id="33" name="Conector recto 32">
            <a:extLst>
              <a:ext uri="{FF2B5EF4-FFF2-40B4-BE49-F238E27FC236}">
                <a16:creationId xmlns:a16="http://schemas.microsoft.com/office/drawing/2014/main" id="{0F7BD238-A778-4157-86F7-8DF0BB74B598}"/>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706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29"/>
          <p:cNvSpPr txBox="1"/>
          <p:nvPr/>
        </p:nvSpPr>
        <p:spPr>
          <a:xfrm>
            <a:off x="406364" y="2195300"/>
            <a:ext cx="2858326" cy="338554"/>
          </a:xfrm>
          <a:prstGeom prst="rect">
            <a:avLst/>
          </a:prstGeom>
          <a:noFill/>
        </p:spPr>
        <p:txBody>
          <a:bodyPr wrap="square" rtlCol="0">
            <a:spAutoFit/>
          </a:bodyPr>
          <a:lstStyle/>
          <a:p>
            <a:r>
              <a:rPr lang="es-ES" sz="1600" b="1" dirty="0"/>
              <a:t>TIPOS</a:t>
            </a:r>
            <a:r>
              <a:rPr lang="es-ES" sz="1600" dirty="0"/>
              <a:t> DE CROSS-VALIDATION:</a:t>
            </a:r>
            <a:endParaRPr lang="en-US" sz="1600" dirty="0"/>
          </a:p>
        </p:txBody>
      </p:sp>
      <p:sp>
        <p:nvSpPr>
          <p:cNvPr id="17" name="Rectángulo 16"/>
          <p:cNvSpPr/>
          <p:nvPr/>
        </p:nvSpPr>
        <p:spPr>
          <a:xfrm>
            <a:off x="320613" y="2854059"/>
            <a:ext cx="5251512" cy="1600438"/>
          </a:xfrm>
          <a:prstGeom prst="rect">
            <a:avLst/>
          </a:prstGeom>
        </p:spPr>
        <p:txBody>
          <a:bodyPr wrap="square">
            <a:spAutoFit/>
          </a:bodyPr>
          <a:lstStyle/>
          <a:p>
            <a:pPr algn="just"/>
            <a:r>
              <a:rPr lang="en-US" sz="1400" b="1" dirty="0">
                <a:solidFill>
                  <a:srgbClr val="0070C0"/>
                </a:solidFill>
              </a:rPr>
              <a:t>SHUFFLE: (</a:t>
            </a:r>
            <a:r>
              <a:rPr lang="en-US" sz="1400" b="1" dirty="0" err="1">
                <a:solidFill>
                  <a:srgbClr val="0070C0"/>
                </a:solidFill>
              </a:rPr>
              <a:t>Variante</a:t>
            </a:r>
            <a:r>
              <a:rPr lang="en-US" sz="1400" b="1" dirty="0">
                <a:solidFill>
                  <a:srgbClr val="0070C0"/>
                </a:solidFill>
              </a:rPr>
              <a:t> para </a:t>
            </a:r>
            <a:r>
              <a:rPr lang="en-US" sz="1400" b="1" dirty="0" err="1">
                <a:solidFill>
                  <a:srgbClr val="0070C0"/>
                </a:solidFill>
              </a:rPr>
              <a:t>clasificación</a:t>
            </a:r>
            <a:r>
              <a:rPr lang="en-US" sz="1400" b="1" dirty="0">
                <a:solidFill>
                  <a:srgbClr val="0070C0"/>
                </a:solidFill>
              </a:rPr>
              <a:t>: </a:t>
            </a:r>
            <a:r>
              <a:rPr lang="en-US" sz="1400" b="1" i="1" dirty="0" err="1">
                <a:solidFill>
                  <a:srgbClr val="0070C0"/>
                </a:solidFill>
              </a:rPr>
              <a:t>StratifiedShuffleSplit</a:t>
            </a:r>
            <a:r>
              <a:rPr lang="en-US" sz="1400" b="1" dirty="0">
                <a:solidFill>
                  <a:srgbClr val="0070C0"/>
                </a:solidFill>
              </a:rPr>
              <a:t>) </a:t>
            </a:r>
            <a:r>
              <a:rPr lang="es-ES" sz="1400" dirty="0"/>
              <a:t>Este método consiste en dividir aleatoriamente el conjunto de datos de entrenamiento y prueba o validación. La ventaja es que la división de datos entrenamiento-prueba no depende del número de iteraciones. En cambio, con este método hay algunas muestras que quedan sin evaluar y otras que se evalúan más de una vez, es decir, los subconjuntos de prueba y entrenamiento se pueden solapar.</a:t>
            </a:r>
            <a:endParaRPr lang="en-US" sz="1400" dirty="0"/>
          </a:p>
        </p:txBody>
      </p:sp>
      <p:sp>
        <p:nvSpPr>
          <p:cNvPr id="18" name="CuadroTexto 17"/>
          <p:cNvSpPr txBox="1"/>
          <p:nvPr/>
        </p:nvSpPr>
        <p:spPr>
          <a:xfrm rot="16200000">
            <a:off x="5412299" y="3497921"/>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grpSp>
        <p:nvGrpSpPr>
          <p:cNvPr id="4" name="Grupo 3"/>
          <p:cNvGrpSpPr/>
          <p:nvPr/>
        </p:nvGrpSpPr>
        <p:grpSpPr>
          <a:xfrm>
            <a:off x="5905499" y="4691841"/>
            <a:ext cx="3009901" cy="1427072"/>
            <a:chOff x="5854699" y="4336464"/>
            <a:chExt cx="3009901" cy="1427072"/>
          </a:xfrm>
        </p:grpSpPr>
        <p:pic>
          <p:nvPicPr>
            <p:cNvPr id="37" name="Picture 2" descr="../_images/sphx_glr_plot_cv_indices_0101.png"/>
            <p:cNvPicPr>
              <a:picLocks noChangeAspect="1" noChangeArrowheads="1"/>
            </p:cNvPicPr>
            <p:nvPr/>
          </p:nvPicPr>
          <p:blipFill rotWithShape="1">
            <a:blip r:embed="rId3">
              <a:extLst>
                <a:ext uri="{28A0092B-C50C-407E-A947-70E740481C1C}">
                  <a14:useLocalDpi xmlns:a14="http://schemas.microsoft.com/office/drawing/2010/main" val="0"/>
                </a:ext>
              </a:extLst>
            </a:blip>
            <a:srcRect l="10552" r="5133" b="41623"/>
            <a:stretch/>
          </p:blipFill>
          <p:spPr bwMode="auto">
            <a:xfrm>
              <a:off x="5854699" y="4336464"/>
              <a:ext cx="3009901" cy="10419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_images/sphx_glr_plot_cv_indices_0041.png"/>
            <p:cNvPicPr>
              <a:picLocks noChangeAspect="1" noChangeArrowheads="1"/>
            </p:cNvPicPr>
            <p:nvPr/>
          </p:nvPicPr>
          <p:blipFill rotWithShape="1">
            <a:blip r:embed="rId4">
              <a:extLst>
                <a:ext uri="{28A0092B-C50C-407E-A947-70E740481C1C}">
                  <a14:useLocalDpi xmlns:a14="http://schemas.microsoft.com/office/drawing/2010/main" val="0"/>
                </a:ext>
              </a:extLst>
            </a:blip>
            <a:srcRect l="11512" t="78110" r="25084"/>
            <a:stretch/>
          </p:blipFill>
          <p:spPr bwMode="auto">
            <a:xfrm>
              <a:off x="5889792" y="5378450"/>
              <a:ext cx="2258845" cy="3850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upo 2"/>
          <p:cNvGrpSpPr/>
          <p:nvPr/>
        </p:nvGrpSpPr>
        <p:grpSpPr>
          <a:xfrm>
            <a:off x="5829300" y="2914953"/>
            <a:ext cx="3079750" cy="1434390"/>
            <a:chOff x="5829300" y="2498089"/>
            <a:chExt cx="3079750" cy="1434390"/>
          </a:xfrm>
        </p:grpSpPr>
        <p:pic>
          <p:nvPicPr>
            <p:cNvPr id="3076" name="Picture 4" descr="../_images/sphx_glr_plot_cv_indices_0061.png"/>
            <p:cNvPicPr>
              <a:picLocks noChangeAspect="1" noChangeArrowheads="1"/>
            </p:cNvPicPr>
            <p:nvPr/>
          </p:nvPicPr>
          <p:blipFill rotWithShape="1">
            <a:blip r:embed="rId5">
              <a:extLst>
                <a:ext uri="{28A0092B-C50C-407E-A947-70E740481C1C}">
                  <a14:useLocalDpi xmlns:a14="http://schemas.microsoft.com/office/drawing/2010/main" val="0"/>
                </a:ext>
              </a:extLst>
            </a:blip>
            <a:srcRect l="9783" r="4463" b="41440"/>
            <a:stretch/>
          </p:blipFill>
          <p:spPr bwMode="auto">
            <a:xfrm>
              <a:off x="5829300" y="2498089"/>
              <a:ext cx="3079750" cy="10515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_images/sphx_glr_plot_cv_indices_0041.png"/>
            <p:cNvPicPr>
              <a:picLocks noChangeAspect="1" noChangeArrowheads="1"/>
            </p:cNvPicPr>
            <p:nvPr/>
          </p:nvPicPr>
          <p:blipFill rotWithShape="1">
            <a:blip r:embed="rId4">
              <a:extLst>
                <a:ext uri="{28A0092B-C50C-407E-A947-70E740481C1C}">
                  <a14:useLocalDpi xmlns:a14="http://schemas.microsoft.com/office/drawing/2010/main" val="0"/>
                </a:ext>
              </a:extLst>
            </a:blip>
            <a:srcRect l="11512" t="78110" r="25084"/>
            <a:stretch/>
          </p:blipFill>
          <p:spPr bwMode="auto">
            <a:xfrm>
              <a:off x="5892174" y="3547393"/>
              <a:ext cx="2275514" cy="385086"/>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uadroTexto 21"/>
          <p:cNvSpPr txBox="1"/>
          <p:nvPr/>
        </p:nvSpPr>
        <p:spPr>
          <a:xfrm rot="16200000">
            <a:off x="5447138" y="5251569"/>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sp>
        <p:nvSpPr>
          <p:cNvPr id="6" name="Rectángulo 5"/>
          <p:cNvSpPr/>
          <p:nvPr/>
        </p:nvSpPr>
        <p:spPr>
          <a:xfrm>
            <a:off x="316983" y="4931138"/>
            <a:ext cx="5255142" cy="738664"/>
          </a:xfrm>
          <a:prstGeom prst="rect">
            <a:avLst/>
          </a:prstGeom>
        </p:spPr>
        <p:txBody>
          <a:bodyPr wrap="square">
            <a:spAutoFit/>
          </a:bodyPr>
          <a:lstStyle/>
          <a:p>
            <a:pPr algn="just"/>
            <a:r>
              <a:rPr lang="en-US" sz="1400" b="1" dirty="0">
                <a:solidFill>
                  <a:srgbClr val="0070C0"/>
                </a:solidFill>
              </a:rPr>
              <a:t>TIME SERIES: </a:t>
            </a:r>
            <a:r>
              <a:rPr lang="en-US" sz="1400" dirty="0"/>
              <a:t>se </a:t>
            </a:r>
            <a:r>
              <a:rPr lang="en-US" sz="1400" dirty="0" err="1"/>
              <a:t>utiliza</a:t>
            </a:r>
            <a:r>
              <a:rPr lang="en-US" sz="1400" dirty="0"/>
              <a:t> para </a:t>
            </a:r>
            <a:r>
              <a:rPr lang="en-US" sz="1400" dirty="0" err="1"/>
              <a:t>entrenar</a:t>
            </a:r>
            <a:r>
              <a:rPr lang="en-US" sz="1400" dirty="0"/>
              <a:t> </a:t>
            </a:r>
            <a:r>
              <a:rPr lang="en-US" sz="1400" dirty="0" err="1"/>
              <a:t>datos</a:t>
            </a:r>
            <a:r>
              <a:rPr lang="en-US" sz="1400" dirty="0"/>
              <a:t> que son series temporalis </a:t>
            </a:r>
            <a:r>
              <a:rPr lang="en-US" sz="1400" dirty="0" err="1"/>
              <a:t>dependientes</a:t>
            </a:r>
            <a:r>
              <a:rPr lang="en-US" sz="1400" dirty="0"/>
              <a:t>. Los </a:t>
            </a:r>
            <a:r>
              <a:rPr lang="en-US" sz="1400" dirty="0" err="1"/>
              <a:t>conjuntos</a:t>
            </a:r>
            <a:r>
              <a:rPr lang="en-US" sz="1400" dirty="0"/>
              <a:t> de </a:t>
            </a:r>
            <a:r>
              <a:rPr lang="en-US" sz="1400" dirty="0" err="1"/>
              <a:t>entrenamiento</a:t>
            </a:r>
            <a:r>
              <a:rPr lang="en-US" sz="1400" dirty="0"/>
              <a:t> </a:t>
            </a:r>
            <a:r>
              <a:rPr lang="en-US" sz="1400" dirty="0" err="1"/>
              <a:t>sucesivos</a:t>
            </a:r>
            <a:r>
              <a:rPr lang="en-US" sz="1400" dirty="0"/>
              <a:t> son </a:t>
            </a:r>
            <a:r>
              <a:rPr lang="en-US" sz="1400" dirty="0" err="1"/>
              <a:t>superconjuntos</a:t>
            </a:r>
            <a:r>
              <a:rPr lang="en-US" sz="1400" dirty="0"/>
              <a:t> de la </a:t>
            </a:r>
            <a:r>
              <a:rPr lang="en-US" sz="1400" dirty="0" err="1"/>
              <a:t>iteración</a:t>
            </a:r>
            <a:r>
              <a:rPr lang="en-US" sz="1400" dirty="0"/>
              <a:t> anterior. </a:t>
            </a:r>
          </a:p>
        </p:txBody>
      </p:sp>
      <p:sp>
        <p:nvSpPr>
          <p:cNvPr id="23" name="Título 1">
            <a:extLst>
              <a:ext uri="{FF2B5EF4-FFF2-40B4-BE49-F238E27FC236}">
                <a16:creationId xmlns:a16="http://schemas.microsoft.com/office/drawing/2014/main" id="{E7CB00E0-57B7-4E3B-B086-44AB82A2556C}"/>
              </a:ext>
            </a:extLst>
          </p:cNvPr>
          <p:cNvSpPr>
            <a:spLocks noGrp="1"/>
          </p:cNvSpPr>
          <p:nvPr>
            <p:ph type="title"/>
          </p:nvPr>
        </p:nvSpPr>
        <p:spPr>
          <a:xfrm>
            <a:off x="1080252" y="1344441"/>
            <a:ext cx="5216860" cy="561432"/>
          </a:xfrm>
        </p:spPr>
        <p:txBody>
          <a:bodyPr>
            <a:normAutofit/>
          </a:bodyPr>
          <a:lstStyle/>
          <a:p>
            <a:pPr algn="l"/>
            <a:r>
              <a:rPr lang="en-US" sz="2400" b="1" dirty="0"/>
              <a:t>4. </a:t>
            </a:r>
            <a:r>
              <a:rPr lang="en-US" sz="2400" b="1" dirty="0" err="1"/>
              <a:t>Construcción</a:t>
            </a:r>
            <a:r>
              <a:rPr lang="en-US" sz="2400" b="1" dirty="0"/>
              <a:t> y </a:t>
            </a:r>
            <a:r>
              <a:rPr lang="en-US" sz="2400" b="1" dirty="0" err="1"/>
              <a:t>evaluación</a:t>
            </a:r>
            <a:r>
              <a:rPr lang="en-US" sz="2400" b="1" dirty="0"/>
              <a:t> de </a:t>
            </a:r>
            <a:r>
              <a:rPr lang="en-US" sz="2400" b="1" dirty="0" err="1"/>
              <a:t>modelos</a:t>
            </a:r>
            <a:endParaRPr lang="en-US" sz="2400" b="1" dirty="0"/>
          </a:p>
        </p:txBody>
      </p:sp>
      <p:sp>
        <p:nvSpPr>
          <p:cNvPr id="27" name="Elipse 26">
            <a:extLst>
              <a:ext uri="{FF2B5EF4-FFF2-40B4-BE49-F238E27FC236}">
                <a16:creationId xmlns:a16="http://schemas.microsoft.com/office/drawing/2014/main" id="{D439EC2C-BBFC-41ED-AF6F-E008A7C6B6B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1" name="Imagen 30">
            <a:extLst>
              <a:ext uri="{FF2B5EF4-FFF2-40B4-BE49-F238E27FC236}">
                <a16:creationId xmlns:a16="http://schemas.microsoft.com/office/drawing/2014/main" id="{02EB45E0-FFB7-4C2C-A41B-2BE935D2BF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396" y="1387081"/>
            <a:ext cx="427630" cy="427630"/>
          </a:xfrm>
          <a:prstGeom prst="rect">
            <a:avLst/>
          </a:prstGeom>
        </p:spPr>
      </p:pic>
      <p:cxnSp>
        <p:nvCxnSpPr>
          <p:cNvPr id="32" name="Conector recto 31">
            <a:extLst>
              <a:ext uri="{FF2B5EF4-FFF2-40B4-BE49-F238E27FC236}">
                <a16:creationId xmlns:a16="http://schemas.microsoft.com/office/drawing/2014/main" id="{B2FEA3E4-975C-4E41-B160-A89AE1AE13F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6250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ipse 14">
            <a:extLst>
              <a:ext uri="{FF2B5EF4-FFF2-40B4-BE49-F238E27FC236}">
                <a16:creationId xmlns:a16="http://schemas.microsoft.com/office/drawing/2014/main" id="{C50D208C-D68C-4087-9C77-99E682B1C8B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67</a:t>
            </a:fld>
            <a:endParaRPr lang="es-ES" dirty="0"/>
          </a:p>
        </p:txBody>
      </p:sp>
      <p:sp>
        <p:nvSpPr>
          <p:cNvPr id="9" name="Título 1"/>
          <p:cNvSpPr>
            <a:spLocks noGrp="1"/>
          </p:cNvSpPr>
          <p:nvPr>
            <p:ph type="title"/>
          </p:nvPr>
        </p:nvSpPr>
        <p:spPr>
          <a:xfrm>
            <a:off x="1080252" y="1344441"/>
            <a:ext cx="4587123" cy="561432"/>
          </a:xfrm>
        </p:spPr>
        <p:txBody>
          <a:bodyPr>
            <a:normAutofit/>
          </a:bodyPr>
          <a:lstStyle/>
          <a:p>
            <a:pPr algn="l"/>
            <a:r>
              <a:rPr lang="en-US" sz="2400" b="1" dirty="0"/>
              <a:t>5. </a:t>
            </a:r>
            <a:r>
              <a:rPr lang="en-US" sz="2400" b="1" dirty="0" err="1"/>
              <a:t>Ajustar</a:t>
            </a:r>
            <a:r>
              <a:rPr lang="en-US" sz="2400" b="1" dirty="0"/>
              <a:t> </a:t>
            </a:r>
            <a:r>
              <a:rPr lang="en-US" sz="2400" b="1" dirty="0" err="1"/>
              <a:t>hiperparámetros</a:t>
            </a:r>
            <a:endParaRPr lang="en-US" sz="2400" b="1" dirty="0"/>
          </a:p>
        </p:txBody>
      </p:sp>
      <p:sp>
        <p:nvSpPr>
          <p:cNvPr id="2" name="Rectángulo 1"/>
          <p:cNvSpPr/>
          <p:nvPr/>
        </p:nvSpPr>
        <p:spPr>
          <a:xfrm>
            <a:off x="487447" y="2004005"/>
            <a:ext cx="8235574" cy="2031325"/>
          </a:xfrm>
          <a:prstGeom prst="rect">
            <a:avLst/>
          </a:prstGeom>
        </p:spPr>
        <p:txBody>
          <a:bodyPr wrap="square">
            <a:spAutoFit/>
          </a:bodyPr>
          <a:lstStyle/>
          <a:p>
            <a:pPr algn="just"/>
            <a:r>
              <a:rPr lang="en-US" sz="1400" b="1" dirty="0">
                <a:solidFill>
                  <a:srgbClr val="0070C0"/>
                </a:solidFill>
              </a:rPr>
              <a:t>OPTIMIZACIÓN DE HYPERPARÁMETROS</a:t>
            </a:r>
          </a:p>
          <a:p>
            <a:pPr marL="285750" indent="-285750" algn="just">
              <a:buFont typeface="Arial" panose="020B0604020202020204" pitchFamily="34" charset="0"/>
              <a:buChar char="•"/>
            </a:pPr>
            <a:r>
              <a:rPr lang="es-ES" sz="1400" dirty="0"/>
              <a:t>Cada modelo de Machine </a:t>
            </a:r>
            <a:r>
              <a:rPr lang="es-ES" sz="1400" dirty="0" err="1"/>
              <a:t>Learning</a:t>
            </a:r>
            <a:r>
              <a:rPr lang="es-ES" sz="1400" dirty="0"/>
              <a:t> tiene un amplio número de parámetros que se utilizan para controlar el proceso de aprendizaje. Se llaman </a:t>
            </a:r>
            <a:r>
              <a:rPr lang="es-ES" sz="1400" dirty="0" err="1"/>
              <a:t>hiperparámetros</a:t>
            </a:r>
            <a:r>
              <a:rPr lang="es-ES" sz="1400" dirty="0"/>
              <a:t> a los parámetros del modelo que pueden ser modificados y, dependiendo del conjunto de datos, pueden dar lugar a un aumento del rendimiento del modelo. </a:t>
            </a:r>
          </a:p>
          <a:p>
            <a:pPr marL="285750" indent="-285750" algn="just">
              <a:buFont typeface="Arial" panose="020B0604020202020204" pitchFamily="34" charset="0"/>
              <a:buChar char="•"/>
            </a:pPr>
            <a:r>
              <a:rPr lang="es-ES" sz="1400" dirty="0"/>
              <a:t>El proceso de encontrar el mejor conjunto parámetros para un modelo y un conjunto de datos se conoce como </a:t>
            </a:r>
            <a:r>
              <a:rPr lang="es-ES" sz="1400" b="1" dirty="0"/>
              <a:t>optimización de </a:t>
            </a:r>
            <a:r>
              <a:rPr lang="es-ES" sz="1400" b="1" dirty="0" err="1"/>
              <a:t>hiperparámetros</a:t>
            </a:r>
            <a:r>
              <a:rPr lang="es-ES" sz="1400" dirty="0"/>
              <a:t>. </a:t>
            </a:r>
          </a:p>
          <a:p>
            <a:pPr marL="285750" indent="-285750" algn="just">
              <a:buFont typeface="Arial" panose="020B0604020202020204" pitchFamily="34" charset="0"/>
              <a:buChar char="•"/>
            </a:pPr>
            <a:r>
              <a:rPr lang="es-ES" sz="1400" b="0" i="0" dirty="0">
                <a:effectLst/>
              </a:rPr>
              <a:t>Se suele utilizar el subconjunto de </a:t>
            </a:r>
            <a:r>
              <a:rPr lang="es-ES" sz="1400" b="1" i="0" u="sng" dirty="0">
                <a:effectLst/>
              </a:rPr>
              <a:t>datos de validación para ajustar los </a:t>
            </a:r>
            <a:r>
              <a:rPr lang="es-ES" sz="1400" b="1" i="0" u="sng" dirty="0" err="1">
                <a:effectLst/>
              </a:rPr>
              <a:t>hiperparámetros</a:t>
            </a:r>
            <a:r>
              <a:rPr lang="es-ES" sz="1400" b="0" i="0" dirty="0">
                <a:effectLst/>
              </a:rPr>
              <a:t>.</a:t>
            </a:r>
          </a:p>
          <a:p>
            <a:pPr marL="285750" indent="-285750" algn="just">
              <a:buFont typeface="Arial" panose="020B0604020202020204" pitchFamily="34" charset="0"/>
              <a:buChar char="•"/>
            </a:pPr>
            <a:r>
              <a:rPr lang="es-ES" sz="1400" dirty="0"/>
              <a:t>Un método común para la optimización de </a:t>
            </a:r>
            <a:r>
              <a:rPr lang="es-ES" sz="1400" dirty="0" err="1"/>
              <a:t>hiperparámetros</a:t>
            </a:r>
            <a:r>
              <a:rPr lang="es-ES" sz="1400" dirty="0"/>
              <a:t> se conoce como </a:t>
            </a:r>
            <a:r>
              <a:rPr lang="es-ES" sz="1400" b="1" dirty="0" err="1"/>
              <a:t>GridSearch</a:t>
            </a:r>
            <a:r>
              <a:rPr lang="es-ES" sz="1400" dirty="0"/>
              <a:t>.</a:t>
            </a:r>
          </a:p>
        </p:txBody>
      </p:sp>
      <p:pic>
        <p:nvPicPr>
          <p:cNvPr id="13" name="Picture 4" descr="Hyperparameter Definition | Deep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421" y="4128378"/>
            <a:ext cx="4595900" cy="2422707"/>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546" y="1422712"/>
            <a:ext cx="328822" cy="328822"/>
          </a:xfrm>
          <a:prstGeom prst="rect">
            <a:avLst/>
          </a:prstGeom>
        </p:spPr>
      </p:pic>
      <p:sp>
        <p:nvSpPr>
          <p:cNvPr id="11" name="Rectángulo 10"/>
          <p:cNvSpPr/>
          <p:nvPr/>
        </p:nvSpPr>
        <p:spPr>
          <a:xfrm>
            <a:off x="1917700" y="6201559"/>
            <a:ext cx="5013121" cy="41514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ector recto 17">
            <a:extLst>
              <a:ext uri="{FF2B5EF4-FFF2-40B4-BE49-F238E27FC236}">
                <a16:creationId xmlns:a16="http://schemas.microsoft.com/office/drawing/2014/main" id="{E5356214-CDB7-449A-B6BD-2D2988318153}"/>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46645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68</a:t>
            </a:fld>
            <a:endParaRPr lang="es-ES" dirty="0"/>
          </a:p>
        </p:txBody>
      </p:sp>
      <p:sp>
        <p:nvSpPr>
          <p:cNvPr id="2" name="Rectángulo 1"/>
          <p:cNvSpPr/>
          <p:nvPr/>
        </p:nvSpPr>
        <p:spPr>
          <a:xfrm>
            <a:off x="487447" y="2004005"/>
            <a:ext cx="8235574" cy="307777"/>
          </a:xfrm>
          <a:prstGeom prst="rect">
            <a:avLst/>
          </a:prstGeom>
        </p:spPr>
        <p:txBody>
          <a:bodyPr wrap="square">
            <a:spAutoFit/>
          </a:bodyPr>
          <a:lstStyle/>
          <a:p>
            <a:pPr algn="just"/>
            <a:r>
              <a:rPr lang="en-US" sz="1400" b="1" dirty="0">
                <a:solidFill>
                  <a:srgbClr val="0070C0"/>
                </a:solidFill>
              </a:rPr>
              <a:t>EJEMPLOS de HIPERPARÁMETROS DE ALGORITMOS</a:t>
            </a:r>
          </a:p>
        </p:txBody>
      </p:sp>
      <p:sp>
        <p:nvSpPr>
          <p:cNvPr id="3" name="Rectangle 3">
            <a:extLst>
              <a:ext uri="{FF2B5EF4-FFF2-40B4-BE49-F238E27FC236}">
                <a16:creationId xmlns:a16="http://schemas.microsoft.com/office/drawing/2014/main" id="{0084AC30-C8A3-496B-9EB3-317A70949CCE}"/>
              </a:ext>
            </a:extLst>
          </p:cNvPr>
          <p:cNvSpPr>
            <a:spLocks noChangeArrowheads="1"/>
          </p:cNvSpPr>
          <p:nvPr/>
        </p:nvSpPr>
        <p:spPr bwMode="auto">
          <a:xfrm>
            <a:off x="487447" y="2431410"/>
            <a:ext cx="4785284" cy="569387"/>
          </a:xfrm>
          <a:prstGeom prst="rect">
            <a:avLst/>
          </a:prstGeom>
          <a:noFill/>
          <a:ln>
            <a:noFill/>
          </a:ln>
          <a:effec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gl-ES" altLang="gl-ES" sz="1600" dirty="0" err="1">
                <a:latin typeface="Consolas" panose="020B0609020204030204" pitchFamily="49" charset="0"/>
                <a:hlinkClick r:id="rId3" tooltip="sklearn.ensemble">
                  <a:extLst>
                    <a:ext uri="{A12FA001-AC4F-418D-AE19-62706E023703}">
                      <ahyp:hlinkClr xmlns:ahyp="http://schemas.microsoft.com/office/drawing/2018/hyperlinkcolor" val="tx"/>
                    </a:ext>
                  </a:extLst>
                </a:hlinkClick>
              </a:rPr>
              <a:t>sklearn.ensemble</a:t>
            </a:r>
            <a:r>
              <a:rPr lang="gl-ES" altLang="gl-ES" sz="1600" dirty="0" err="1">
                <a:latin typeface="Consolas" panose="020B0609020204030204" pitchFamily="49" charset="0"/>
              </a:rPr>
              <a:t>.</a:t>
            </a:r>
            <a:r>
              <a:rPr kumimoji="0" lang="gl-ES" altLang="gl-ES" sz="1600" b="0" i="0" u="none" strike="noStrike" cap="none" normalizeH="0" baseline="0" dirty="0" err="1">
                <a:ln>
                  <a:noFill/>
                </a:ln>
                <a:effectLst/>
                <a:latin typeface="Consolas" panose="020B0609020204030204" pitchFamily="49" charset="0"/>
              </a:rPr>
              <a:t>RandomForestClassifier</a:t>
            </a:r>
            <a:r>
              <a:rPr kumimoji="0" lang="gl-ES" altLang="gl-ES" sz="1600" b="0" i="0" u="none" strike="noStrike" cap="none" normalizeH="0" baseline="0" dirty="0">
                <a:ln>
                  <a:noFill/>
                </a:ln>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gl-ES" altLang="gl-ES" sz="1800" b="0" i="0" u="none" strike="noStrike" cap="none" normalizeH="0" baseline="0" dirty="0">
              <a:ln>
                <a:noFill/>
              </a:ln>
              <a:effectLst/>
              <a:latin typeface="Consolas" panose="020B0609020204030204" pitchFamily="49" charset="0"/>
            </a:endParaRPr>
          </a:p>
        </p:txBody>
      </p:sp>
      <p:sp>
        <p:nvSpPr>
          <p:cNvPr id="5" name="Rectángulo 4">
            <a:extLst>
              <a:ext uri="{FF2B5EF4-FFF2-40B4-BE49-F238E27FC236}">
                <a16:creationId xmlns:a16="http://schemas.microsoft.com/office/drawing/2014/main" id="{76316307-1B78-4BE7-872D-A1F18E477CE7}"/>
              </a:ext>
            </a:extLst>
          </p:cNvPr>
          <p:cNvSpPr/>
          <p:nvPr/>
        </p:nvSpPr>
        <p:spPr>
          <a:xfrm>
            <a:off x="487447" y="6239659"/>
            <a:ext cx="7267897" cy="253916"/>
          </a:xfrm>
          <a:prstGeom prst="rect">
            <a:avLst/>
          </a:prstGeom>
        </p:spPr>
        <p:txBody>
          <a:bodyPr wrap="square">
            <a:spAutoFit/>
          </a:bodyPr>
          <a:lstStyle/>
          <a:p>
            <a:r>
              <a:rPr lang="en-US" sz="1050" dirty="0" err="1">
                <a:solidFill>
                  <a:schemeClr val="bg1">
                    <a:lumMod val="50000"/>
                  </a:schemeClr>
                </a:solidFill>
              </a:rPr>
              <a:t>Información</a:t>
            </a:r>
            <a:r>
              <a:rPr lang="en-US" sz="1050" dirty="0">
                <a:solidFill>
                  <a:schemeClr val="bg1">
                    <a:lumMod val="50000"/>
                  </a:schemeClr>
                </a:solidFill>
              </a:rPr>
              <a:t>: https://scikit-learn.org/stable/modules/generated/sklearn.ensemble.RandomForestClassifier.html</a:t>
            </a:r>
          </a:p>
        </p:txBody>
      </p:sp>
      <p:pic>
        <p:nvPicPr>
          <p:cNvPr id="6" name="Imagen 5">
            <a:extLst>
              <a:ext uri="{FF2B5EF4-FFF2-40B4-BE49-F238E27FC236}">
                <a16:creationId xmlns:a16="http://schemas.microsoft.com/office/drawing/2014/main" id="{CA17A53D-999C-43A5-8916-A8122207858A}"/>
              </a:ext>
            </a:extLst>
          </p:cNvPr>
          <p:cNvPicPr>
            <a:picLocks noChangeAspect="1"/>
          </p:cNvPicPr>
          <p:nvPr/>
        </p:nvPicPr>
        <p:blipFill>
          <a:blip r:embed="rId4"/>
          <a:stretch>
            <a:fillRect/>
          </a:stretch>
        </p:blipFill>
        <p:spPr>
          <a:xfrm>
            <a:off x="574789" y="2710150"/>
            <a:ext cx="8235574" cy="1139513"/>
          </a:xfrm>
          <a:prstGeom prst="rect">
            <a:avLst/>
          </a:prstGeom>
        </p:spPr>
      </p:pic>
      <p:pic>
        <p:nvPicPr>
          <p:cNvPr id="8" name="Imagen 7">
            <a:extLst>
              <a:ext uri="{FF2B5EF4-FFF2-40B4-BE49-F238E27FC236}">
                <a16:creationId xmlns:a16="http://schemas.microsoft.com/office/drawing/2014/main" id="{E30A9E3A-69D1-40DA-8327-6865FD95B4AF}"/>
              </a:ext>
            </a:extLst>
          </p:cNvPr>
          <p:cNvPicPr>
            <a:picLocks noChangeAspect="1"/>
          </p:cNvPicPr>
          <p:nvPr/>
        </p:nvPicPr>
        <p:blipFill>
          <a:blip r:embed="rId5"/>
          <a:stretch>
            <a:fillRect/>
          </a:stretch>
        </p:blipFill>
        <p:spPr>
          <a:xfrm>
            <a:off x="574789" y="3806109"/>
            <a:ext cx="5115728" cy="2370573"/>
          </a:xfrm>
          <a:prstGeom prst="rect">
            <a:avLst/>
          </a:prstGeom>
        </p:spPr>
      </p:pic>
      <p:sp>
        <p:nvSpPr>
          <p:cNvPr id="15" name="Elipse 14">
            <a:extLst>
              <a:ext uri="{FF2B5EF4-FFF2-40B4-BE49-F238E27FC236}">
                <a16:creationId xmlns:a16="http://schemas.microsoft.com/office/drawing/2014/main" id="{F3206D06-5168-4D5B-9BC7-8BD9ACAD8CA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ítulo 1">
            <a:extLst>
              <a:ext uri="{FF2B5EF4-FFF2-40B4-BE49-F238E27FC236}">
                <a16:creationId xmlns:a16="http://schemas.microsoft.com/office/drawing/2014/main" id="{53512B19-71CB-4ACF-BC61-3AD2E016AD40}"/>
              </a:ext>
            </a:extLst>
          </p:cNvPr>
          <p:cNvSpPr>
            <a:spLocks noGrp="1"/>
          </p:cNvSpPr>
          <p:nvPr>
            <p:ph type="title"/>
          </p:nvPr>
        </p:nvSpPr>
        <p:spPr>
          <a:xfrm>
            <a:off x="1080252" y="1344441"/>
            <a:ext cx="4587123" cy="561432"/>
          </a:xfrm>
        </p:spPr>
        <p:txBody>
          <a:bodyPr>
            <a:normAutofit/>
          </a:bodyPr>
          <a:lstStyle/>
          <a:p>
            <a:pPr algn="l"/>
            <a:r>
              <a:rPr lang="en-US" sz="2400" b="1" dirty="0"/>
              <a:t>5. </a:t>
            </a:r>
            <a:r>
              <a:rPr lang="en-US" sz="2400" b="1" dirty="0" err="1"/>
              <a:t>Ajustar</a:t>
            </a:r>
            <a:r>
              <a:rPr lang="en-US" sz="2400" b="1" dirty="0"/>
              <a:t> </a:t>
            </a:r>
            <a:r>
              <a:rPr lang="en-US" sz="2400" b="1" dirty="0" err="1"/>
              <a:t>hiperparámetros</a:t>
            </a:r>
            <a:endParaRPr lang="en-US" sz="2400" b="1" dirty="0"/>
          </a:p>
        </p:txBody>
      </p:sp>
      <p:pic>
        <p:nvPicPr>
          <p:cNvPr id="18" name="Imagen 17">
            <a:extLst>
              <a:ext uri="{FF2B5EF4-FFF2-40B4-BE49-F238E27FC236}">
                <a16:creationId xmlns:a16="http://schemas.microsoft.com/office/drawing/2014/main" id="{EDC45074-1EF0-4C9A-B09C-439AA919BF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546" y="1422712"/>
            <a:ext cx="328822" cy="328822"/>
          </a:xfrm>
          <a:prstGeom prst="rect">
            <a:avLst/>
          </a:prstGeom>
        </p:spPr>
      </p:pic>
      <p:cxnSp>
        <p:nvCxnSpPr>
          <p:cNvPr id="19" name="Conector recto 18">
            <a:extLst>
              <a:ext uri="{FF2B5EF4-FFF2-40B4-BE49-F238E27FC236}">
                <a16:creationId xmlns:a16="http://schemas.microsoft.com/office/drawing/2014/main" id="{9D51F859-A3CB-43C6-BA9A-CC43D39AF29B}"/>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3861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442418C9-FC80-4D5F-BDB4-BCB517BF1A2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69</a:t>
            </a:fld>
            <a:endParaRPr lang="es-ES" dirty="0"/>
          </a:p>
        </p:txBody>
      </p:sp>
      <p:sp>
        <p:nvSpPr>
          <p:cNvPr id="2" name="CuadroTexto 1"/>
          <p:cNvSpPr txBox="1"/>
          <p:nvPr/>
        </p:nvSpPr>
        <p:spPr>
          <a:xfrm>
            <a:off x="455862" y="2189073"/>
            <a:ext cx="5232400"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Evaluar al modelo final con métricas adecuadas:</a:t>
            </a:r>
            <a:endParaRPr lang="en-US" sz="1600" dirty="0"/>
          </a:p>
        </p:txBody>
      </p:sp>
      <p:sp>
        <p:nvSpPr>
          <p:cNvPr id="3" name="Rectángulo 2"/>
          <p:cNvSpPr/>
          <p:nvPr/>
        </p:nvSpPr>
        <p:spPr>
          <a:xfrm>
            <a:off x="1241093" y="3678395"/>
            <a:ext cx="4854214" cy="400110"/>
          </a:xfrm>
          <a:prstGeom prst="rect">
            <a:avLst/>
          </a:prstGeom>
        </p:spPr>
        <p:txBody>
          <a:bodyPr wrap="none">
            <a:spAutoFit/>
          </a:bodyPr>
          <a:lstStyle/>
          <a:p>
            <a:r>
              <a:rPr lang="en-US" sz="2000" b="1" i="1" dirty="0"/>
              <a:t>"Si no </a:t>
            </a:r>
            <a:r>
              <a:rPr lang="en-US" sz="2000" b="1" i="1" dirty="0" err="1"/>
              <a:t>puedes</a:t>
            </a:r>
            <a:r>
              <a:rPr lang="en-US" sz="2000" b="1" i="1" dirty="0"/>
              <a:t> </a:t>
            </a:r>
            <a:r>
              <a:rPr lang="en-US" sz="2000" b="1" i="1" dirty="0" err="1"/>
              <a:t>medirlo</a:t>
            </a:r>
            <a:r>
              <a:rPr lang="en-US" sz="2000" b="1" i="1" dirty="0"/>
              <a:t> no </a:t>
            </a:r>
            <a:r>
              <a:rPr lang="en-US" sz="2000" b="1" i="1" dirty="0" err="1"/>
              <a:t>puedes</a:t>
            </a:r>
            <a:r>
              <a:rPr lang="en-US" sz="2000" b="1" i="1" dirty="0"/>
              <a:t> </a:t>
            </a:r>
            <a:r>
              <a:rPr lang="en-US" sz="2000" b="1" i="1" dirty="0" err="1"/>
              <a:t>mejorarlo</a:t>
            </a:r>
            <a:r>
              <a:rPr lang="en-US" sz="2000" b="1" i="1" dirty="0"/>
              <a:t>"</a:t>
            </a:r>
          </a:p>
        </p:txBody>
      </p:sp>
      <p:sp>
        <p:nvSpPr>
          <p:cNvPr id="5" name="Rectángulo 4"/>
          <p:cNvSpPr/>
          <p:nvPr/>
        </p:nvSpPr>
        <p:spPr>
          <a:xfrm>
            <a:off x="515656" y="4396803"/>
            <a:ext cx="6297266" cy="1569660"/>
          </a:xfrm>
          <a:prstGeom prst="rect">
            <a:avLst/>
          </a:prstGeom>
        </p:spPr>
        <p:txBody>
          <a:bodyPr wrap="square">
            <a:spAutoFit/>
          </a:bodyPr>
          <a:lstStyle/>
          <a:p>
            <a:pPr marL="285750" indent="-285750">
              <a:buFont typeface="Arial" panose="020B0604020202020204" pitchFamily="34" charset="0"/>
              <a:buChar char="•"/>
            </a:pPr>
            <a:r>
              <a:rPr lang="en-US" sz="1600" dirty="0" err="1"/>
              <a:t>Finalmente</a:t>
            </a:r>
            <a:r>
              <a:rPr lang="en-US" sz="1600" dirty="0"/>
              <a:t>, </a:t>
            </a:r>
            <a:r>
              <a:rPr lang="en-US" sz="1600" dirty="0" err="1"/>
              <a:t>usamos</a:t>
            </a:r>
            <a:r>
              <a:rPr lang="en-US" sz="1600" dirty="0"/>
              <a:t> el </a:t>
            </a:r>
            <a:r>
              <a:rPr lang="en-US" sz="1600" dirty="0" err="1"/>
              <a:t>mejor</a:t>
            </a:r>
            <a:r>
              <a:rPr lang="en-US" sz="1600" dirty="0"/>
              <a:t> </a:t>
            </a:r>
            <a:r>
              <a:rPr lang="en-US" sz="1600" dirty="0" err="1"/>
              <a:t>modelo</a:t>
            </a:r>
            <a:r>
              <a:rPr lang="en-US" sz="1600" dirty="0"/>
              <a:t> </a:t>
            </a:r>
            <a:r>
              <a:rPr lang="en-US" sz="1600" dirty="0" err="1"/>
              <a:t>hiperparametrizado</a:t>
            </a:r>
            <a:r>
              <a:rPr lang="en-US" sz="1600" dirty="0"/>
              <a:t> para </a:t>
            </a:r>
            <a:r>
              <a:rPr lang="en-US" sz="1600" dirty="0" err="1"/>
              <a:t>predecir</a:t>
            </a:r>
            <a:r>
              <a:rPr lang="en-US" sz="1600" dirty="0"/>
              <a:t> la </a:t>
            </a:r>
            <a:r>
              <a:rPr lang="en-US" sz="1600" b="1" dirty="0"/>
              <a:t>variable </a:t>
            </a:r>
            <a:r>
              <a:rPr lang="en-US" sz="1600" b="1" dirty="0" err="1"/>
              <a:t>objetivo</a:t>
            </a:r>
            <a:r>
              <a:rPr lang="en-US" sz="1600" b="1" dirty="0"/>
              <a:t> </a:t>
            </a:r>
            <a:r>
              <a:rPr lang="en-US" sz="1600" dirty="0" err="1"/>
              <a:t>utilizando</a:t>
            </a:r>
            <a:r>
              <a:rPr lang="en-US" sz="1600" dirty="0"/>
              <a:t> el </a:t>
            </a:r>
            <a:r>
              <a:rPr lang="en-US" sz="1600" dirty="0" err="1"/>
              <a:t>conjunto</a:t>
            </a:r>
            <a:r>
              <a:rPr lang="en-US" sz="1600" dirty="0"/>
              <a:t> de </a:t>
            </a:r>
            <a:r>
              <a:rPr lang="en-US" sz="1600" b="1" dirty="0" err="1"/>
              <a:t>datos</a:t>
            </a:r>
            <a:r>
              <a:rPr lang="en-US" sz="1600" b="1" dirty="0"/>
              <a:t> de </a:t>
            </a:r>
            <a:r>
              <a:rPr lang="en-US" sz="1600" b="1" dirty="0" err="1"/>
              <a:t>prueba</a:t>
            </a:r>
            <a:r>
              <a:rPr lang="en-US" sz="1600" b="1" dirty="0"/>
              <a:t> </a:t>
            </a:r>
            <a:r>
              <a:rPr lang="en-US" sz="1600" dirty="0"/>
              <a:t>(</a:t>
            </a:r>
            <a:r>
              <a:rPr lang="en-US" sz="1600" b="1" dirty="0"/>
              <a:t>test</a:t>
            </a:r>
            <a:r>
              <a:rPr lang="en-US" sz="1600" dirty="0"/>
              <a:t>).</a:t>
            </a:r>
          </a:p>
          <a:p>
            <a:pPr marL="285750" indent="-285750">
              <a:buFont typeface="Arial" panose="020B0604020202020204" pitchFamily="34" charset="0"/>
              <a:buChar char="•"/>
            </a:pPr>
            <a:r>
              <a:rPr lang="en-US" sz="1600" dirty="0"/>
              <a:t>Se </a:t>
            </a:r>
            <a:r>
              <a:rPr lang="en-US" sz="1600" dirty="0" err="1"/>
              <a:t>obtiene</a:t>
            </a:r>
            <a:r>
              <a:rPr lang="en-US" sz="1600" dirty="0"/>
              <a:t> un </a:t>
            </a:r>
            <a:r>
              <a:rPr lang="en-US" sz="1600" dirty="0" err="1"/>
              <a:t>informe</a:t>
            </a:r>
            <a:r>
              <a:rPr lang="en-US" sz="1600" dirty="0"/>
              <a:t> para </a:t>
            </a:r>
            <a:r>
              <a:rPr lang="en-US" sz="1600" dirty="0" err="1"/>
              <a:t>evaluar</a:t>
            </a:r>
            <a:r>
              <a:rPr lang="en-US" sz="1600" dirty="0"/>
              <a:t> </a:t>
            </a:r>
            <a:r>
              <a:rPr lang="en-US" sz="1600" dirty="0" err="1"/>
              <a:t>su</a:t>
            </a:r>
            <a:r>
              <a:rPr lang="en-US" sz="1600" dirty="0"/>
              <a:t> </a:t>
            </a:r>
            <a:r>
              <a:rPr lang="en-US" sz="1600" dirty="0" err="1"/>
              <a:t>rendimiento</a:t>
            </a:r>
            <a:r>
              <a:rPr lang="en-US" sz="1600" dirty="0"/>
              <a:t> </a:t>
            </a:r>
            <a:r>
              <a:rPr lang="en-US" sz="1600" dirty="0" err="1"/>
              <a:t>en</a:t>
            </a:r>
            <a:r>
              <a:rPr lang="en-US" sz="1600" dirty="0"/>
              <a:t> </a:t>
            </a:r>
            <a:r>
              <a:rPr lang="en-US" sz="1600" dirty="0" err="1"/>
              <a:t>detalle</a:t>
            </a:r>
            <a:r>
              <a:rPr lang="en-US" sz="1600" dirty="0"/>
              <a:t>.</a:t>
            </a:r>
          </a:p>
          <a:p>
            <a:pPr marL="285750" indent="-285750">
              <a:buFont typeface="Arial" panose="020B0604020202020204" pitchFamily="34" charset="0"/>
              <a:buChar char="•"/>
            </a:pPr>
            <a:r>
              <a:rPr lang="es-ES" sz="1600" dirty="0"/>
              <a:t>Repetir el proceso en caso de no obtener unos resultados satisfactorios. </a:t>
            </a:r>
            <a:r>
              <a:rPr lang="es-ES" sz="1600" b="1" dirty="0"/>
              <a:t>Es un proceso iterativo!!!</a:t>
            </a:r>
            <a:endParaRPr lang="en-US" sz="1600" b="1" dirty="0"/>
          </a:p>
        </p:txBody>
      </p:sp>
      <mc:AlternateContent xmlns:mc="http://schemas.openxmlformats.org/markup-compatibility/2006" xmlns:a14="http://schemas.microsoft.com/office/drawing/2010/main">
        <mc:Choice Requires="a14">
          <p:sp>
            <p:nvSpPr>
              <p:cNvPr id="13" name="CuadroTexto 12"/>
              <p:cNvSpPr txBox="1"/>
              <p:nvPr/>
            </p:nvSpPr>
            <p:spPr>
              <a:xfrm>
                <a:off x="1479550" y="2567302"/>
                <a:ext cx="6838950" cy="861774"/>
              </a:xfrm>
              <a:prstGeom prst="rect">
                <a:avLst/>
              </a:prstGeom>
              <a:noFill/>
            </p:spPr>
            <p:txBody>
              <a:bodyPr wrap="square" rtlCol="0">
                <a:spAutoFit/>
              </a:bodyPr>
              <a:lstStyle/>
              <a:p>
                <a:pPr marL="285750" indent="-285750">
                  <a:buFont typeface="Arial" panose="020B0604020202020204" pitchFamily="34" charset="0"/>
                  <a:buChar char="•"/>
                </a:pPr>
                <a:r>
                  <a:rPr lang="es-ES" sz="1600" dirty="0"/>
                  <a:t>Métricas de clasificación: </a:t>
                </a:r>
                <a:r>
                  <a:rPr lang="es-ES" sz="1600" dirty="0" err="1"/>
                  <a:t>Precision-Recall</a:t>
                </a:r>
                <a:r>
                  <a:rPr lang="es-ES" sz="1600" dirty="0"/>
                  <a:t>, ROC-AUC, acierto …</a:t>
                </a:r>
              </a:p>
              <a:p>
                <a:pPr marL="285750" indent="-285750">
                  <a:buFont typeface="Arial" panose="020B0604020202020204" pitchFamily="34" charset="0"/>
                  <a:buChar char="•"/>
                </a:pPr>
                <a:r>
                  <a:rPr lang="es-ES" sz="1600" dirty="0"/>
                  <a:t>Métricas de regresión: RMSE, MAE, </a:t>
                </a:r>
                <a14:m>
                  <m:oMath xmlns:m="http://schemas.openxmlformats.org/officeDocument/2006/math">
                    <m:sSup>
                      <m:sSupPr>
                        <m:ctrlPr>
                          <a:rPr lang="es-ES" sz="1600" i="1" smtClean="0">
                            <a:latin typeface="Cambria Math" panose="02040503050406030204" pitchFamily="18" charset="0"/>
                          </a:rPr>
                        </m:ctrlPr>
                      </m:sSupPr>
                      <m:e>
                        <m:r>
                          <a:rPr lang="es-ES" sz="1600" b="0" i="1" smtClean="0">
                            <a:latin typeface="Cambria Math" panose="02040503050406030204" pitchFamily="18" charset="0"/>
                          </a:rPr>
                          <m:t>𝑅</m:t>
                        </m:r>
                      </m:e>
                      <m:sup>
                        <m:r>
                          <a:rPr lang="es-ES" sz="1600" b="0" i="1" smtClean="0">
                            <a:latin typeface="Cambria Math" panose="02040503050406030204" pitchFamily="18" charset="0"/>
                          </a:rPr>
                          <m:t>2</m:t>
                        </m:r>
                      </m:sup>
                    </m:sSup>
                  </m:oMath>
                </a14:m>
                <a:r>
                  <a:rPr lang="es-ES" sz="1600" dirty="0"/>
                  <a:t>…</a:t>
                </a:r>
              </a:p>
              <a:p>
                <a:pPr marL="285750" indent="-285750">
                  <a:buFont typeface="Arial" panose="020B0604020202020204" pitchFamily="34" charset="0"/>
                  <a:buChar char="•"/>
                </a:pPr>
                <a:r>
                  <a:rPr lang="es-ES" sz="1600" dirty="0"/>
                  <a:t>Métricas de </a:t>
                </a:r>
                <a:r>
                  <a:rPr lang="es-ES" sz="1600" dirty="0" err="1"/>
                  <a:t>clustering</a:t>
                </a:r>
                <a:r>
                  <a:rPr lang="es-ES" sz="1600" dirty="0"/>
                  <a:t>: Rand </a:t>
                </a:r>
                <a:r>
                  <a:rPr lang="es-ES" sz="1600" dirty="0" err="1"/>
                  <a:t>Index</a:t>
                </a:r>
                <a:r>
                  <a:rPr lang="es-ES" sz="1600" dirty="0"/>
                  <a:t>, información </a:t>
                </a:r>
                <a:r>
                  <a:rPr lang="es-ES" sz="1600" dirty="0" err="1"/>
                  <a:t>mútua</a:t>
                </a:r>
                <a:r>
                  <a:rPr lang="es-ES" sz="1600" dirty="0"/>
                  <a:t>…</a:t>
                </a:r>
              </a:p>
            </p:txBody>
          </p:sp>
        </mc:Choice>
        <mc:Fallback xmlns="">
          <p:sp>
            <p:nvSpPr>
              <p:cNvPr id="13" name="CuadroTexto 12"/>
              <p:cNvSpPr txBox="1">
                <a:spLocks noRot="1" noChangeAspect="1" noMove="1" noResize="1" noEditPoints="1" noAdjustHandles="1" noChangeArrowheads="1" noChangeShapeType="1" noTextEdit="1"/>
              </p:cNvSpPr>
              <p:nvPr/>
            </p:nvSpPr>
            <p:spPr>
              <a:xfrm>
                <a:off x="1479550" y="2567302"/>
                <a:ext cx="6838950" cy="861774"/>
              </a:xfrm>
              <a:prstGeom prst="rect">
                <a:avLst/>
              </a:prstGeom>
              <a:blipFill>
                <a:blip r:embed="rId3"/>
                <a:stretch>
                  <a:fillRect l="-357" t="-2113" b="-4225"/>
                </a:stretch>
              </a:blipFill>
            </p:spPr>
            <p:txBody>
              <a:bodyPr/>
              <a:lstStyle/>
              <a:p>
                <a:r>
                  <a:rPr lang="en-US">
                    <a:noFill/>
                  </a:rPr>
                  <a:t> </a:t>
                </a:r>
              </a:p>
            </p:txBody>
          </p:sp>
        </mc:Fallback>
      </mc:AlternateContent>
      <p:sp>
        <p:nvSpPr>
          <p:cNvPr id="18" name="Título 1"/>
          <p:cNvSpPr>
            <a:spLocks noGrp="1"/>
          </p:cNvSpPr>
          <p:nvPr>
            <p:ph type="title"/>
          </p:nvPr>
        </p:nvSpPr>
        <p:spPr>
          <a:xfrm>
            <a:off x="1080252" y="1344441"/>
            <a:ext cx="4587123" cy="561432"/>
          </a:xfrm>
        </p:spPr>
        <p:txBody>
          <a:bodyPr>
            <a:normAutofit/>
          </a:bodyPr>
          <a:lstStyle/>
          <a:p>
            <a:pPr algn="l"/>
            <a:r>
              <a:rPr lang="en-US" sz="2400" b="1" dirty="0"/>
              <a:t>6. </a:t>
            </a:r>
            <a:r>
              <a:rPr lang="en-US" sz="2400" b="1" dirty="0" err="1"/>
              <a:t>Evaluación</a:t>
            </a:r>
            <a:r>
              <a:rPr lang="en-US" sz="2400" b="1" dirty="0"/>
              <a:t> final del </a:t>
            </a:r>
            <a:r>
              <a:rPr lang="en-US" sz="2400" b="1" dirty="0" err="1"/>
              <a:t>modelo</a:t>
            </a:r>
            <a:endParaRPr lang="en-US" sz="2400" b="1" dirty="0"/>
          </a:p>
        </p:txBody>
      </p:sp>
      <p:pic>
        <p:nvPicPr>
          <p:cNvPr id="21" name="Imagen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656" y="1384242"/>
            <a:ext cx="370001" cy="370001"/>
          </a:xfrm>
          <a:prstGeom prst="rect">
            <a:avLst/>
          </a:prstGeom>
        </p:spPr>
      </p:pic>
      <p:pic>
        <p:nvPicPr>
          <p:cNvPr id="5122" name="Picture 2" descr="Choosing the Right Metric for Evaluating Machine Learning Models ..."/>
          <p:cNvPicPr>
            <a:picLocks noChangeAspect="1" noChangeArrowheads="1"/>
          </p:cNvPicPr>
          <p:nvPr/>
        </p:nvPicPr>
        <p:blipFill rotWithShape="1">
          <a:blip r:embed="rId5">
            <a:extLst>
              <a:ext uri="{28A0092B-C50C-407E-A947-70E740481C1C}">
                <a14:useLocalDpi xmlns:a14="http://schemas.microsoft.com/office/drawing/2010/main" val="0"/>
              </a:ext>
            </a:extLst>
          </a:blip>
          <a:srcRect l="19061" r="18985"/>
          <a:stretch/>
        </p:blipFill>
        <p:spPr bwMode="auto">
          <a:xfrm>
            <a:off x="6175574" y="3365563"/>
            <a:ext cx="2768735" cy="2698187"/>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ector recto 23">
            <a:extLst>
              <a:ext uri="{FF2B5EF4-FFF2-40B4-BE49-F238E27FC236}">
                <a16:creationId xmlns:a16="http://schemas.microsoft.com/office/drawing/2014/main" id="{41551FE7-632A-4107-A7C5-1CCB5EE336A1}"/>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1333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ipse 12">
            <a:extLst>
              <a:ext uri="{FF2B5EF4-FFF2-40B4-BE49-F238E27FC236}">
                <a16:creationId xmlns:a16="http://schemas.microsoft.com/office/drawing/2014/main" id="{0678B444-C47F-4768-B2E0-5EBBC254021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7</a:t>
            </a:fld>
            <a:endParaRPr lang="es-ES" dirty="0"/>
          </a:p>
        </p:txBody>
      </p:sp>
      <p:sp>
        <p:nvSpPr>
          <p:cNvPr id="9" name="Título 1"/>
          <p:cNvSpPr>
            <a:spLocks noGrp="1"/>
          </p:cNvSpPr>
          <p:nvPr>
            <p:ph type="title"/>
          </p:nvPr>
        </p:nvSpPr>
        <p:spPr>
          <a:xfrm>
            <a:off x="1082768" y="1187992"/>
            <a:ext cx="4584605" cy="763455"/>
          </a:xfrm>
        </p:spPr>
        <p:txBody>
          <a:bodyPr>
            <a:normAutofit/>
          </a:bodyPr>
          <a:lstStyle/>
          <a:p>
            <a:pPr algn="l"/>
            <a:r>
              <a:rPr lang="es-ES" sz="2400" b="1" dirty="0"/>
              <a:t>Conceptos generales</a:t>
            </a:r>
          </a:p>
        </p:txBody>
      </p:sp>
      <p:pic>
        <p:nvPicPr>
          <p:cNvPr id="14" name="Imagen 13">
            <a:extLst>
              <a:ext uri="{FF2B5EF4-FFF2-40B4-BE49-F238E27FC236}">
                <a16:creationId xmlns:a16="http://schemas.microsoft.com/office/drawing/2014/main" id="{6594BFDC-AE77-4ED4-B32C-C4DB3D79B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sp>
        <p:nvSpPr>
          <p:cNvPr id="3" name="Freeform: Shape 2">
            <a:extLst>
              <a:ext uri="{FF2B5EF4-FFF2-40B4-BE49-F238E27FC236}">
                <a16:creationId xmlns:a16="http://schemas.microsoft.com/office/drawing/2014/main" id="{35A927BD-79F5-4378-8F1B-0778452DEA5B}"/>
              </a:ext>
            </a:extLst>
          </p:cNvPr>
          <p:cNvSpPr/>
          <p:nvPr/>
        </p:nvSpPr>
        <p:spPr>
          <a:xfrm>
            <a:off x="3157423" y="3378639"/>
            <a:ext cx="2829153" cy="722559"/>
          </a:xfrm>
          <a:custGeom>
            <a:avLst/>
            <a:gdLst>
              <a:gd name="connsiteX0" fmla="*/ 0 w 2829153"/>
              <a:gd name="connsiteY0" fmla="*/ 120429 h 722559"/>
              <a:gd name="connsiteX1" fmla="*/ 120429 w 2829153"/>
              <a:gd name="connsiteY1" fmla="*/ 0 h 722559"/>
              <a:gd name="connsiteX2" fmla="*/ 2708724 w 2829153"/>
              <a:gd name="connsiteY2" fmla="*/ 0 h 722559"/>
              <a:gd name="connsiteX3" fmla="*/ 2829153 w 2829153"/>
              <a:gd name="connsiteY3" fmla="*/ 120429 h 722559"/>
              <a:gd name="connsiteX4" fmla="*/ 2829153 w 2829153"/>
              <a:gd name="connsiteY4" fmla="*/ 602130 h 722559"/>
              <a:gd name="connsiteX5" fmla="*/ 2708724 w 2829153"/>
              <a:gd name="connsiteY5" fmla="*/ 722559 h 722559"/>
              <a:gd name="connsiteX6" fmla="*/ 120429 w 2829153"/>
              <a:gd name="connsiteY6" fmla="*/ 722559 h 722559"/>
              <a:gd name="connsiteX7" fmla="*/ 0 w 2829153"/>
              <a:gd name="connsiteY7" fmla="*/ 602130 h 722559"/>
              <a:gd name="connsiteX8" fmla="*/ 0 w 2829153"/>
              <a:gd name="connsiteY8" fmla="*/ 120429 h 72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9153" h="722559">
                <a:moveTo>
                  <a:pt x="0" y="120429"/>
                </a:moveTo>
                <a:cubicBezTo>
                  <a:pt x="0" y="53918"/>
                  <a:pt x="53918" y="0"/>
                  <a:pt x="120429" y="0"/>
                </a:cubicBezTo>
                <a:lnTo>
                  <a:pt x="2708724" y="0"/>
                </a:lnTo>
                <a:cubicBezTo>
                  <a:pt x="2775235" y="0"/>
                  <a:pt x="2829153" y="53918"/>
                  <a:pt x="2829153" y="120429"/>
                </a:cubicBezTo>
                <a:lnTo>
                  <a:pt x="2829153" y="602130"/>
                </a:lnTo>
                <a:cubicBezTo>
                  <a:pt x="2829153" y="668641"/>
                  <a:pt x="2775235" y="722559"/>
                  <a:pt x="2708724" y="722559"/>
                </a:cubicBezTo>
                <a:lnTo>
                  <a:pt x="120429" y="722559"/>
                </a:lnTo>
                <a:cubicBezTo>
                  <a:pt x="53918" y="722559"/>
                  <a:pt x="0" y="668641"/>
                  <a:pt x="0" y="602130"/>
                </a:cubicBezTo>
                <a:lnTo>
                  <a:pt x="0" y="120429"/>
                </a:lnTo>
                <a:close/>
              </a:path>
            </a:pathLst>
          </a:cu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6712" tIns="80992" rIns="126712" bIns="80992"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sp>
        <p:nvSpPr>
          <p:cNvPr id="6" name="Freeform: Shape 5">
            <a:extLst>
              <a:ext uri="{FF2B5EF4-FFF2-40B4-BE49-F238E27FC236}">
                <a16:creationId xmlns:a16="http://schemas.microsoft.com/office/drawing/2014/main" id="{8011DABC-0195-4074-AE98-8BEF750E0AF0}"/>
              </a:ext>
            </a:extLst>
          </p:cNvPr>
          <p:cNvSpPr/>
          <p:nvPr/>
        </p:nvSpPr>
        <p:spPr>
          <a:xfrm>
            <a:off x="3157423" y="4137873"/>
            <a:ext cx="2829153" cy="722559"/>
          </a:xfrm>
          <a:custGeom>
            <a:avLst/>
            <a:gdLst>
              <a:gd name="connsiteX0" fmla="*/ 0 w 2829153"/>
              <a:gd name="connsiteY0" fmla="*/ 120429 h 722559"/>
              <a:gd name="connsiteX1" fmla="*/ 120429 w 2829153"/>
              <a:gd name="connsiteY1" fmla="*/ 0 h 722559"/>
              <a:gd name="connsiteX2" fmla="*/ 2708724 w 2829153"/>
              <a:gd name="connsiteY2" fmla="*/ 0 h 722559"/>
              <a:gd name="connsiteX3" fmla="*/ 2829153 w 2829153"/>
              <a:gd name="connsiteY3" fmla="*/ 120429 h 722559"/>
              <a:gd name="connsiteX4" fmla="*/ 2829153 w 2829153"/>
              <a:gd name="connsiteY4" fmla="*/ 602130 h 722559"/>
              <a:gd name="connsiteX5" fmla="*/ 2708724 w 2829153"/>
              <a:gd name="connsiteY5" fmla="*/ 722559 h 722559"/>
              <a:gd name="connsiteX6" fmla="*/ 120429 w 2829153"/>
              <a:gd name="connsiteY6" fmla="*/ 722559 h 722559"/>
              <a:gd name="connsiteX7" fmla="*/ 0 w 2829153"/>
              <a:gd name="connsiteY7" fmla="*/ 602130 h 722559"/>
              <a:gd name="connsiteX8" fmla="*/ 0 w 2829153"/>
              <a:gd name="connsiteY8" fmla="*/ 120429 h 72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9153" h="722559">
                <a:moveTo>
                  <a:pt x="0" y="120429"/>
                </a:moveTo>
                <a:cubicBezTo>
                  <a:pt x="0" y="53918"/>
                  <a:pt x="53918" y="0"/>
                  <a:pt x="120429" y="0"/>
                </a:cubicBezTo>
                <a:lnTo>
                  <a:pt x="2708724" y="0"/>
                </a:lnTo>
                <a:cubicBezTo>
                  <a:pt x="2775235" y="0"/>
                  <a:pt x="2829153" y="53918"/>
                  <a:pt x="2829153" y="120429"/>
                </a:cubicBezTo>
                <a:lnTo>
                  <a:pt x="2829153" y="602130"/>
                </a:lnTo>
                <a:cubicBezTo>
                  <a:pt x="2829153" y="668641"/>
                  <a:pt x="2775235" y="722559"/>
                  <a:pt x="2708724" y="722559"/>
                </a:cubicBezTo>
                <a:lnTo>
                  <a:pt x="120429" y="722559"/>
                </a:lnTo>
                <a:cubicBezTo>
                  <a:pt x="53918" y="722559"/>
                  <a:pt x="0" y="668641"/>
                  <a:pt x="0" y="602130"/>
                </a:cubicBezTo>
                <a:lnTo>
                  <a:pt x="0" y="120429"/>
                </a:lnTo>
                <a:close/>
              </a:path>
            </a:pathLst>
          </a:cu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6712" tIns="80992" rIns="126712" bIns="80992" numCol="1" spcCol="1270" anchor="ctr" anchorCtr="0">
            <a:noAutofit/>
          </a:bodyPr>
          <a:lstStyle/>
          <a:p>
            <a:pPr marL="0" lvl="0" indent="0" algn="ctr" defTabSz="1066800">
              <a:lnSpc>
                <a:spcPct val="90000"/>
              </a:lnSpc>
              <a:spcBef>
                <a:spcPct val="0"/>
              </a:spcBef>
              <a:spcAft>
                <a:spcPct val="35000"/>
              </a:spcAft>
              <a:buNone/>
            </a:pPr>
            <a:r>
              <a:rPr lang="es-ES" sz="2400" kern="1200" dirty="0"/>
              <a:t>Machine </a:t>
            </a:r>
            <a:r>
              <a:rPr lang="es-ES" sz="2400" kern="1200" dirty="0" err="1"/>
              <a:t>Learning</a:t>
            </a:r>
            <a:endParaRPr lang="es-ES" sz="2400" kern="1200" dirty="0"/>
          </a:p>
        </p:txBody>
      </p:sp>
      <p:sp>
        <p:nvSpPr>
          <p:cNvPr id="7" name="Freeform: Shape 6">
            <a:extLst>
              <a:ext uri="{FF2B5EF4-FFF2-40B4-BE49-F238E27FC236}">
                <a16:creationId xmlns:a16="http://schemas.microsoft.com/office/drawing/2014/main" id="{BB6F0F40-B39F-4D75-80A8-A45814FE9CAA}"/>
              </a:ext>
            </a:extLst>
          </p:cNvPr>
          <p:cNvSpPr/>
          <p:nvPr/>
        </p:nvSpPr>
        <p:spPr>
          <a:xfrm>
            <a:off x="3157423" y="4896561"/>
            <a:ext cx="2829153" cy="722559"/>
          </a:xfrm>
          <a:custGeom>
            <a:avLst/>
            <a:gdLst>
              <a:gd name="connsiteX0" fmla="*/ 0 w 2829153"/>
              <a:gd name="connsiteY0" fmla="*/ 120429 h 722559"/>
              <a:gd name="connsiteX1" fmla="*/ 120429 w 2829153"/>
              <a:gd name="connsiteY1" fmla="*/ 0 h 722559"/>
              <a:gd name="connsiteX2" fmla="*/ 2708724 w 2829153"/>
              <a:gd name="connsiteY2" fmla="*/ 0 h 722559"/>
              <a:gd name="connsiteX3" fmla="*/ 2829153 w 2829153"/>
              <a:gd name="connsiteY3" fmla="*/ 120429 h 722559"/>
              <a:gd name="connsiteX4" fmla="*/ 2829153 w 2829153"/>
              <a:gd name="connsiteY4" fmla="*/ 602130 h 722559"/>
              <a:gd name="connsiteX5" fmla="*/ 2708724 w 2829153"/>
              <a:gd name="connsiteY5" fmla="*/ 722559 h 722559"/>
              <a:gd name="connsiteX6" fmla="*/ 120429 w 2829153"/>
              <a:gd name="connsiteY6" fmla="*/ 722559 h 722559"/>
              <a:gd name="connsiteX7" fmla="*/ 0 w 2829153"/>
              <a:gd name="connsiteY7" fmla="*/ 602130 h 722559"/>
              <a:gd name="connsiteX8" fmla="*/ 0 w 2829153"/>
              <a:gd name="connsiteY8" fmla="*/ 120429 h 72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9153" h="722559">
                <a:moveTo>
                  <a:pt x="0" y="120429"/>
                </a:moveTo>
                <a:cubicBezTo>
                  <a:pt x="0" y="53918"/>
                  <a:pt x="53918" y="0"/>
                  <a:pt x="120429" y="0"/>
                </a:cubicBezTo>
                <a:lnTo>
                  <a:pt x="2708724" y="0"/>
                </a:lnTo>
                <a:cubicBezTo>
                  <a:pt x="2775235" y="0"/>
                  <a:pt x="2829153" y="53918"/>
                  <a:pt x="2829153" y="120429"/>
                </a:cubicBezTo>
                <a:lnTo>
                  <a:pt x="2829153" y="602130"/>
                </a:lnTo>
                <a:cubicBezTo>
                  <a:pt x="2829153" y="668641"/>
                  <a:pt x="2775235" y="722559"/>
                  <a:pt x="2708724" y="722559"/>
                </a:cubicBezTo>
                <a:lnTo>
                  <a:pt x="120429" y="722559"/>
                </a:lnTo>
                <a:cubicBezTo>
                  <a:pt x="53918" y="722559"/>
                  <a:pt x="0" y="668641"/>
                  <a:pt x="0" y="602130"/>
                </a:cubicBezTo>
                <a:lnTo>
                  <a:pt x="0" y="120429"/>
                </a:lnTo>
                <a:close/>
              </a:path>
            </a:pathLst>
          </a:cu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6712" tIns="80992" rIns="126712" bIns="80992" numCol="1" spcCol="1270" anchor="ctr" anchorCtr="0">
            <a:noAutofit/>
          </a:bodyPr>
          <a:lstStyle/>
          <a:p>
            <a:pPr marL="0" lvl="0" indent="0" algn="ctr" defTabSz="1066800">
              <a:lnSpc>
                <a:spcPct val="90000"/>
              </a:lnSpc>
              <a:spcBef>
                <a:spcPct val="0"/>
              </a:spcBef>
              <a:spcAft>
                <a:spcPct val="35000"/>
              </a:spcAft>
              <a:buNone/>
            </a:pPr>
            <a:r>
              <a:rPr lang="es-ES" sz="2400" kern="1200" dirty="0"/>
              <a:t>Deep </a:t>
            </a:r>
            <a:r>
              <a:rPr lang="es-ES" sz="2400" kern="1200" dirty="0" err="1"/>
              <a:t>Learning</a:t>
            </a:r>
            <a:endParaRPr lang="es-ES" sz="2400" kern="1200" dirty="0"/>
          </a:p>
        </p:txBody>
      </p:sp>
      <p:cxnSp>
        <p:nvCxnSpPr>
          <p:cNvPr id="17" name="Conector recto 16">
            <a:extLst>
              <a:ext uri="{FF2B5EF4-FFF2-40B4-BE49-F238E27FC236}">
                <a16:creationId xmlns:a16="http://schemas.microsoft.com/office/drawing/2014/main" id="{2BC29719-1A83-442B-8225-173B8BDE25E7}"/>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19" name="Grupo 18">
            <a:extLst>
              <a:ext uri="{FF2B5EF4-FFF2-40B4-BE49-F238E27FC236}">
                <a16:creationId xmlns:a16="http://schemas.microsoft.com/office/drawing/2014/main" id="{D2BA079B-7AC5-4A37-8581-DA9FFFAAC9A7}"/>
              </a:ext>
            </a:extLst>
          </p:cNvPr>
          <p:cNvGrpSpPr/>
          <p:nvPr/>
        </p:nvGrpSpPr>
        <p:grpSpPr>
          <a:xfrm>
            <a:off x="3157423" y="2672414"/>
            <a:ext cx="2829153" cy="661831"/>
            <a:chOff x="2514803" y="996"/>
            <a:chExt cx="2829153" cy="580020"/>
          </a:xfrm>
        </p:grpSpPr>
        <p:sp>
          <p:nvSpPr>
            <p:cNvPr id="20" name="Rectángulo: esquinas redondeadas 19">
              <a:extLst>
                <a:ext uri="{FF2B5EF4-FFF2-40B4-BE49-F238E27FC236}">
                  <a16:creationId xmlns:a16="http://schemas.microsoft.com/office/drawing/2014/main" id="{0F6C2B3D-33A1-4879-9C47-D47339DAF4CB}"/>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ángulo: esquinas redondeadas 4">
              <a:extLst>
                <a:ext uri="{FF2B5EF4-FFF2-40B4-BE49-F238E27FC236}">
                  <a16:creationId xmlns:a16="http://schemas.microsoft.com/office/drawing/2014/main" id="{2591D61C-487A-4103-BE59-08E4FE68757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Big Data</a:t>
              </a:r>
            </a:p>
          </p:txBody>
        </p:sp>
      </p:grpSp>
      <p:pic>
        <p:nvPicPr>
          <p:cNvPr id="1026" name="Picture 2" descr="Big data - Free networking icons">
            <a:extLst>
              <a:ext uri="{FF2B5EF4-FFF2-40B4-BE49-F238E27FC236}">
                <a16:creationId xmlns:a16="http://schemas.microsoft.com/office/drawing/2014/main" id="{FE937D86-B383-497D-9A9D-DB05D6CC0A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8132" y="2655513"/>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 - Free computer icons">
            <a:extLst>
              <a:ext uri="{FF2B5EF4-FFF2-40B4-BE49-F238E27FC236}">
                <a16:creationId xmlns:a16="http://schemas.microsoft.com/office/drawing/2014/main" id="{0F8718B0-5586-41E6-AF83-05719E8EE9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5307" y="3397918"/>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chine learning - Free computer icons">
            <a:extLst>
              <a:ext uri="{FF2B5EF4-FFF2-40B4-BE49-F238E27FC236}">
                <a16:creationId xmlns:a16="http://schemas.microsoft.com/office/drawing/2014/main" id="{5D8AAC72-2F5F-49D3-A3FC-5300B61159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8132" y="4157152"/>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ep learning - Free electronics icons">
            <a:extLst>
              <a:ext uri="{FF2B5EF4-FFF2-40B4-BE49-F238E27FC236}">
                <a16:creationId xmlns:a16="http://schemas.microsoft.com/office/drawing/2014/main" id="{033A39B6-2C14-4FEF-8B84-46C15D28811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5307" y="4915840"/>
            <a:ext cx="684000" cy="68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18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70</a:t>
            </a:fld>
            <a:endParaRPr lang="es-ES" dirty="0"/>
          </a:p>
        </p:txBody>
      </p:sp>
      <p:sp>
        <p:nvSpPr>
          <p:cNvPr id="13" name="Título 1">
            <a:extLst>
              <a:ext uri="{FF2B5EF4-FFF2-40B4-BE49-F238E27FC236}">
                <a16:creationId xmlns:a16="http://schemas.microsoft.com/office/drawing/2014/main" id="{ED889487-C3B6-4B17-831F-FFF7961F0399}"/>
              </a:ext>
            </a:extLst>
          </p:cNvPr>
          <p:cNvSpPr>
            <a:spLocks noGrp="1"/>
          </p:cNvSpPr>
          <p:nvPr>
            <p:ph type="title"/>
          </p:nvPr>
        </p:nvSpPr>
        <p:spPr>
          <a:xfrm>
            <a:off x="587086" y="1859281"/>
            <a:ext cx="8008274" cy="4064000"/>
          </a:xfrm>
        </p:spPr>
        <p:txBody>
          <a:bodyPr>
            <a:normAutofit/>
          </a:bodyPr>
          <a:lstStyle/>
          <a:p>
            <a:pPr algn="l"/>
            <a:r>
              <a:rPr lang="es-ES" sz="3200" dirty="0">
                <a:solidFill>
                  <a:schemeClr val="bg1">
                    <a:lumMod val="65000"/>
                  </a:schemeClr>
                </a:solidFill>
              </a:rPr>
              <a:t>Conceptos generales.</a:t>
            </a:r>
            <a:br>
              <a:rPr lang="es-ES" sz="3200" b="1" dirty="0"/>
            </a:br>
            <a:r>
              <a:rPr lang="es-ES" sz="3200" dirty="0">
                <a:solidFill>
                  <a:schemeClr val="bg1">
                    <a:lumMod val="65000"/>
                  </a:schemeClr>
                </a:solidFill>
              </a:rPr>
              <a:t>Conceptos básicos de Machine </a:t>
            </a:r>
            <a:r>
              <a:rPr lang="es-ES" sz="3200" dirty="0" err="1">
                <a:solidFill>
                  <a:schemeClr val="bg1">
                    <a:lumMod val="65000"/>
                  </a:schemeClr>
                </a:solidFill>
              </a:rPr>
              <a:t>Learning</a:t>
            </a:r>
            <a:r>
              <a:rPr lang="es-ES" sz="3200" dirty="0">
                <a:solidFill>
                  <a:schemeClr val="bg1">
                    <a:lumMod val="65000"/>
                  </a:schemeClr>
                </a:solidFill>
              </a:rPr>
              <a:t>.</a:t>
            </a:r>
            <a:br>
              <a:rPr lang="es-ES" sz="3200" dirty="0">
                <a:solidFill>
                  <a:schemeClr val="bg1">
                    <a:lumMod val="65000"/>
                  </a:schemeClr>
                </a:solidFill>
              </a:rPr>
            </a:br>
            <a:r>
              <a:rPr lang="es-ES" sz="3200" dirty="0">
                <a:solidFill>
                  <a:schemeClr val="bg1">
                    <a:lumMod val="65000"/>
                  </a:schemeClr>
                </a:solidFill>
              </a:rPr>
              <a:t>Crear un modelo de Aprendizaje Supervisado</a:t>
            </a:r>
            <a:br>
              <a:rPr lang="es-ES" sz="3200" dirty="0">
                <a:solidFill>
                  <a:schemeClr val="bg1">
                    <a:lumMod val="65000"/>
                  </a:schemeClr>
                </a:solidFill>
              </a:rPr>
            </a:br>
            <a:r>
              <a:rPr lang="es-ES" sz="3200" b="1" dirty="0">
                <a:solidFill>
                  <a:srgbClr val="006DA5"/>
                </a:solidFill>
                <a:latin typeface="+mn-lt"/>
              </a:rPr>
              <a:t>Aplicaciones de Big Data y Machine </a:t>
            </a:r>
            <a:r>
              <a:rPr lang="es-ES" sz="3200" b="1" dirty="0" err="1">
                <a:solidFill>
                  <a:srgbClr val="006DA5"/>
                </a:solidFill>
                <a:latin typeface="+mn-lt"/>
              </a:rPr>
              <a:t>Learning</a:t>
            </a:r>
            <a:r>
              <a:rPr lang="es-ES" sz="3200" b="1" dirty="0">
                <a:solidFill>
                  <a:srgbClr val="006DA5"/>
                </a:solidFill>
                <a:latin typeface="+mn-lt"/>
              </a:rPr>
              <a:t> en la Industria 4.0</a:t>
            </a:r>
            <a:br>
              <a:rPr lang="es-ES" sz="3200" b="1" dirty="0">
                <a:solidFill>
                  <a:srgbClr val="006DA5"/>
                </a:solidFill>
                <a:latin typeface="+mn-lt"/>
              </a:rPr>
            </a:br>
            <a:r>
              <a:rPr lang="es-ES" sz="3200" dirty="0">
                <a:solidFill>
                  <a:schemeClr val="bg1">
                    <a:lumMod val="65000"/>
                  </a:schemeClr>
                </a:solidFill>
              </a:rPr>
              <a:t>Preparación para la sesión 2</a:t>
            </a:r>
            <a:endParaRPr lang="es-ES" sz="3200" b="1" dirty="0">
              <a:solidFill>
                <a:srgbClr val="006DA5"/>
              </a:solidFill>
              <a:latin typeface="+mn-lt"/>
            </a:endParaRPr>
          </a:p>
        </p:txBody>
      </p:sp>
    </p:spTree>
    <p:extLst>
      <p:ext uri="{BB962C8B-B14F-4D97-AF65-F5344CB8AC3E}">
        <p14:creationId xmlns:p14="http://schemas.microsoft.com/office/powerpoint/2010/main" val="984828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71</a:t>
            </a:fld>
            <a:endParaRPr lang="es-ES" dirty="0"/>
          </a:p>
        </p:txBody>
      </p:sp>
      <p:pic>
        <p:nvPicPr>
          <p:cNvPr id="7" name="Picture 4">
            <a:extLst>
              <a:ext uri="{FF2B5EF4-FFF2-40B4-BE49-F238E27FC236}">
                <a16:creationId xmlns:a16="http://schemas.microsoft.com/office/drawing/2014/main" id="{A2851C02-0E40-4A05-9552-0D96D7FE5FF9}"/>
              </a:ext>
            </a:extLst>
          </p:cNvPr>
          <p:cNvPicPr>
            <a:picLocks noChangeAspect="1"/>
          </p:cNvPicPr>
          <p:nvPr/>
        </p:nvPicPr>
        <p:blipFill rotWithShape="1">
          <a:blip r:embed="rId3"/>
          <a:srcRect t="70517"/>
          <a:stretch/>
        </p:blipFill>
        <p:spPr>
          <a:xfrm>
            <a:off x="174698" y="4893370"/>
            <a:ext cx="8794603" cy="1197927"/>
          </a:xfrm>
          <a:prstGeom prst="rect">
            <a:avLst/>
          </a:prstGeom>
        </p:spPr>
      </p:pic>
      <p:pic>
        <p:nvPicPr>
          <p:cNvPr id="8" name="Picture 6">
            <a:extLst>
              <a:ext uri="{FF2B5EF4-FFF2-40B4-BE49-F238E27FC236}">
                <a16:creationId xmlns:a16="http://schemas.microsoft.com/office/drawing/2014/main" id="{EF0DD0B6-8F18-4A12-9A43-54C99F4952F9}"/>
              </a:ext>
            </a:extLst>
          </p:cNvPr>
          <p:cNvPicPr>
            <a:picLocks noChangeAspect="1"/>
          </p:cNvPicPr>
          <p:nvPr/>
        </p:nvPicPr>
        <p:blipFill rotWithShape="1">
          <a:blip r:embed="rId3"/>
          <a:srcRect b="29982"/>
          <a:stretch/>
        </p:blipFill>
        <p:spPr>
          <a:xfrm>
            <a:off x="202937" y="2006570"/>
            <a:ext cx="8794603" cy="2844860"/>
          </a:xfrm>
          <a:prstGeom prst="rect">
            <a:avLst/>
          </a:prstGeom>
        </p:spPr>
      </p:pic>
      <p:grpSp>
        <p:nvGrpSpPr>
          <p:cNvPr id="9" name="Group 10">
            <a:extLst>
              <a:ext uri="{FF2B5EF4-FFF2-40B4-BE49-F238E27FC236}">
                <a16:creationId xmlns:a16="http://schemas.microsoft.com/office/drawing/2014/main" id="{14F64293-D718-4BB2-B748-B9CFEC66D5C5}"/>
              </a:ext>
            </a:extLst>
          </p:cNvPr>
          <p:cNvGrpSpPr/>
          <p:nvPr/>
        </p:nvGrpSpPr>
        <p:grpSpPr>
          <a:xfrm>
            <a:off x="4571999" y="2182340"/>
            <a:ext cx="4184446" cy="759668"/>
            <a:chOff x="4571999" y="1769530"/>
            <a:chExt cx="4184446" cy="759668"/>
          </a:xfrm>
        </p:grpSpPr>
        <p:sp>
          <p:nvSpPr>
            <p:cNvPr id="10" name="Down Arrow 1">
              <a:extLst>
                <a:ext uri="{FF2B5EF4-FFF2-40B4-BE49-F238E27FC236}">
                  <a16:creationId xmlns:a16="http://schemas.microsoft.com/office/drawing/2014/main" id="{4491DD59-2262-4089-8F41-60CD23BCD158}"/>
                </a:ext>
              </a:extLst>
            </p:cNvPr>
            <p:cNvSpPr/>
            <p:nvPr/>
          </p:nvSpPr>
          <p:spPr>
            <a:xfrm rot="10800000">
              <a:off x="4571999" y="2061211"/>
              <a:ext cx="235908" cy="17630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itle 1">
              <a:extLst>
                <a:ext uri="{FF2B5EF4-FFF2-40B4-BE49-F238E27FC236}">
                  <a16:creationId xmlns:a16="http://schemas.microsoft.com/office/drawing/2014/main" id="{D8C1AABE-5E69-4F7F-82DF-49EAB8E3CC3B}"/>
                </a:ext>
              </a:extLst>
            </p:cNvPr>
            <p:cNvSpPr txBox="1">
              <a:spLocks/>
            </p:cNvSpPr>
            <p:nvPr/>
          </p:nvSpPr>
          <p:spPr>
            <a:xfrm>
              <a:off x="6905079" y="1769530"/>
              <a:ext cx="1851366" cy="75966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000"/>
                <a:buFont typeface="Calibri"/>
                <a:buNone/>
                <a:defRPr sz="4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l"/>
              <a:r>
                <a:rPr lang="en-GB" sz="1400" dirty="0">
                  <a:solidFill>
                    <a:srgbClr val="FF0000"/>
                  </a:solidFill>
                </a:rPr>
                <a:t>Data analytics</a:t>
              </a:r>
            </a:p>
          </p:txBody>
        </p:sp>
        <p:cxnSp>
          <p:nvCxnSpPr>
            <p:cNvPr id="12" name="Straight Connector 9">
              <a:extLst>
                <a:ext uri="{FF2B5EF4-FFF2-40B4-BE49-F238E27FC236}">
                  <a16:creationId xmlns:a16="http://schemas.microsoft.com/office/drawing/2014/main" id="{AAB9519B-288C-4325-AAEA-583470C3AB55}"/>
                </a:ext>
              </a:extLst>
            </p:cNvPr>
            <p:cNvCxnSpPr>
              <a:endCxn id="11" idx="1"/>
            </p:cNvCxnSpPr>
            <p:nvPr/>
          </p:nvCxnSpPr>
          <p:spPr>
            <a:xfrm>
              <a:off x="4919241" y="2149364"/>
              <a:ext cx="1985838"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4" name="Elipse 13">
            <a:extLst>
              <a:ext uri="{FF2B5EF4-FFF2-40B4-BE49-F238E27FC236}">
                <a16:creationId xmlns:a16="http://schemas.microsoft.com/office/drawing/2014/main" id="{21CB7DAF-8484-4635-AF2F-0E8DC49E30F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Imagen 14">
            <a:extLst>
              <a:ext uri="{FF2B5EF4-FFF2-40B4-BE49-F238E27FC236}">
                <a16:creationId xmlns:a16="http://schemas.microsoft.com/office/drawing/2014/main" id="{B537A452-3DE1-4009-BBE5-ACD6F06CCD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6" name="Conector recto 15">
            <a:extLst>
              <a:ext uri="{FF2B5EF4-FFF2-40B4-BE49-F238E27FC236}">
                <a16:creationId xmlns:a16="http://schemas.microsoft.com/office/drawing/2014/main" id="{F0E3E4F3-9193-4EA0-ADCF-E61D670BE86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94B504AE-C17F-49DC-878C-D9FE4572497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De los datos a las aplicaciones</a:t>
            </a:r>
          </a:p>
        </p:txBody>
      </p:sp>
    </p:spTree>
    <p:extLst>
      <p:ext uri="{BB962C8B-B14F-4D97-AF65-F5344CB8AC3E}">
        <p14:creationId xmlns:p14="http://schemas.microsoft.com/office/powerpoint/2010/main" val="302046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uadroTexto 20"/>
          <p:cNvSpPr txBox="1"/>
          <p:nvPr/>
        </p:nvSpPr>
        <p:spPr>
          <a:xfrm>
            <a:off x="731005" y="6085538"/>
            <a:ext cx="7569715" cy="369332"/>
          </a:xfrm>
          <a:prstGeom prst="rect">
            <a:avLst/>
          </a:prstGeom>
          <a:noFill/>
        </p:spPr>
        <p:txBody>
          <a:bodyPr wrap="square" rtlCol="0">
            <a:spAutoFit/>
          </a:bodyPr>
          <a:lstStyle/>
          <a:p>
            <a:r>
              <a:rPr lang="es-ES" b="1">
                <a:solidFill>
                  <a:srgbClr val="006DA5"/>
                </a:solidFill>
              </a:rPr>
              <a:t>Chatbots. </a:t>
            </a:r>
            <a:endParaRPr lang="en-US" dirty="0">
              <a:solidFill>
                <a:srgbClr val="006DA5"/>
              </a:solidFill>
            </a:endParaRPr>
          </a:p>
        </p:txBody>
      </p:sp>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72</a:t>
            </a:fld>
            <a:endParaRPr lang="es-ES"/>
          </a:p>
        </p:txBody>
      </p:sp>
      <p:sp>
        <p:nvSpPr>
          <p:cNvPr id="15" name="CuadroTexto 14"/>
          <p:cNvSpPr txBox="1"/>
          <p:nvPr/>
        </p:nvSpPr>
        <p:spPr>
          <a:xfrm>
            <a:off x="731005" y="2798220"/>
            <a:ext cx="7569715" cy="369332"/>
          </a:xfrm>
          <a:prstGeom prst="rect">
            <a:avLst/>
          </a:prstGeom>
          <a:noFill/>
        </p:spPr>
        <p:txBody>
          <a:bodyPr wrap="square" rtlCol="0">
            <a:spAutoFit/>
          </a:bodyPr>
          <a:lstStyle/>
          <a:p>
            <a:r>
              <a:rPr lang="es-ES" b="1">
                <a:solidFill>
                  <a:srgbClr val="006DA5"/>
                </a:solidFill>
              </a:rPr>
              <a:t>Mantenimiento predictivo </a:t>
            </a:r>
            <a:r>
              <a:rPr lang="es-ES"/>
              <a:t>de motores, máquinas, aerogeneradores …</a:t>
            </a:r>
            <a:endParaRPr lang="en-US" dirty="0"/>
          </a:p>
        </p:txBody>
      </p:sp>
      <p:sp>
        <p:nvSpPr>
          <p:cNvPr id="16" name="CuadroTexto 15"/>
          <p:cNvSpPr txBox="1"/>
          <p:nvPr/>
        </p:nvSpPr>
        <p:spPr>
          <a:xfrm>
            <a:off x="731005" y="3282017"/>
            <a:ext cx="7569715" cy="1711366"/>
          </a:xfrm>
          <a:prstGeom prst="rect">
            <a:avLst/>
          </a:prstGeom>
          <a:noFill/>
        </p:spPr>
        <p:txBody>
          <a:bodyPr wrap="square" rtlCol="0">
            <a:spAutoFit/>
          </a:bodyPr>
          <a:lstStyle/>
          <a:p>
            <a:pPr>
              <a:lnSpc>
                <a:spcPct val="150000"/>
              </a:lnSpc>
            </a:pPr>
            <a:r>
              <a:rPr lang="es-ES" b="1">
                <a:solidFill>
                  <a:srgbClr val="006DA5"/>
                </a:solidFill>
              </a:rPr>
              <a:t>Visión artificial:</a:t>
            </a:r>
          </a:p>
          <a:p>
            <a:pPr marL="742950" lvl="1" indent="-285750">
              <a:lnSpc>
                <a:spcPct val="150000"/>
              </a:lnSpc>
              <a:buClr>
                <a:schemeClr val="tx1"/>
              </a:buClr>
              <a:buFont typeface="Arial" panose="020B0604020202020204" pitchFamily="34" charset="0"/>
              <a:buChar char="•"/>
            </a:pPr>
            <a:r>
              <a:rPr lang="es-ES" b="1">
                <a:solidFill>
                  <a:srgbClr val="006DA5"/>
                </a:solidFill>
              </a:rPr>
              <a:t>Clasificación automática</a:t>
            </a:r>
            <a:r>
              <a:rPr lang="es-ES">
                <a:solidFill>
                  <a:srgbClr val="006DA5"/>
                </a:solidFill>
              </a:rPr>
              <a:t> </a:t>
            </a:r>
            <a:r>
              <a:rPr lang="es-ES"/>
              <a:t>de productos</a:t>
            </a:r>
          </a:p>
          <a:p>
            <a:pPr marL="742950" lvl="1" indent="-285750">
              <a:lnSpc>
                <a:spcPct val="150000"/>
              </a:lnSpc>
              <a:buFont typeface="Arial" panose="020B0604020202020204" pitchFamily="34" charset="0"/>
              <a:buChar char="•"/>
            </a:pPr>
            <a:r>
              <a:rPr lang="es-ES"/>
              <a:t>Máquinas y </a:t>
            </a:r>
            <a:r>
              <a:rPr lang="es-ES" b="1">
                <a:solidFill>
                  <a:srgbClr val="006DA5"/>
                </a:solidFill>
              </a:rPr>
              <a:t>vehículos autónomos</a:t>
            </a:r>
          </a:p>
          <a:p>
            <a:pPr marL="742950" lvl="1" indent="-285750">
              <a:lnSpc>
                <a:spcPct val="150000"/>
              </a:lnSpc>
              <a:buClr>
                <a:schemeClr val="tx1"/>
              </a:buClr>
              <a:buFont typeface="Arial" panose="020B0604020202020204" pitchFamily="34" charset="0"/>
              <a:buChar char="•"/>
            </a:pPr>
            <a:r>
              <a:rPr lang="es-ES" b="1">
                <a:solidFill>
                  <a:srgbClr val="006DA5"/>
                </a:solidFill>
              </a:rPr>
              <a:t>Control de calidad.</a:t>
            </a:r>
            <a:endParaRPr lang="en-US">
              <a:solidFill>
                <a:srgbClr val="006DA5"/>
              </a:solidFill>
            </a:endParaRPr>
          </a:p>
        </p:txBody>
      </p:sp>
      <p:sp>
        <p:nvSpPr>
          <p:cNvPr id="17" name="CuadroTexto 16"/>
          <p:cNvSpPr txBox="1"/>
          <p:nvPr/>
        </p:nvSpPr>
        <p:spPr>
          <a:xfrm>
            <a:off x="731005" y="2323457"/>
            <a:ext cx="7569715" cy="369332"/>
          </a:xfrm>
          <a:prstGeom prst="rect">
            <a:avLst/>
          </a:prstGeom>
          <a:noFill/>
        </p:spPr>
        <p:txBody>
          <a:bodyPr wrap="square" rtlCol="0">
            <a:spAutoFit/>
          </a:bodyPr>
          <a:lstStyle/>
          <a:p>
            <a:r>
              <a:rPr lang="es-ES" b="1">
                <a:solidFill>
                  <a:srgbClr val="006DA5"/>
                </a:solidFill>
              </a:rPr>
              <a:t>Optimización </a:t>
            </a:r>
            <a:r>
              <a:rPr lang="es-ES"/>
              <a:t>de la capacidad de producción y de los recursos</a:t>
            </a:r>
            <a:endParaRPr lang="en-US" dirty="0"/>
          </a:p>
        </p:txBody>
      </p:sp>
      <p:sp>
        <p:nvSpPr>
          <p:cNvPr id="20" name="CuadroTexto 19"/>
          <p:cNvSpPr txBox="1"/>
          <p:nvPr/>
        </p:nvSpPr>
        <p:spPr>
          <a:xfrm>
            <a:off x="731005" y="5204188"/>
            <a:ext cx="7569715" cy="369332"/>
          </a:xfrm>
          <a:prstGeom prst="rect">
            <a:avLst/>
          </a:prstGeom>
          <a:noFill/>
        </p:spPr>
        <p:txBody>
          <a:bodyPr wrap="square" rtlCol="0">
            <a:spAutoFit/>
          </a:bodyPr>
          <a:lstStyle/>
          <a:p>
            <a:r>
              <a:rPr lang="ca-ES" b="1" dirty="0" err="1">
                <a:solidFill>
                  <a:srgbClr val="006DA5"/>
                </a:solidFill>
              </a:rPr>
              <a:t>Predicción</a:t>
            </a:r>
            <a:r>
              <a:rPr lang="ca-ES" b="1" dirty="0">
                <a:solidFill>
                  <a:srgbClr val="006DA5"/>
                </a:solidFill>
              </a:rPr>
              <a:t> </a:t>
            </a:r>
            <a:r>
              <a:rPr lang="ca-ES" dirty="0"/>
              <a:t>de la demanda.</a:t>
            </a:r>
            <a:endParaRPr lang="en-US" dirty="0"/>
          </a:p>
        </p:txBody>
      </p:sp>
      <p:sp>
        <p:nvSpPr>
          <p:cNvPr id="23" name="Elipse 22"/>
          <p:cNvSpPr/>
          <p:nvPr/>
        </p:nvSpPr>
        <p:spPr>
          <a:xfrm>
            <a:off x="406364" y="1335166"/>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5" name="Título 1"/>
          <p:cNvSpPr>
            <a:spLocks noGrp="1"/>
          </p:cNvSpPr>
          <p:nvPr>
            <p:ph type="title"/>
          </p:nvPr>
        </p:nvSpPr>
        <p:spPr>
          <a:xfrm>
            <a:off x="1080252" y="1238792"/>
            <a:ext cx="6773428" cy="763455"/>
          </a:xfrm>
        </p:spPr>
        <p:txBody>
          <a:bodyPr>
            <a:normAutofit/>
          </a:bodyPr>
          <a:lstStyle/>
          <a:p>
            <a:pPr algn="l"/>
            <a:r>
              <a:rPr lang="es-ES" sz="2400" b="1"/>
              <a:t>Aplicaciones de Big Data y Machine </a:t>
            </a:r>
            <a:r>
              <a:rPr lang="es-ES" sz="2400" b="1" err="1"/>
              <a:t>Learning</a:t>
            </a:r>
            <a:r>
              <a:rPr lang="es-ES" sz="2400" b="1"/>
              <a:t> en la Industria 4.0</a:t>
            </a:r>
            <a:endParaRPr lang="es-ES" sz="2400" b="1" dirty="0"/>
          </a:p>
        </p:txBody>
      </p:sp>
      <p:pic>
        <p:nvPicPr>
          <p:cNvPr id="5122" name="Picture 2" descr="Factory machine - Free industry icons">
            <a:extLst>
              <a:ext uri="{FF2B5EF4-FFF2-40B4-BE49-F238E27FC236}">
                <a16:creationId xmlns:a16="http://schemas.microsoft.com/office/drawing/2014/main" id="{18AE127A-C2D8-4451-BCF3-797545192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9">
            <a:extLst>
              <a:ext uri="{FF2B5EF4-FFF2-40B4-BE49-F238E27FC236}">
                <a16:creationId xmlns:a16="http://schemas.microsoft.com/office/drawing/2014/main" id="{F0099F6E-1D65-41B5-8FD3-01E77763FA01}"/>
              </a:ext>
            </a:extLst>
          </p:cNvPr>
          <p:cNvSpPr txBox="1"/>
          <p:nvPr/>
        </p:nvSpPr>
        <p:spPr>
          <a:xfrm>
            <a:off x="731004" y="5668811"/>
            <a:ext cx="7569715" cy="369332"/>
          </a:xfrm>
          <a:prstGeom prst="rect">
            <a:avLst/>
          </a:prstGeom>
          <a:noFill/>
        </p:spPr>
        <p:txBody>
          <a:bodyPr wrap="square" rtlCol="0">
            <a:spAutoFit/>
          </a:bodyPr>
          <a:lstStyle/>
          <a:p>
            <a:r>
              <a:rPr lang="ca-ES" b="1" dirty="0" err="1">
                <a:solidFill>
                  <a:srgbClr val="006DA5"/>
                </a:solidFill>
              </a:rPr>
              <a:t>Predicción</a:t>
            </a:r>
            <a:r>
              <a:rPr lang="ca-ES" b="1" dirty="0">
                <a:solidFill>
                  <a:srgbClr val="006DA5"/>
                </a:solidFill>
              </a:rPr>
              <a:t> </a:t>
            </a:r>
            <a:r>
              <a:rPr lang="ca-ES" dirty="0"/>
              <a:t>de la carga y del uso de </a:t>
            </a:r>
            <a:r>
              <a:rPr lang="ca-ES" dirty="0" err="1"/>
              <a:t>vehículos</a:t>
            </a:r>
            <a:r>
              <a:rPr lang="ca-ES" dirty="0"/>
              <a:t> </a:t>
            </a:r>
            <a:r>
              <a:rPr lang="ca-ES" dirty="0" err="1"/>
              <a:t>eléctricos</a:t>
            </a:r>
            <a:r>
              <a:rPr lang="ca-ES" dirty="0"/>
              <a:t>.</a:t>
            </a:r>
            <a:endParaRPr lang="en-US" dirty="0"/>
          </a:p>
        </p:txBody>
      </p:sp>
    </p:spTree>
    <p:extLst>
      <p:ext uri="{BB962C8B-B14F-4D97-AF65-F5344CB8AC3E}">
        <p14:creationId xmlns:p14="http://schemas.microsoft.com/office/powerpoint/2010/main" val="163781326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73</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Optimización </a:t>
            </a:r>
            <a:r>
              <a:rPr lang="es-ES" sz="2400"/>
              <a:t>de la capacidad de producción y de los recursos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4840" y="2159765"/>
            <a:ext cx="7894320" cy="1154162"/>
          </a:xfrm>
          <a:prstGeom prst="rect">
            <a:avLst/>
          </a:prstGeom>
        </p:spPr>
        <p:txBody>
          <a:bodyPr wrap="square">
            <a:spAutoFit/>
          </a:bodyPr>
          <a:lstStyle/>
          <a:p>
            <a:pPr>
              <a:spcAft>
                <a:spcPts val="600"/>
              </a:spcAft>
            </a:pPr>
            <a:r>
              <a:rPr lang="es-ES" sz="1600" b="1">
                <a:solidFill>
                  <a:schemeClr val="dk1"/>
                </a:solidFill>
                <a:ea typeface="Calibri"/>
                <a:cs typeface="Calibri"/>
              </a:rPr>
              <a:t>Optimización</a:t>
            </a:r>
            <a:r>
              <a:rPr lang="es-ES" sz="1600">
                <a:solidFill>
                  <a:schemeClr val="dk1"/>
                </a:solidFill>
                <a:ea typeface="Calibri"/>
                <a:cs typeface="Calibri"/>
              </a:rPr>
              <a:t>: cualquier acto, proceso o metodología que hace que un diseño, un sistema o una decisión sea tan buena, funcional o eficaz como sea posible.</a:t>
            </a:r>
          </a:p>
          <a:p>
            <a:pPr>
              <a:spcAft>
                <a:spcPts val="600"/>
              </a:spcAft>
            </a:pPr>
            <a:r>
              <a:rPr lang="es-ES" sz="1600">
                <a:solidFill>
                  <a:schemeClr val="dk1"/>
                </a:solidFill>
                <a:ea typeface="Calibri"/>
                <a:cs typeface="Calibri"/>
              </a:rPr>
              <a:t>Obtener el mínimo coste, la mejor calidad, el rendimiento y reducir el consumo de energía son ejemplos de esta optimización.</a:t>
            </a:r>
          </a:p>
        </p:txBody>
      </p:sp>
      <p:pic>
        <p:nvPicPr>
          <p:cNvPr id="10" name="Picture 9">
            <a:extLst>
              <a:ext uri="{FF2B5EF4-FFF2-40B4-BE49-F238E27FC236}">
                <a16:creationId xmlns:a16="http://schemas.microsoft.com/office/drawing/2014/main" id="{A2BB7A53-1AB7-487F-8706-9346CD7F0B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888" b="21610"/>
          <a:stretch/>
        </p:blipFill>
        <p:spPr>
          <a:xfrm>
            <a:off x="689546" y="3610500"/>
            <a:ext cx="3596318" cy="2032001"/>
          </a:xfrm>
          <a:prstGeom prst="rect">
            <a:avLst/>
          </a:prstGeom>
        </p:spPr>
      </p:pic>
      <p:pic>
        <p:nvPicPr>
          <p:cNvPr id="26" name="Picture 4" descr="https://miro.medium.com/max/1050/0*wS3uabnAxGkkHOyi">
            <a:extLst>
              <a:ext uri="{FF2B5EF4-FFF2-40B4-BE49-F238E27FC236}">
                <a16:creationId xmlns:a16="http://schemas.microsoft.com/office/drawing/2014/main" id="{8B88FCC6-CAE7-4B7B-9FA3-CDDEF4715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5157" y="3429000"/>
            <a:ext cx="3805586" cy="230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5759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74</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Optimización </a:t>
            </a:r>
            <a:r>
              <a:rPr lang="es-ES" sz="2400"/>
              <a:t>de la capacidad de producción y de los recursos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1030" y="1905871"/>
            <a:ext cx="7894320" cy="2046714"/>
          </a:xfrm>
          <a:prstGeom prst="rect">
            <a:avLst/>
          </a:prstGeom>
        </p:spPr>
        <p:txBody>
          <a:bodyPr wrap="square">
            <a:spAutoFit/>
          </a:bodyPr>
          <a:lstStyle/>
          <a:p>
            <a:pPr>
              <a:spcAft>
                <a:spcPts val="600"/>
              </a:spcAft>
            </a:pPr>
            <a:r>
              <a:rPr lang="es-ES" sz="1600">
                <a:solidFill>
                  <a:schemeClr val="dk1"/>
                </a:solidFill>
                <a:ea typeface="Calibri"/>
                <a:cs typeface="Calibri"/>
              </a:rPr>
              <a:t>Estos algoritmos constan de 3 componentes principales:</a:t>
            </a:r>
          </a:p>
          <a:p>
            <a:pPr marL="285750" indent="-285750">
              <a:spcAft>
                <a:spcPts val="600"/>
              </a:spcAft>
              <a:buFont typeface="Arial" panose="020B0604020202020204" pitchFamily="34" charset="0"/>
              <a:buChar char="•"/>
            </a:pPr>
            <a:r>
              <a:rPr lang="es-ES" sz="1600" b="1">
                <a:solidFill>
                  <a:schemeClr val="dk1"/>
                </a:solidFill>
                <a:ea typeface="Calibri"/>
                <a:cs typeface="Calibri"/>
              </a:rPr>
              <a:t>Algoritmo de predicción </a:t>
            </a:r>
            <a:r>
              <a:rPr lang="es-ES" sz="1600">
                <a:solidFill>
                  <a:schemeClr val="dk1"/>
                </a:solidFill>
                <a:ea typeface="Calibri"/>
                <a:cs typeface="Calibri"/>
              </a:rPr>
              <a:t>que sea capaz de predecir con éxito las tasas de producción correctas dados los ajustes de todas las variables controlables por el operador.</a:t>
            </a:r>
          </a:p>
          <a:p>
            <a:pPr marL="285750" indent="-285750">
              <a:spcAft>
                <a:spcPts val="600"/>
              </a:spcAft>
              <a:buFont typeface="Arial" panose="020B0604020202020204" pitchFamily="34" charset="0"/>
              <a:buChar char="•"/>
            </a:pPr>
            <a:r>
              <a:rPr lang="es-ES" sz="1600" b="1">
                <a:solidFill>
                  <a:schemeClr val="dk1"/>
                </a:solidFill>
                <a:ea typeface="Calibri"/>
                <a:cs typeface="Calibri"/>
              </a:rPr>
              <a:t>Optimización multidimensional </a:t>
            </a:r>
            <a:r>
              <a:rPr lang="es-ES" sz="1600">
                <a:solidFill>
                  <a:schemeClr val="dk1"/>
                </a:solidFill>
                <a:ea typeface="Calibri"/>
                <a:cs typeface="Calibri"/>
              </a:rPr>
              <a:t>que explore qué variables de control ajustar para maximizar la producción.</a:t>
            </a:r>
          </a:p>
          <a:p>
            <a:pPr marL="285750" indent="-285750">
              <a:spcAft>
                <a:spcPts val="600"/>
              </a:spcAft>
              <a:buFont typeface="Arial" panose="020B0604020202020204" pitchFamily="34" charset="0"/>
              <a:buChar char="•"/>
            </a:pPr>
            <a:r>
              <a:rPr lang="es-ES" sz="1600" b="1">
                <a:solidFill>
                  <a:schemeClr val="dk1"/>
                </a:solidFill>
                <a:ea typeface="Calibri"/>
                <a:cs typeface="Calibri"/>
              </a:rPr>
              <a:t>Resultados prácticos </a:t>
            </a:r>
            <a:r>
              <a:rPr lang="es-ES" sz="1600">
                <a:solidFill>
                  <a:schemeClr val="dk1"/>
                </a:solidFill>
                <a:ea typeface="Calibri"/>
                <a:cs typeface="Calibri"/>
              </a:rPr>
              <a:t>que asesoren a los operadores sobre qué variables de control deben ajustar para maximizar la producción.</a:t>
            </a:r>
          </a:p>
        </p:txBody>
      </p:sp>
      <p:sp>
        <p:nvSpPr>
          <p:cNvPr id="2" name="Rectangle 1">
            <a:extLst>
              <a:ext uri="{FF2B5EF4-FFF2-40B4-BE49-F238E27FC236}">
                <a16:creationId xmlns:a16="http://schemas.microsoft.com/office/drawing/2014/main" id="{E93328E9-958D-4D3F-AFEB-64F8A84AE3AE}"/>
              </a:ext>
            </a:extLst>
          </p:cNvPr>
          <p:cNvSpPr/>
          <p:nvPr/>
        </p:nvSpPr>
        <p:spPr>
          <a:xfrm>
            <a:off x="621030" y="6047924"/>
            <a:ext cx="7894320" cy="307777"/>
          </a:xfrm>
          <a:prstGeom prst="rect">
            <a:avLst/>
          </a:prstGeom>
        </p:spPr>
        <p:txBody>
          <a:bodyPr wrap="square">
            <a:spAutoFit/>
          </a:bodyPr>
          <a:lstStyle/>
          <a:p>
            <a:pPr algn="ctr"/>
            <a:r>
              <a:rPr lang="en-US" sz="1400"/>
              <a:t>Fuente: </a:t>
            </a:r>
            <a:r>
              <a:rPr lang="en-US" sz="1400">
                <a:hlinkClick r:id="rId4"/>
              </a:rPr>
              <a:t>https://towardsdatascience.com/machine-learning-for-production-optimization-e460a0b82237</a:t>
            </a:r>
            <a:endParaRPr lang="en-US" sz="1400"/>
          </a:p>
        </p:txBody>
      </p:sp>
      <p:pic>
        <p:nvPicPr>
          <p:cNvPr id="3" name="Picture 2">
            <a:extLst>
              <a:ext uri="{FF2B5EF4-FFF2-40B4-BE49-F238E27FC236}">
                <a16:creationId xmlns:a16="http://schemas.microsoft.com/office/drawing/2014/main" id="{0B6BD5A4-303A-4EE8-AAB4-A1505C92DD64}"/>
              </a:ext>
            </a:extLst>
          </p:cNvPr>
          <p:cNvPicPr>
            <a:picLocks noChangeAspect="1"/>
          </p:cNvPicPr>
          <p:nvPr/>
        </p:nvPicPr>
        <p:blipFill>
          <a:blip r:embed="rId5"/>
          <a:stretch>
            <a:fillRect/>
          </a:stretch>
        </p:blipFill>
        <p:spPr>
          <a:xfrm>
            <a:off x="2176462" y="3952585"/>
            <a:ext cx="4783455" cy="2074242"/>
          </a:xfrm>
          <a:prstGeom prst="rect">
            <a:avLst/>
          </a:prstGeom>
        </p:spPr>
      </p:pic>
      <p:cxnSp>
        <p:nvCxnSpPr>
          <p:cNvPr id="6" name="Straight Arrow Connector 5">
            <a:extLst>
              <a:ext uri="{FF2B5EF4-FFF2-40B4-BE49-F238E27FC236}">
                <a16:creationId xmlns:a16="http://schemas.microsoft.com/office/drawing/2014/main" id="{9B549D61-D9BE-4417-980B-BF2CF0E005E0}"/>
              </a:ext>
            </a:extLst>
          </p:cNvPr>
          <p:cNvCxnSpPr>
            <a:cxnSpLocks/>
          </p:cNvCxnSpPr>
          <p:nvPr/>
        </p:nvCxnSpPr>
        <p:spPr>
          <a:xfrm>
            <a:off x="2296160" y="5435600"/>
            <a:ext cx="0" cy="477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54FDA5-3CF9-48A6-9D9F-35A8F1C77F29}"/>
              </a:ext>
            </a:extLst>
          </p:cNvPr>
          <p:cNvSpPr txBox="1"/>
          <p:nvPr/>
        </p:nvSpPr>
        <p:spPr>
          <a:xfrm>
            <a:off x="1049572" y="5510311"/>
            <a:ext cx="1246587" cy="307777"/>
          </a:xfrm>
          <a:prstGeom prst="rect">
            <a:avLst/>
          </a:prstGeom>
          <a:noFill/>
        </p:spPr>
        <p:txBody>
          <a:bodyPr wrap="square" rtlCol="0">
            <a:spAutoFit/>
          </a:bodyPr>
          <a:lstStyle/>
          <a:p>
            <a:r>
              <a:rPr lang="ca-ES" sz="1400"/>
              <a:t>Mejora del 2%</a:t>
            </a:r>
            <a:endParaRPr lang="en-US" sz="1400"/>
          </a:p>
        </p:txBody>
      </p:sp>
    </p:spTree>
    <p:extLst>
      <p:ext uri="{BB962C8B-B14F-4D97-AF65-F5344CB8AC3E}">
        <p14:creationId xmlns:p14="http://schemas.microsoft.com/office/powerpoint/2010/main" val="20100806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75</a:t>
            </a:fld>
            <a:endParaRPr lang="es-ES"/>
          </a:p>
        </p:txBody>
      </p:sp>
      <p:sp>
        <p:nvSpPr>
          <p:cNvPr id="21" name="Título 1"/>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a:t>
            </a:r>
            <a:endParaRPr lang="es-ES" sz="2400" b="1" dirty="0"/>
          </a:p>
        </p:txBody>
      </p:sp>
      <p:pic>
        <p:nvPicPr>
          <p:cNvPr id="18" name="Picture 2" descr="Evolution of Maintenance Reactive Preventative Condition Based Predictive Prescriptive Data">
            <a:extLst>
              <a:ext uri="{FF2B5EF4-FFF2-40B4-BE49-F238E27FC236}">
                <a16:creationId xmlns:a16="http://schemas.microsoft.com/office/drawing/2014/main" id="{92E3B71F-BB60-4B82-B1F8-5A4FFB745B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716" y="2870753"/>
            <a:ext cx="6686550" cy="308976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2BF91D3-9F6C-48B3-BDC2-79496447CF92}"/>
              </a:ext>
            </a:extLst>
          </p:cNvPr>
          <p:cNvSpPr/>
          <p:nvPr/>
        </p:nvSpPr>
        <p:spPr>
          <a:xfrm>
            <a:off x="7593203" y="4511015"/>
            <a:ext cx="1276571" cy="1569660"/>
          </a:xfrm>
          <a:prstGeom prst="rect">
            <a:avLst/>
          </a:prstGeom>
        </p:spPr>
        <p:txBody>
          <a:bodyPr wrap="square">
            <a:spAutoFit/>
          </a:bodyPr>
          <a:lstStyle/>
          <a:p>
            <a:r>
              <a:rPr lang="en-GB" sz="1200" dirty="0">
                <a:latin typeface="Calibri" panose="020F0502020204030204" pitchFamily="34" charset="0"/>
                <a:cs typeface="Calibri" panose="020F0502020204030204" pitchFamily="34" charset="0"/>
                <a:hlinkClick r:id="rId4"/>
              </a:rPr>
              <a:t>https://blog.endaq.com/differences-between-condition-based-predictive-and-prescriptive-maintenance</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sp>
        <p:nvSpPr>
          <p:cNvPr id="28" name="Elipse 27">
            <a:extLst>
              <a:ext uri="{FF2B5EF4-FFF2-40B4-BE49-F238E27FC236}">
                <a16:creationId xmlns:a16="http://schemas.microsoft.com/office/drawing/2014/main" id="{5B193800-B8D2-4CC4-9B3C-41730529F480}"/>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BA931331-CCF6-4692-AF3E-82F93795A53D}"/>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4" name="Picture 2" descr="Factory machine - Free industry icons">
            <a:extLst>
              <a:ext uri="{FF2B5EF4-FFF2-40B4-BE49-F238E27FC236}">
                <a16:creationId xmlns:a16="http://schemas.microsoft.com/office/drawing/2014/main" id="{7AFA95E8-6C2B-4A6C-B758-3F1C2FB764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76531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76</a:t>
            </a:fld>
            <a:endParaRPr lang="es-ES"/>
          </a:p>
        </p:txBody>
      </p:sp>
      <p:sp>
        <p:nvSpPr>
          <p:cNvPr id="21" name="Título 1"/>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a:t>
            </a:r>
            <a:endParaRPr lang="es-ES" sz="2400" b="1" dirty="0"/>
          </a:p>
        </p:txBody>
      </p:sp>
      <p:sp>
        <p:nvSpPr>
          <p:cNvPr id="28" name="Elipse 27">
            <a:extLst>
              <a:ext uri="{FF2B5EF4-FFF2-40B4-BE49-F238E27FC236}">
                <a16:creationId xmlns:a16="http://schemas.microsoft.com/office/drawing/2014/main" id="{5B193800-B8D2-4CC4-9B3C-41730529F480}"/>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BA931331-CCF6-4692-AF3E-82F93795A53D}"/>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4" name="Picture 2" descr="Factory machine - Free industry icons">
            <a:extLst>
              <a:ext uri="{FF2B5EF4-FFF2-40B4-BE49-F238E27FC236}">
                <a16:creationId xmlns:a16="http://schemas.microsoft.com/office/drawing/2014/main" id="{7AFA95E8-6C2B-4A6C-B758-3F1C2FB764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48E8544C-C987-4D74-9513-286799D3CFAC}"/>
              </a:ext>
            </a:extLst>
          </p:cNvPr>
          <p:cNvSpPr/>
          <p:nvPr/>
        </p:nvSpPr>
        <p:spPr>
          <a:xfrm>
            <a:off x="509546" y="3744831"/>
            <a:ext cx="7894320" cy="2862322"/>
          </a:xfrm>
          <a:prstGeom prst="rect">
            <a:avLst/>
          </a:prstGeom>
        </p:spPr>
        <p:txBody>
          <a:bodyPr wrap="square">
            <a:spAutoFit/>
          </a:bodyPr>
          <a:lstStyle/>
          <a:p>
            <a:pPr marL="285750" lvl="0" indent="-285750" algn="just">
              <a:spcAft>
                <a:spcPts val="600"/>
              </a:spcAft>
              <a:buFont typeface="Arial" panose="020B0604020202020204" pitchFamily="34" charset="0"/>
              <a:buChar char="•"/>
              <a:defRPr/>
            </a:pPr>
            <a:r>
              <a:rPr lang="es-ES" sz="1600"/>
              <a:t>El </a:t>
            </a:r>
            <a:r>
              <a:rPr lang="es-ES" sz="1600" b="1"/>
              <a:t>mantenimiento reactivo</a:t>
            </a:r>
            <a:r>
              <a:rPr lang="es-ES" sz="1600"/>
              <a:t> no depende en absoluto de los datos, sino que espera al fallo.</a:t>
            </a:r>
          </a:p>
          <a:p>
            <a:pPr marL="285750" lvl="0" indent="-285750" algn="just">
              <a:spcAft>
                <a:spcPts val="600"/>
              </a:spcAft>
              <a:buFont typeface="Arial" panose="020B0604020202020204" pitchFamily="34" charset="0"/>
              <a:buChar char="•"/>
              <a:defRPr/>
            </a:pPr>
            <a:r>
              <a:rPr lang="es-ES" sz="1600"/>
              <a:t>El </a:t>
            </a:r>
            <a:r>
              <a:rPr lang="es-ES" sz="1600" b="1"/>
              <a:t>mantenimiento preventivo </a:t>
            </a:r>
            <a:r>
              <a:rPr lang="es-ES" sz="1600"/>
              <a:t>utiliza el tiempo o el uso para informar de su programa de mantenimiento, no son muchos datos - ¡pero es un comienzo!</a:t>
            </a:r>
          </a:p>
          <a:p>
            <a:pPr marL="285750" lvl="0" indent="-285750" algn="just">
              <a:spcAft>
                <a:spcPts val="600"/>
              </a:spcAft>
              <a:buFont typeface="Arial" panose="020B0604020202020204" pitchFamily="34" charset="0"/>
              <a:buChar char="•"/>
              <a:defRPr/>
            </a:pPr>
            <a:r>
              <a:rPr lang="es-ES" sz="1600"/>
              <a:t>El </a:t>
            </a:r>
            <a:r>
              <a:rPr lang="es-ES" sz="1600" b="1"/>
              <a:t>mantenimiento basado en la condición </a:t>
            </a:r>
            <a:r>
              <a:rPr lang="es-ES" sz="1600"/>
              <a:t>examina una sola métrica y la compara con umbrales preestablecidos.</a:t>
            </a:r>
          </a:p>
          <a:p>
            <a:pPr marL="285750" lvl="0" indent="-285750" algn="just">
              <a:spcAft>
                <a:spcPts val="600"/>
              </a:spcAft>
              <a:buFont typeface="Arial" panose="020B0604020202020204" pitchFamily="34" charset="0"/>
              <a:buChar char="•"/>
              <a:defRPr/>
            </a:pPr>
            <a:r>
              <a:rPr lang="es-ES" sz="1600"/>
              <a:t>El </a:t>
            </a:r>
            <a:r>
              <a:rPr lang="es-ES" sz="1600" b="1"/>
              <a:t>mantenimiento predictivo</a:t>
            </a:r>
            <a:r>
              <a:rPr lang="es-ES" sz="1600"/>
              <a:t> examina un puñado de datos y se basa en un análisis ligeramente mejor para detectar diversas tendencias en los datos y la salud del activo.</a:t>
            </a:r>
          </a:p>
          <a:p>
            <a:pPr marL="285750" lvl="0" indent="-285750" algn="just">
              <a:spcAft>
                <a:spcPts val="600"/>
              </a:spcAft>
              <a:buFont typeface="Arial" panose="020B0604020202020204" pitchFamily="34" charset="0"/>
              <a:buChar char="•"/>
              <a:defRPr/>
            </a:pPr>
            <a:r>
              <a:rPr lang="es-ES" sz="1600"/>
              <a:t>El </a:t>
            </a:r>
            <a:r>
              <a:rPr lang="es-ES" sz="1600" b="1"/>
              <a:t>mantenimiento prescriptivo </a:t>
            </a:r>
            <a:r>
              <a:rPr lang="es-ES" sz="1600"/>
              <a:t>utiliza muchos conjuntos de datos y métricas y probablemente algunas técnicas de análisis propias para determinar la causa de un posible fallo.</a:t>
            </a:r>
            <a:endParaRPr lang="en-GB" sz="1600"/>
          </a:p>
        </p:txBody>
      </p:sp>
      <p:pic>
        <p:nvPicPr>
          <p:cNvPr id="16" name="Picture 2" descr="Evolution of Maintenance Reactive Preventative Condition Based Predictive Prescriptive Data">
            <a:extLst>
              <a:ext uri="{FF2B5EF4-FFF2-40B4-BE49-F238E27FC236}">
                <a16:creationId xmlns:a16="http://schemas.microsoft.com/office/drawing/2014/main" id="{394B2EB6-312F-4B64-B17B-C99E80ADCB6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195"/>
          <a:stretch/>
        </p:blipFill>
        <p:spPr bwMode="auto">
          <a:xfrm>
            <a:off x="1895116" y="2053739"/>
            <a:ext cx="5123180" cy="146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15153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77</a:t>
            </a:fld>
            <a:endParaRPr lang="es-ES"/>
          </a:p>
        </p:txBody>
      </p:sp>
      <p:sp>
        <p:nvSpPr>
          <p:cNvPr id="11" name="CuadroTexto 10"/>
          <p:cNvSpPr txBox="1"/>
          <p:nvPr/>
        </p:nvSpPr>
        <p:spPr>
          <a:xfrm>
            <a:off x="1080251" y="2009126"/>
            <a:ext cx="8360228" cy="369332"/>
          </a:xfrm>
          <a:prstGeom prst="rect">
            <a:avLst/>
          </a:prstGeom>
          <a:noFill/>
        </p:spPr>
        <p:txBody>
          <a:bodyPr wrap="square" rtlCol="0">
            <a:spAutoFit/>
          </a:bodyPr>
          <a:lstStyle/>
          <a:p>
            <a:r>
              <a:rPr lang="es-ES" b="1" dirty="0"/>
              <a:t>Típicas medidas usadas: </a:t>
            </a:r>
            <a:r>
              <a:rPr lang="es-ES" dirty="0"/>
              <a:t>vibración, ruido y temperatura.</a:t>
            </a:r>
            <a:endParaRPr lang="en-US" dirty="0"/>
          </a:p>
        </p:txBody>
      </p:sp>
      <p:sp>
        <p:nvSpPr>
          <p:cNvPr id="12" name="Rectangle 4">
            <a:extLst>
              <a:ext uri="{FF2B5EF4-FFF2-40B4-BE49-F238E27FC236}">
                <a16:creationId xmlns:a16="http://schemas.microsoft.com/office/drawing/2014/main" id="{1F698615-B0AA-46A1-8770-E5CDFABE70E8}"/>
              </a:ext>
            </a:extLst>
          </p:cNvPr>
          <p:cNvSpPr/>
          <p:nvPr/>
        </p:nvSpPr>
        <p:spPr>
          <a:xfrm>
            <a:off x="400948" y="6489896"/>
            <a:ext cx="8972550" cy="461665"/>
          </a:xfrm>
          <a:prstGeom prst="rect">
            <a:avLst/>
          </a:prstGeom>
        </p:spPr>
        <p:txBody>
          <a:bodyPr wrap="square">
            <a:spAutoFit/>
          </a:bodyPr>
          <a:lstStyle/>
          <a:p>
            <a:r>
              <a:rPr lang="en-GB" sz="1200" dirty="0">
                <a:latin typeface="Calibri" panose="020F0502020204030204" pitchFamily="34" charset="0"/>
                <a:cs typeface="Calibri" panose="020F0502020204030204" pitchFamily="34" charset="0"/>
                <a:hlinkClick r:id="rId3"/>
              </a:rPr>
              <a:t>https://www.windpowerengineering.com/predictive-maintenance-of-yaw-drive-gearboxes-cut-operating-costs-in-half/</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sp>
        <p:nvSpPr>
          <p:cNvPr id="15" name="Rectangle 6">
            <a:extLst>
              <a:ext uri="{FF2B5EF4-FFF2-40B4-BE49-F238E27FC236}">
                <a16:creationId xmlns:a16="http://schemas.microsoft.com/office/drawing/2014/main" id="{C1870A44-E73E-4A0F-86EF-5BF91CDB2E8A}"/>
              </a:ext>
            </a:extLst>
          </p:cNvPr>
          <p:cNvSpPr/>
          <p:nvPr/>
        </p:nvSpPr>
        <p:spPr>
          <a:xfrm>
            <a:off x="406364" y="5370325"/>
            <a:ext cx="7894320" cy="1077218"/>
          </a:xfrm>
          <a:prstGeom prst="rect">
            <a:avLst/>
          </a:prstGeom>
        </p:spPr>
        <p:txBody>
          <a:bodyPr wrap="square">
            <a:spAutoFit/>
          </a:bodyPr>
          <a:lstStyle/>
          <a:p>
            <a:r>
              <a:rPr lang="en-GB" sz="1600" dirty="0">
                <a:solidFill>
                  <a:schemeClr val="dk1"/>
                </a:solidFill>
                <a:latin typeface="Calibri"/>
                <a:ea typeface="Calibri"/>
                <a:cs typeface="Calibri"/>
              </a:rPr>
              <a:t>The </a:t>
            </a:r>
            <a:r>
              <a:rPr lang="en-GB" sz="1600" dirty="0">
                <a:solidFill>
                  <a:schemeClr val="dk1"/>
                </a:solidFill>
                <a:latin typeface="Calibri"/>
                <a:ea typeface="Calibri"/>
                <a:cs typeface="Calibri"/>
                <a:hlinkClick r:id="rId4"/>
              </a:rPr>
              <a:t>WATEREYE </a:t>
            </a:r>
            <a:r>
              <a:rPr lang="en-GB" sz="1600">
                <a:solidFill>
                  <a:schemeClr val="dk1"/>
                </a:solidFill>
                <a:latin typeface="Calibri"/>
                <a:ea typeface="Calibri"/>
                <a:cs typeface="Calibri"/>
                <a:hlinkClick r:id="rId4"/>
              </a:rPr>
              <a:t>project </a:t>
            </a:r>
            <a:r>
              <a:rPr lang="es-ES" sz="1600">
                <a:solidFill>
                  <a:schemeClr val="dk1"/>
                </a:solidFill>
                <a:ea typeface="Calibri"/>
                <a:cs typeface="Calibri"/>
              </a:rPr>
              <a:t>tiene como objetivo desarrollar un conjunto de sensores, sistemas de monitorización, estrategias de diagnóstico y mantenimiento predictivo, y herramientas de apoyo a la toma de decisiones relacionadas con el funcionamiento y el mantenimiento de los parques eólicos marinos (componentes estructurales de las turbinas eólicas)</a:t>
            </a:r>
            <a:endParaRPr lang="en-GB" sz="1600" dirty="0">
              <a:solidFill>
                <a:schemeClr val="dk1"/>
              </a:solidFill>
              <a:latin typeface="Calibri"/>
              <a:ea typeface="Calibri"/>
              <a:cs typeface="Calibri"/>
            </a:endParaRPr>
          </a:p>
        </p:txBody>
      </p:sp>
      <p:pic>
        <p:nvPicPr>
          <p:cNvPr id="16" name="Picture 2" descr="https://3ohkdk3zdzcq1dul50oqjvvf-wpengine.netdna-ssl.com/wp-content/uploads/2019/08/Bonfiglioli-Conditionovertime.png">
            <a:extLst>
              <a:ext uri="{FF2B5EF4-FFF2-40B4-BE49-F238E27FC236}">
                <a16:creationId xmlns:a16="http://schemas.microsoft.com/office/drawing/2014/main" id="{6D2EDD16-F43A-4FAE-ABF0-867E32161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5801" y="2587311"/>
            <a:ext cx="5835938" cy="2619245"/>
          </a:xfrm>
          <a:prstGeom prst="rect">
            <a:avLst/>
          </a:prstGeom>
          <a:noFill/>
          <a:extLst>
            <a:ext uri="{909E8E84-426E-40DD-AFC4-6F175D3DCCD1}">
              <a14:hiddenFill xmlns:a14="http://schemas.microsoft.com/office/drawing/2010/main">
                <a:solidFill>
                  <a:srgbClr val="FFFFFF"/>
                </a:solidFill>
              </a14:hiddenFill>
            </a:ext>
          </a:extLst>
        </p:spPr>
      </p:pic>
      <p:sp>
        <p:nvSpPr>
          <p:cNvPr id="18" name="Elipse 17">
            <a:extLst>
              <a:ext uri="{FF2B5EF4-FFF2-40B4-BE49-F238E27FC236}">
                <a16:creationId xmlns:a16="http://schemas.microsoft.com/office/drawing/2014/main" id="{0C954D3C-FD55-4C0F-A46D-BB59FAC57696}"/>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ector recto 18">
            <a:extLst>
              <a:ext uri="{FF2B5EF4-FFF2-40B4-BE49-F238E27FC236}">
                <a16:creationId xmlns:a16="http://schemas.microsoft.com/office/drawing/2014/main" id="{DDE799C5-461D-450A-A0F6-D0672197D272}"/>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a16="http://schemas.microsoft.com/office/drawing/2014/main" id="{0DD919AC-1336-4204-AB39-783F1A0F20C8}"/>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 …</a:t>
            </a:r>
            <a:endParaRPr lang="es-ES" sz="2400" b="1" dirty="0"/>
          </a:p>
        </p:txBody>
      </p:sp>
      <p:pic>
        <p:nvPicPr>
          <p:cNvPr id="14" name="Picture 2" descr="Factory machine - Free industry icons">
            <a:extLst>
              <a:ext uri="{FF2B5EF4-FFF2-40B4-BE49-F238E27FC236}">
                <a16:creationId xmlns:a16="http://schemas.microsoft.com/office/drawing/2014/main" id="{6A148C49-3D29-4E3E-890E-612E6BBC29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90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78</a:t>
            </a:fld>
            <a:endParaRPr lang="es-ES"/>
          </a:p>
        </p:txBody>
      </p:sp>
      <p:pic>
        <p:nvPicPr>
          <p:cNvPr id="2" name="Imagen 1"/>
          <p:cNvPicPr>
            <a:picLocks noChangeAspect="1"/>
          </p:cNvPicPr>
          <p:nvPr/>
        </p:nvPicPr>
        <p:blipFill rotWithShape="1">
          <a:blip r:embed="rId3"/>
          <a:srcRect b="3221"/>
          <a:stretch/>
        </p:blipFill>
        <p:spPr>
          <a:xfrm>
            <a:off x="742178" y="2366440"/>
            <a:ext cx="7894964" cy="3546654"/>
          </a:xfrm>
          <a:prstGeom prst="rect">
            <a:avLst/>
          </a:prstGeom>
        </p:spPr>
      </p:pic>
      <p:sp>
        <p:nvSpPr>
          <p:cNvPr id="3" name="CuadroTexto 2"/>
          <p:cNvSpPr txBox="1"/>
          <p:nvPr/>
        </p:nvSpPr>
        <p:spPr>
          <a:xfrm>
            <a:off x="691716" y="5913094"/>
            <a:ext cx="2414444" cy="261610"/>
          </a:xfrm>
          <a:prstGeom prst="rect">
            <a:avLst/>
          </a:prstGeom>
          <a:noFill/>
        </p:spPr>
        <p:txBody>
          <a:bodyPr wrap="none" rtlCol="0">
            <a:spAutoFit/>
          </a:bodyPr>
          <a:lstStyle/>
          <a:p>
            <a:r>
              <a:rPr lang="en-US" sz="1100" dirty="0" err="1"/>
              <a:t>Gopi</a:t>
            </a:r>
            <a:r>
              <a:rPr lang="en-US" sz="1100" dirty="0"/>
              <a:t> Krishna </a:t>
            </a:r>
            <a:r>
              <a:rPr lang="en-US" sz="1100" dirty="0" err="1"/>
              <a:t>Durbhaka</a:t>
            </a:r>
            <a:r>
              <a:rPr lang="en-US" sz="1100" dirty="0"/>
              <a:t>, </a:t>
            </a:r>
            <a:r>
              <a:rPr lang="en-US" sz="1100" dirty="0" err="1"/>
              <a:t>Barani</a:t>
            </a:r>
            <a:r>
              <a:rPr lang="en-US" sz="1100" dirty="0"/>
              <a:t> </a:t>
            </a:r>
            <a:r>
              <a:rPr lang="en-US" sz="1100" dirty="0" err="1"/>
              <a:t>Selvaraj</a:t>
            </a:r>
            <a:endParaRPr lang="en-US" sz="1100" dirty="0"/>
          </a:p>
        </p:txBody>
      </p:sp>
      <p:sp>
        <p:nvSpPr>
          <p:cNvPr id="16" name="Elipse 15">
            <a:extLst>
              <a:ext uri="{FF2B5EF4-FFF2-40B4-BE49-F238E27FC236}">
                <a16:creationId xmlns:a16="http://schemas.microsoft.com/office/drawing/2014/main" id="{4942ED14-5325-4D25-98C4-0FA8C0D90AA8}"/>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Conector recto 16">
            <a:extLst>
              <a:ext uri="{FF2B5EF4-FFF2-40B4-BE49-F238E27FC236}">
                <a16:creationId xmlns:a16="http://schemas.microsoft.com/office/drawing/2014/main" id="{AA244A49-262E-4C40-B4B7-7399318C941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a16="http://schemas.microsoft.com/office/drawing/2014/main" id="{069CDD53-F0DA-438B-9352-4A4F7749AA7D}"/>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 …</a:t>
            </a:r>
            <a:endParaRPr lang="es-ES" sz="2400" b="1" dirty="0"/>
          </a:p>
        </p:txBody>
      </p:sp>
      <p:pic>
        <p:nvPicPr>
          <p:cNvPr id="14" name="Picture 2" descr="Factory machine - Free industry icons">
            <a:extLst>
              <a:ext uri="{FF2B5EF4-FFF2-40B4-BE49-F238E27FC236}">
                <a16:creationId xmlns:a16="http://schemas.microsoft.com/office/drawing/2014/main" id="{C826751F-E323-488F-BEC3-D5DDEE8D1B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4577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79</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a:t>
            </a:r>
            <a:endParaRPr lang="es-ES" sz="2400" b="1" dirty="0">
              <a:solidFill>
                <a:srgbClr val="006DA5"/>
              </a:solidFill>
            </a:endParaRPr>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685F611-868F-4357-9D3D-C5E5B17C7DAC}"/>
              </a:ext>
            </a:extLst>
          </p:cNvPr>
          <p:cNvSpPr/>
          <p:nvPr/>
        </p:nvSpPr>
        <p:spPr>
          <a:xfrm>
            <a:off x="1173480" y="6263102"/>
            <a:ext cx="6797040" cy="338554"/>
          </a:xfrm>
          <a:prstGeom prst="rect">
            <a:avLst/>
          </a:prstGeom>
        </p:spPr>
        <p:txBody>
          <a:bodyPr wrap="square">
            <a:spAutoFit/>
          </a:bodyPr>
          <a:lstStyle/>
          <a:p>
            <a:pPr algn="ctr"/>
            <a:r>
              <a:rPr lang="en-US" sz="1600"/>
              <a:t>Podcast Industria 4.0:  </a:t>
            </a:r>
            <a:r>
              <a:rPr lang="en-US" sz="1600">
                <a:hlinkClick r:id="rId4"/>
              </a:rPr>
              <a:t>https://www.youtube.com/watch?v=8M_U_6a1CL8</a:t>
            </a:r>
            <a:r>
              <a:rPr lang="en-US" sz="1600"/>
              <a:t> </a:t>
            </a:r>
          </a:p>
        </p:txBody>
      </p:sp>
      <p:grpSp>
        <p:nvGrpSpPr>
          <p:cNvPr id="22" name="Group 21">
            <a:extLst>
              <a:ext uri="{FF2B5EF4-FFF2-40B4-BE49-F238E27FC236}">
                <a16:creationId xmlns:a16="http://schemas.microsoft.com/office/drawing/2014/main" id="{46C12311-002E-48CE-A455-5AA7F39544FE}"/>
              </a:ext>
            </a:extLst>
          </p:cNvPr>
          <p:cNvGrpSpPr/>
          <p:nvPr/>
        </p:nvGrpSpPr>
        <p:grpSpPr>
          <a:xfrm>
            <a:off x="1005668" y="1937103"/>
            <a:ext cx="7132664" cy="4196767"/>
            <a:chOff x="1028668" y="1865983"/>
            <a:chExt cx="7132664" cy="4196767"/>
          </a:xfrm>
        </p:grpSpPr>
        <p:pic>
          <p:nvPicPr>
            <p:cNvPr id="14" name="Picture 13">
              <a:extLst>
                <a:ext uri="{FF2B5EF4-FFF2-40B4-BE49-F238E27FC236}">
                  <a16:creationId xmlns:a16="http://schemas.microsoft.com/office/drawing/2014/main" id="{2C800865-2D16-4C77-A000-71989E54EB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7812" y="1865983"/>
              <a:ext cx="3528000" cy="1984499"/>
            </a:xfrm>
            <a:prstGeom prst="rect">
              <a:avLst/>
            </a:prstGeom>
          </p:spPr>
        </p:pic>
        <p:pic>
          <p:nvPicPr>
            <p:cNvPr id="15372" name="Picture 12" descr="Computer Vision In Manufacturing - The 10 Most Popular Applications -  viso.ai">
              <a:extLst>
                <a:ext uri="{FF2B5EF4-FFF2-40B4-BE49-F238E27FC236}">
                  <a16:creationId xmlns:a16="http://schemas.microsoft.com/office/drawing/2014/main" id="{EFFAD576-50F6-4B63-8028-5A7FA8263AE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8669" y="3904729"/>
              <a:ext cx="3240404" cy="2158019"/>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OpenCV Social Distancing Detector - PyImageSearch">
              <a:extLst>
                <a:ext uri="{FF2B5EF4-FFF2-40B4-BE49-F238E27FC236}">
                  <a16:creationId xmlns:a16="http://schemas.microsoft.com/office/drawing/2014/main" id="{843ED9BE-31A0-4C74-980D-B42554667E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668" y="1865983"/>
              <a:ext cx="3543992" cy="19846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80FB9B9-89A0-40A6-A6C1-A23ACD5F37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21437" y="3904730"/>
              <a:ext cx="3839895" cy="2158020"/>
            </a:xfrm>
            <a:prstGeom prst="rect">
              <a:avLst/>
            </a:prstGeom>
          </p:spPr>
        </p:pic>
      </p:grpSp>
    </p:spTree>
    <p:extLst>
      <p:ext uri="{BB962C8B-B14F-4D97-AF65-F5344CB8AC3E}">
        <p14:creationId xmlns:p14="http://schemas.microsoft.com/office/powerpoint/2010/main" val="3161864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8</a:t>
            </a:fld>
            <a:endParaRPr lang="es-ES" dirty="0"/>
          </a:p>
        </p:txBody>
      </p:sp>
      <p:sp>
        <p:nvSpPr>
          <p:cNvPr id="16" name="Elipse 15">
            <a:extLst>
              <a:ext uri="{FF2B5EF4-FFF2-40B4-BE49-F238E27FC236}">
                <a16:creationId xmlns:a16="http://schemas.microsoft.com/office/drawing/2014/main" id="{D0ECD079-FC21-46D6-B61F-9E5412D0988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0DD64387-FCF8-41F6-B373-27123EBC77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796BE2CE-CE6F-4DCD-BB56-355A9E5162F8}"/>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3" name="Contenidor de text 2">
            <a:extLst>
              <a:ext uri="{FF2B5EF4-FFF2-40B4-BE49-F238E27FC236}">
                <a16:creationId xmlns:a16="http://schemas.microsoft.com/office/drawing/2014/main" id="{0D2283F6-A6D3-4D4B-850A-EE08D7705C26}"/>
              </a:ext>
            </a:extLst>
          </p:cNvPr>
          <p:cNvSpPr txBox="1">
            <a:spLocks/>
          </p:cNvSpPr>
          <p:nvPr/>
        </p:nvSpPr>
        <p:spPr>
          <a:xfrm>
            <a:off x="991293" y="2245524"/>
            <a:ext cx="7312715" cy="4328271"/>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sz="1600" b="1" dirty="0">
                <a:solidFill>
                  <a:srgbClr val="006DA5"/>
                </a:solidFill>
                <a:latin typeface="Open Sans" panose="020B0606030504020204" pitchFamily="34" charset="0"/>
                <a:ea typeface="Open Sans" panose="020B0606030504020204" pitchFamily="34" charset="0"/>
                <a:cs typeface="Open Sans" panose="020B0606030504020204" pitchFamily="34" charset="0"/>
              </a:rPr>
              <a:t>Definición</a:t>
            </a:r>
            <a:r>
              <a:rPr lang="es-ES" sz="1600" dirty="0">
                <a:solidFill>
                  <a:srgbClr val="006DA5"/>
                </a:solidFill>
                <a:latin typeface="Open Sans" panose="020B0606030504020204" pitchFamily="34" charset="0"/>
                <a:ea typeface="Open Sans" panose="020B0606030504020204" pitchFamily="34" charset="0"/>
                <a:cs typeface="Open Sans" panose="020B0606030504020204" pitchFamily="34" charset="0"/>
              </a:rPr>
              <a:t>: </a:t>
            </a:r>
            <a:r>
              <a:rPr lang="es-ES" sz="1600" dirty="0">
                <a:latin typeface="Open Sans" panose="020B0606030504020204" pitchFamily="34" charset="0"/>
                <a:ea typeface="Open Sans" panose="020B0606030504020204" pitchFamily="34" charset="0"/>
                <a:cs typeface="Open Sans" panose="020B0606030504020204" pitchFamily="34" charset="0"/>
              </a:rPr>
              <a:t>Grandes volúmenes de datos que no pueden ser procesados con las aplicaciones tradicionales.</a:t>
            </a:r>
          </a:p>
          <a:p>
            <a:pPr>
              <a:lnSpc>
                <a:spcPct val="150000"/>
              </a:lnSpc>
            </a:pPr>
            <a:r>
              <a:rPr lang="es-ES" sz="1600" dirty="0">
                <a:latin typeface="Open Sans" panose="020B0606030504020204" pitchFamily="34" charset="0"/>
                <a:ea typeface="Open Sans" panose="020B0606030504020204" pitchFamily="34" charset="0"/>
                <a:cs typeface="Open Sans" panose="020B0606030504020204" pitchFamily="34" charset="0"/>
              </a:rPr>
              <a:t>Datos más </a:t>
            </a:r>
            <a:r>
              <a:rPr lang="es-ES" sz="1600" b="1" dirty="0">
                <a:latin typeface="Open Sans" panose="020B0606030504020204" pitchFamily="34" charset="0"/>
                <a:ea typeface="Open Sans" panose="020B0606030504020204" pitchFamily="34" charset="0"/>
                <a:cs typeface="Open Sans" panose="020B0606030504020204" pitchFamily="34" charset="0"/>
              </a:rPr>
              <a:t>variados</a:t>
            </a:r>
            <a:r>
              <a:rPr lang="es-ES" sz="1600" dirty="0">
                <a:latin typeface="Open Sans" panose="020B0606030504020204" pitchFamily="34" charset="0"/>
                <a:ea typeface="Open Sans" panose="020B0606030504020204" pitchFamily="34" charset="0"/>
                <a:cs typeface="Open Sans" panose="020B0606030504020204" pitchFamily="34" charset="0"/>
              </a:rPr>
              <a:t>, que llegan en </a:t>
            </a:r>
            <a:r>
              <a:rPr lang="es-ES" sz="1600" b="1" dirty="0">
                <a:latin typeface="Open Sans" panose="020B0606030504020204" pitchFamily="34" charset="0"/>
                <a:ea typeface="Open Sans" panose="020B0606030504020204" pitchFamily="34" charset="0"/>
                <a:cs typeface="Open Sans" panose="020B0606030504020204" pitchFamily="34" charset="0"/>
              </a:rPr>
              <a:t>volúmenes</a:t>
            </a:r>
            <a:r>
              <a:rPr lang="es-ES" sz="1600" dirty="0">
                <a:latin typeface="Open Sans" panose="020B0606030504020204" pitchFamily="34" charset="0"/>
                <a:ea typeface="Open Sans" panose="020B0606030504020204" pitchFamily="34" charset="0"/>
                <a:cs typeface="Open Sans" panose="020B0606030504020204" pitchFamily="34" charset="0"/>
              </a:rPr>
              <a:t> cada vez mayores y con más </a:t>
            </a:r>
            <a:r>
              <a:rPr lang="es-ES" sz="1600" b="1" dirty="0">
                <a:latin typeface="Open Sans" panose="020B0606030504020204" pitchFamily="34" charset="0"/>
                <a:ea typeface="Open Sans" panose="020B0606030504020204" pitchFamily="34" charset="0"/>
                <a:cs typeface="Open Sans" panose="020B0606030504020204" pitchFamily="34" charset="0"/>
              </a:rPr>
              <a:t>velocidad</a:t>
            </a:r>
            <a:r>
              <a:rPr lang="es-ES" sz="1600" dirty="0">
                <a:latin typeface="Open Sans" panose="020B0606030504020204" pitchFamily="34" charset="0"/>
                <a:ea typeface="Open Sans" panose="020B0606030504020204" pitchFamily="34" charset="0"/>
                <a:cs typeface="Open Sans" panose="020B0606030504020204" pitchFamily="34" charset="0"/>
              </a:rPr>
              <a:t> (3 </a:t>
            </a:r>
            <a:r>
              <a:rPr lang="es-ES" sz="1600" dirty="0" err="1">
                <a:latin typeface="Open Sans" panose="020B0606030504020204" pitchFamily="34" charset="0"/>
                <a:ea typeface="Open Sans" panose="020B0606030504020204" pitchFamily="34" charset="0"/>
                <a:cs typeface="Open Sans" panose="020B0606030504020204" pitchFamily="34" charset="0"/>
              </a:rPr>
              <a:t>V's</a:t>
            </a:r>
            <a:r>
              <a:rPr lang="es-ES" sz="1600" dirty="0">
                <a:latin typeface="Open Sans" panose="020B0606030504020204" pitchFamily="34" charset="0"/>
                <a:ea typeface="Open Sans" panose="020B0606030504020204" pitchFamily="34" charset="0"/>
                <a:cs typeface="Open Sans" panose="020B0606030504020204" pitchFamily="34" charset="0"/>
              </a:rPr>
              <a:t>)</a:t>
            </a:r>
          </a:p>
          <a:p>
            <a:pPr>
              <a:lnSpc>
                <a:spcPct val="150000"/>
              </a:lnSpc>
            </a:pPr>
            <a:r>
              <a:rPr lang="es-ES" sz="1600" dirty="0">
                <a:latin typeface="Open Sans" panose="020B0606030504020204" pitchFamily="34" charset="0"/>
                <a:ea typeface="Open Sans" panose="020B0606030504020204" pitchFamily="34" charset="0"/>
                <a:cs typeface="Open Sans" panose="020B0606030504020204" pitchFamily="34" charset="0"/>
              </a:rPr>
              <a:t>Estos conjuntos de datos son tan voluminosos que el software de procesamiento de datos tradicional no puede gestionarlos.</a:t>
            </a:r>
          </a:p>
          <a:p>
            <a:pPr>
              <a:lnSpc>
                <a:spcPct val="150000"/>
              </a:lnSpc>
            </a:pPr>
            <a:r>
              <a:rPr lang="es-ES" sz="1600" dirty="0">
                <a:latin typeface="Open Sans" panose="020B0606030504020204" pitchFamily="34" charset="0"/>
                <a:ea typeface="Open Sans" panose="020B0606030504020204" pitchFamily="34" charset="0"/>
                <a:cs typeface="Open Sans" panose="020B0606030504020204" pitchFamily="34" charset="0"/>
              </a:rPr>
              <a:t>Todo dato que ocupe más de 65536 x 256 filas y columnas. ¿Por qué?</a:t>
            </a:r>
          </a:p>
          <a:p>
            <a:pPr>
              <a:lnSpc>
                <a:spcPct val="150000"/>
              </a:lnSpc>
            </a:pPr>
            <a:r>
              <a:rPr lang="es-ES" sz="1600" dirty="0">
                <a:latin typeface="Open Sans" panose="020B0606030504020204" pitchFamily="34" charset="0"/>
                <a:ea typeface="Open Sans" panose="020B0606030504020204" pitchFamily="34" charset="0"/>
                <a:cs typeface="Open Sans" panose="020B0606030504020204" pitchFamily="34" charset="0"/>
              </a:rPr>
              <a:t>Estos volúmenes masivos de datos pueden utilizarse para resolver problemas de negocio que antes no se podían abordar.</a:t>
            </a:r>
            <a:endParaRPr lang="ca-ES" sz="1600" dirty="0">
              <a:latin typeface="Open Sans" panose="020B0606030504020204" pitchFamily="34" charset="0"/>
              <a:ea typeface="Open Sans" panose="020B0606030504020204" pitchFamily="34" charset="0"/>
              <a:cs typeface="Open Sans" panose="020B0606030504020204" pitchFamily="34" charset="0"/>
            </a:endParaRPr>
          </a:p>
        </p:txBody>
      </p:sp>
      <p:grpSp>
        <p:nvGrpSpPr>
          <p:cNvPr id="19" name="Grupo 18">
            <a:extLst>
              <a:ext uri="{FF2B5EF4-FFF2-40B4-BE49-F238E27FC236}">
                <a16:creationId xmlns:a16="http://schemas.microsoft.com/office/drawing/2014/main" id="{27BFA5CE-6295-4A98-AA57-97AB64B14BCA}"/>
              </a:ext>
            </a:extLst>
          </p:cNvPr>
          <p:cNvGrpSpPr/>
          <p:nvPr/>
        </p:nvGrpSpPr>
        <p:grpSpPr>
          <a:xfrm>
            <a:off x="1272647" y="1356899"/>
            <a:ext cx="2829153" cy="465022"/>
            <a:chOff x="2514803" y="996"/>
            <a:chExt cx="2829153" cy="580020"/>
          </a:xfrm>
        </p:grpSpPr>
        <p:sp>
          <p:nvSpPr>
            <p:cNvPr id="20" name="Rectángulo: esquinas redondeadas 19">
              <a:extLst>
                <a:ext uri="{FF2B5EF4-FFF2-40B4-BE49-F238E27FC236}">
                  <a16:creationId xmlns:a16="http://schemas.microsoft.com/office/drawing/2014/main" id="{E4218A14-2369-4EC8-BCE9-C9C1537095C1}"/>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ángulo: esquinas redondeadas 4">
              <a:extLst>
                <a:ext uri="{FF2B5EF4-FFF2-40B4-BE49-F238E27FC236}">
                  <a16:creationId xmlns:a16="http://schemas.microsoft.com/office/drawing/2014/main" id="{9CD230A6-C749-4D5F-861F-7C93A74C6680}"/>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3363666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80</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a:t>
            </a:r>
            <a:endParaRPr lang="es-ES" sz="2400" b="1" dirty="0">
              <a:solidFill>
                <a:srgbClr val="006DA5"/>
              </a:solidFill>
            </a:endParaRPr>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775169" y="2225681"/>
            <a:ext cx="7593662" cy="2970044"/>
          </a:xfrm>
          <a:prstGeom prst="rect">
            <a:avLst/>
          </a:prstGeom>
        </p:spPr>
        <p:txBody>
          <a:bodyPr wrap="square">
            <a:spAutoFit/>
          </a:bodyPr>
          <a:lstStyle/>
          <a:p>
            <a:pPr algn="just">
              <a:spcAft>
                <a:spcPts val="600"/>
              </a:spcAft>
            </a:pPr>
            <a:r>
              <a:rPr lang="es-ES"/>
              <a:t>La </a:t>
            </a:r>
            <a:r>
              <a:rPr lang="es-ES" b="1"/>
              <a:t>visión artificial </a:t>
            </a:r>
            <a:r>
              <a:rPr lang="es-ES"/>
              <a:t>es un campo de la inteligencia artificial (IA) que permite a los ordenadores y sistemas extraer información significativa a partir de imágenes digitales, videos y otras entradas visuales, y tomar medidas o realizar recomendaciones en función de esa información.</a:t>
            </a:r>
          </a:p>
          <a:p>
            <a:pPr algn="just">
              <a:spcAft>
                <a:spcPts val="600"/>
              </a:spcAft>
            </a:pPr>
            <a:r>
              <a:rPr lang="es-ES"/>
              <a:t>Los sistemas de visión artificial requieren:</a:t>
            </a:r>
          </a:p>
          <a:p>
            <a:pPr marL="285750" indent="-285750" algn="just">
              <a:spcAft>
                <a:spcPts val="600"/>
              </a:spcAft>
              <a:buFont typeface="Arial" panose="020B0604020202020204" pitchFamily="34" charset="0"/>
              <a:buChar char="•"/>
            </a:pPr>
            <a:r>
              <a:rPr lang="es-ES" b="1"/>
              <a:t>Cámeras</a:t>
            </a:r>
            <a:r>
              <a:rPr lang="es-ES"/>
              <a:t> inteligentes y procesadores.</a:t>
            </a:r>
          </a:p>
          <a:p>
            <a:pPr marL="285750" indent="-285750" algn="just">
              <a:spcAft>
                <a:spcPts val="600"/>
              </a:spcAft>
              <a:buFont typeface="Arial" panose="020B0604020202020204" pitchFamily="34" charset="0"/>
              <a:buChar char="•"/>
            </a:pPr>
            <a:r>
              <a:rPr lang="es-ES" b="1"/>
              <a:t>Sensores de visión </a:t>
            </a:r>
            <a:r>
              <a:rPr lang="es-ES"/>
              <a:t>en todas las frecuencias, 2D y 3D.</a:t>
            </a:r>
          </a:p>
          <a:p>
            <a:pPr marL="285750" indent="-285750" algn="just">
              <a:spcAft>
                <a:spcPts val="600"/>
              </a:spcAft>
              <a:buFont typeface="Arial" panose="020B0604020202020204" pitchFamily="34" charset="0"/>
              <a:buChar char="•"/>
            </a:pPr>
            <a:r>
              <a:rPr lang="es-ES"/>
              <a:t>Machine learning: </a:t>
            </a:r>
            <a:r>
              <a:rPr lang="es-ES" b="1"/>
              <a:t>Deep learning</a:t>
            </a:r>
            <a:r>
              <a:rPr lang="es-ES"/>
              <a:t>.</a:t>
            </a:r>
          </a:p>
          <a:p>
            <a:pPr marL="285750" indent="-285750" algn="just">
              <a:spcAft>
                <a:spcPts val="600"/>
              </a:spcAft>
              <a:buFont typeface="Arial" panose="020B0604020202020204" pitchFamily="34" charset="0"/>
              <a:buChar char="•"/>
            </a:pPr>
            <a:r>
              <a:rPr lang="es-ES" b="1"/>
              <a:t>Red neuronal convolucional </a:t>
            </a:r>
            <a:r>
              <a:rPr lang="es-ES"/>
              <a:t>(CNN).</a:t>
            </a:r>
            <a:endParaRPr lang="es-ES" dirty="0"/>
          </a:p>
        </p:txBody>
      </p:sp>
      <p:pic>
        <p:nvPicPr>
          <p:cNvPr id="16386" name="Picture 2" descr="Convolutional Neural Networks in Python | DataCamp">
            <a:extLst>
              <a:ext uri="{FF2B5EF4-FFF2-40B4-BE49-F238E27FC236}">
                <a16:creationId xmlns:a16="http://schemas.microsoft.com/office/drawing/2014/main" id="{5804CD0E-8425-42D4-8733-5C4C1ED18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169" y="5187696"/>
            <a:ext cx="4773403" cy="14684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73B874-85A3-47F4-AD94-10629B44C93E}"/>
              </a:ext>
            </a:extLst>
          </p:cNvPr>
          <p:cNvSpPr/>
          <p:nvPr/>
        </p:nvSpPr>
        <p:spPr>
          <a:xfrm>
            <a:off x="4572000" y="4851253"/>
            <a:ext cx="4392396" cy="276999"/>
          </a:xfrm>
          <a:prstGeom prst="rect">
            <a:avLst/>
          </a:prstGeom>
        </p:spPr>
        <p:txBody>
          <a:bodyPr wrap="square">
            <a:spAutoFit/>
          </a:bodyPr>
          <a:lstStyle/>
          <a:p>
            <a:r>
              <a:rPr lang="en-US" sz="1200">
                <a:hlinkClick r:id="rId5"/>
              </a:rPr>
              <a:t>https://www.ibm.com/es-es/topics/computer-vision#citation6</a:t>
            </a:r>
            <a:r>
              <a:rPr lang="en-US" sz="1200"/>
              <a:t> </a:t>
            </a:r>
          </a:p>
        </p:txBody>
      </p:sp>
      <p:sp>
        <p:nvSpPr>
          <p:cNvPr id="3" name="Rectangle 2">
            <a:extLst>
              <a:ext uri="{FF2B5EF4-FFF2-40B4-BE49-F238E27FC236}">
                <a16:creationId xmlns:a16="http://schemas.microsoft.com/office/drawing/2014/main" id="{A855CDB0-FF94-4709-8D90-AFDD6F97C872}"/>
              </a:ext>
            </a:extLst>
          </p:cNvPr>
          <p:cNvSpPr/>
          <p:nvPr/>
        </p:nvSpPr>
        <p:spPr>
          <a:xfrm>
            <a:off x="5548572" y="6170632"/>
            <a:ext cx="2631440" cy="461665"/>
          </a:xfrm>
          <a:prstGeom prst="rect">
            <a:avLst/>
          </a:prstGeom>
        </p:spPr>
        <p:txBody>
          <a:bodyPr wrap="square">
            <a:spAutoFit/>
          </a:bodyPr>
          <a:lstStyle/>
          <a:p>
            <a:r>
              <a:rPr lang="en-US" sz="1200">
                <a:hlinkClick r:id="rId6"/>
              </a:rPr>
              <a:t>https://www.datacamp.com/tutorial/convolutional-neural-networks-python</a:t>
            </a:r>
            <a:r>
              <a:rPr lang="en-US" sz="1200"/>
              <a:t> </a:t>
            </a:r>
          </a:p>
        </p:txBody>
      </p:sp>
    </p:spTree>
    <p:extLst>
      <p:ext uri="{BB962C8B-B14F-4D97-AF65-F5344CB8AC3E}">
        <p14:creationId xmlns:p14="http://schemas.microsoft.com/office/powerpoint/2010/main" val="587777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81</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Clasificación automática </a:t>
            </a:r>
            <a:r>
              <a:rPr lang="es-ES" sz="2400"/>
              <a:t>de productos</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775169" y="2225681"/>
            <a:ext cx="7593662" cy="1000274"/>
          </a:xfrm>
          <a:prstGeom prst="rect">
            <a:avLst/>
          </a:prstGeom>
        </p:spPr>
        <p:txBody>
          <a:bodyPr wrap="square">
            <a:spAutoFit/>
          </a:bodyPr>
          <a:lstStyle/>
          <a:p>
            <a:pPr algn="just">
              <a:spcAft>
                <a:spcPts val="600"/>
              </a:spcAft>
            </a:pPr>
            <a:r>
              <a:rPr lang="es-ES"/>
              <a:t>La </a:t>
            </a:r>
            <a:r>
              <a:rPr lang="es-ES" b="1"/>
              <a:t>visión artificial </a:t>
            </a:r>
            <a:r>
              <a:rPr lang="es-ES"/>
              <a:t>puede tener un papel fundamental en la automatización de las cadenas de producción mediante la clasificación de productos.</a:t>
            </a:r>
          </a:p>
          <a:p>
            <a:pPr algn="just">
              <a:spcAft>
                <a:spcPts val="600"/>
              </a:spcAft>
            </a:pPr>
            <a:r>
              <a:rPr lang="es-ES"/>
              <a:t>En este caso, se combinará la visión artificial con robots industriales</a:t>
            </a:r>
            <a:endParaRPr lang="es-ES" dirty="0"/>
          </a:p>
        </p:txBody>
      </p:sp>
      <p:sp>
        <p:nvSpPr>
          <p:cNvPr id="3" name="Rectangle 2">
            <a:extLst>
              <a:ext uri="{FF2B5EF4-FFF2-40B4-BE49-F238E27FC236}">
                <a16:creationId xmlns:a16="http://schemas.microsoft.com/office/drawing/2014/main" id="{A855CDB0-FF94-4709-8D90-AFDD6F97C872}"/>
              </a:ext>
            </a:extLst>
          </p:cNvPr>
          <p:cNvSpPr/>
          <p:nvPr/>
        </p:nvSpPr>
        <p:spPr>
          <a:xfrm>
            <a:off x="1239520" y="6325004"/>
            <a:ext cx="6930332" cy="276999"/>
          </a:xfrm>
          <a:prstGeom prst="rect">
            <a:avLst/>
          </a:prstGeom>
        </p:spPr>
        <p:txBody>
          <a:bodyPr wrap="square">
            <a:spAutoFit/>
          </a:bodyPr>
          <a:lstStyle/>
          <a:p>
            <a:r>
              <a:rPr lang="en-US" sz="1200">
                <a:hlinkClick r:id="rId4"/>
              </a:rPr>
              <a:t>https://www.baslerweb.com/en/vision-campus/markets-and-applications/image-processing-industry-4-0/</a:t>
            </a:r>
            <a:r>
              <a:rPr lang="en-US" sz="1200"/>
              <a:t> </a:t>
            </a:r>
          </a:p>
        </p:txBody>
      </p:sp>
      <p:pic>
        <p:nvPicPr>
          <p:cNvPr id="17410" name="Picture 2" descr="Image Processing in Industry 4.0 | Vision Campus">
            <a:extLst>
              <a:ext uri="{FF2B5EF4-FFF2-40B4-BE49-F238E27FC236}">
                <a16:creationId xmlns:a16="http://schemas.microsoft.com/office/drawing/2014/main" id="{FA3B7726-18B8-4882-8A51-3070ACC7E4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1415" y="3429000"/>
            <a:ext cx="4381170" cy="2682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4308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82</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a:t>
            </a:r>
            <a:r>
              <a:rPr lang="es-ES" sz="2400"/>
              <a:t>Máquinas y </a:t>
            </a:r>
            <a:r>
              <a:rPr lang="es-ES" sz="2400" b="1">
                <a:solidFill>
                  <a:srgbClr val="006DA5"/>
                </a:solidFill>
              </a:rPr>
              <a:t>vehículos autónomos</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775169" y="2225681"/>
            <a:ext cx="7593662" cy="3123932"/>
          </a:xfrm>
          <a:prstGeom prst="rect">
            <a:avLst/>
          </a:prstGeom>
        </p:spPr>
        <p:txBody>
          <a:bodyPr wrap="square">
            <a:spAutoFit/>
          </a:bodyPr>
          <a:lstStyle/>
          <a:p>
            <a:pPr algn="just">
              <a:spcAft>
                <a:spcPts val="600"/>
              </a:spcAft>
            </a:pPr>
            <a:r>
              <a:rPr lang="es-ES"/>
              <a:t>¿Cómo ha hecho la tecnología de visión por ordenador que el vehículo autónomo sea fiable e inteligente?</a:t>
            </a:r>
          </a:p>
          <a:p>
            <a:pPr marL="285750" indent="-285750" algn="just">
              <a:spcAft>
                <a:spcPts val="600"/>
              </a:spcAft>
              <a:buFont typeface="Arial" panose="020B0604020202020204" pitchFamily="34" charset="0"/>
              <a:buChar char="•"/>
            </a:pPr>
            <a:r>
              <a:rPr lang="es-ES"/>
              <a:t>Reconocimiento de objetos</a:t>
            </a:r>
          </a:p>
          <a:p>
            <a:pPr marL="285750" indent="-285750" algn="just">
              <a:spcAft>
                <a:spcPts val="600"/>
              </a:spcAft>
              <a:buFont typeface="Arial" panose="020B0604020202020204" pitchFamily="34" charset="0"/>
              <a:buChar char="•"/>
            </a:pPr>
            <a:r>
              <a:rPr lang="es-ES"/>
              <a:t>Creación de mapas 3D</a:t>
            </a:r>
          </a:p>
          <a:p>
            <a:pPr marL="285750" indent="-285750" algn="just">
              <a:spcAft>
                <a:spcPts val="600"/>
              </a:spcAft>
              <a:buFont typeface="Arial" panose="020B0604020202020204" pitchFamily="34" charset="0"/>
              <a:buChar char="•"/>
            </a:pPr>
            <a:r>
              <a:rPr lang="es-ES"/>
              <a:t>Despliegue de los airbags mediante la predicción de accidentes</a:t>
            </a:r>
          </a:p>
          <a:p>
            <a:pPr marL="285750" indent="-285750" algn="just">
              <a:spcAft>
                <a:spcPts val="600"/>
              </a:spcAft>
              <a:buFont typeface="Arial" panose="020B0604020202020204" pitchFamily="34" charset="0"/>
              <a:buChar char="•"/>
            </a:pPr>
            <a:r>
              <a:rPr lang="es-ES"/>
              <a:t>Seguimiento de otros vehículos</a:t>
            </a:r>
            <a:endParaRPr lang="es-ES" dirty="0"/>
          </a:p>
          <a:p>
            <a:pPr marL="285750" indent="-285750" algn="just">
              <a:spcAft>
                <a:spcPts val="600"/>
              </a:spcAft>
              <a:buFont typeface="Arial" panose="020B0604020202020204" pitchFamily="34" charset="0"/>
              <a:buChar char="•"/>
            </a:pPr>
            <a:r>
              <a:rPr lang="es-ES"/>
              <a:t>Detección de líneas de carril</a:t>
            </a:r>
          </a:p>
          <a:p>
            <a:pPr marL="285750" indent="-285750" algn="just">
              <a:spcAft>
                <a:spcPts val="600"/>
              </a:spcAft>
              <a:buFont typeface="Arial" panose="020B0604020202020204" pitchFamily="34" charset="0"/>
              <a:buChar char="•"/>
            </a:pPr>
            <a:r>
              <a:rPr lang="es-ES"/>
              <a:t>Conducción en modo de poca luz</a:t>
            </a:r>
          </a:p>
          <a:p>
            <a:pPr marL="285750" indent="-285750" algn="just">
              <a:spcAft>
                <a:spcPts val="600"/>
              </a:spcAft>
              <a:buFont typeface="Arial" panose="020B0604020202020204" pitchFamily="34" charset="0"/>
              <a:buChar char="•"/>
            </a:pPr>
            <a:r>
              <a:rPr lang="es-ES"/>
              <a:t>Datos para el entrenamiento</a:t>
            </a:r>
          </a:p>
        </p:txBody>
      </p:sp>
      <p:sp>
        <p:nvSpPr>
          <p:cNvPr id="3" name="Rectangle 2">
            <a:extLst>
              <a:ext uri="{FF2B5EF4-FFF2-40B4-BE49-F238E27FC236}">
                <a16:creationId xmlns:a16="http://schemas.microsoft.com/office/drawing/2014/main" id="{A855CDB0-FF94-4709-8D90-AFDD6F97C872}"/>
              </a:ext>
            </a:extLst>
          </p:cNvPr>
          <p:cNvSpPr/>
          <p:nvPr/>
        </p:nvSpPr>
        <p:spPr>
          <a:xfrm>
            <a:off x="1239520" y="6325004"/>
            <a:ext cx="6930332" cy="276999"/>
          </a:xfrm>
          <a:prstGeom prst="rect">
            <a:avLst/>
          </a:prstGeom>
        </p:spPr>
        <p:txBody>
          <a:bodyPr wrap="square">
            <a:spAutoFit/>
          </a:bodyPr>
          <a:lstStyle/>
          <a:p>
            <a:r>
              <a:rPr lang="en-US" sz="1200">
                <a:hlinkClick r:id="rId4"/>
              </a:rPr>
              <a:t>https://aventior.com/blogs/how-computer-vision-made-autonomous-vehicles-intelligent-and-reliable/</a:t>
            </a:r>
            <a:r>
              <a:rPr lang="en-US" sz="1200"/>
              <a:t> </a:t>
            </a:r>
          </a:p>
        </p:txBody>
      </p:sp>
      <p:pic>
        <p:nvPicPr>
          <p:cNvPr id="18436" name="Picture 4" descr="The Tech That Powers Your Self-Driving Car Might Be Built Using People Playing Games on Their Phones">
            <a:extLst>
              <a:ext uri="{FF2B5EF4-FFF2-40B4-BE49-F238E27FC236}">
                <a16:creationId xmlns:a16="http://schemas.microsoft.com/office/drawing/2014/main" id="{4A36A9A9-D055-428F-85E0-0C69754A32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7448" y="3952560"/>
            <a:ext cx="3930791" cy="22110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63ED882-EE62-4587-9601-49971FA21DF0}"/>
              </a:ext>
            </a:extLst>
          </p:cNvPr>
          <p:cNvSpPr/>
          <p:nvPr/>
        </p:nvSpPr>
        <p:spPr>
          <a:xfrm>
            <a:off x="977070" y="5375281"/>
            <a:ext cx="2482888" cy="830997"/>
          </a:xfrm>
          <a:prstGeom prst="rect">
            <a:avLst/>
          </a:prstGeom>
        </p:spPr>
        <p:txBody>
          <a:bodyPr wrap="square">
            <a:spAutoFit/>
          </a:bodyPr>
          <a:lstStyle/>
          <a:p>
            <a:r>
              <a:rPr lang="en-US" sz="1600"/>
              <a:t>Vídeo:</a:t>
            </a:r>
          </a:p>
          <a:p>
            <a:r>
              <a:rPr lang="en-US" sz="1600">
                <a:hlinkClick r:id="rId6"/>
              </a:rPr>
              <a:t>https://www.youtube.com/watch?v=HS1wV9NMLr8</a:t>
            </a:r>
            <a:endParaRPr lang="en-US" sz="1600"/>
          </a:p>
        </p:txBody>
      </p:sp>
    </p:spTree>
    <p:extLst>
      <p:ext uri="{BB962C8B-B14F-4D97-AF65-F5344CB8AC3E}">
        <p14:creationId xmlns:p14="http://schemas.microsoft.com/office/powerpoint/2010/main" val="2793884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83</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Control de calidad</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509547" y="2244410"/>
            <a:ext cx="5286680" cy="3447098"/>
          </a:xfrm>
          <a:prstGeom prst="rect">
            <a:avLst/>
          </a:prstGeom>
        </p:spPr>
        <p:txBody>
          <a:bodyPr wrap="square">
            <a:spAutoFit/>
          </a:bodyPr>
          <a:lstStyle/>
          <a:p>
            <a:pPr algn="just">
              <a:spcAft>
                <a:spcPts val="600"/>
              </a:spcAft>
            </a:pPr>
            <a:r>
              <a:rPr lang="es-ES" sz="1600"/>
              <a:t>En muchas empresas el control de calidad sigue siendo una operación manual. Aunque la capacidad humana para inspeccionar visualmente objetos es elevada, la subjetividad y la fatiga resultantes de la realización de tareas repetitivas pueden dar lugar a errores humanos. </a:t>
            </a:r>
          </a:p>
          <a:p>
            <a:pPr algn="just">
              <a:spcAft>
                <a:spcPts val="600"/>
              </a:spcAft>
            </a:pPr>
            <a:r>
              <a:rPr lang="es-ES" sz="1600"/>
              <a:t>Un sistema automatizado basado en la VA incluye una </a:t>
            </a:r>
            <a:r>
              <a:rPr lang="es-ES" sz="1600" b="1"/>
              <a:t>cámara</a:t>
            </a:r>
            <a:r>
              <a:rPr lang="es-ES" sz="1600"/>
              <a:t> que mira hacia una línea de producción y captura imágenes que luego se comparan </a:t>
            </a:r>
            <a:r>
              <a:rPr lang="es-ES" sz="1600" b="1"/>
              <a:t>algorítmicamente</a:t>
            </a:r>
            <a:r>
              <a:rPr lang="es-ES" sz="1600"/>
              <a:t> con una imagen predefinida. </a:t>
            </a:r>
          </a:p>
          <a:p>
            <a:pPr algn="just">
              <a:spcAft>
                <a:spcPts val="600"/>
              </a:spcAft>
            </a:pPr>
            <a:r>
              <a:rPr lang="es-ES" sz="1600"/>
              <a:t>La aplicación ha encontrado un gran rendimiento para la </a:t>
            </a:r>
            <a:r>
              <a:rPr lang="es-ES" sz="1600" b="1"/>
              <a:t>detección de imperfecciones</a:t>
            </a:r>
            <a:r>
              <a:rPr lang="es-ES" sz="1600"/>
              <a:t>, la </a:t>
            </a:r>
            <a:r>
              <a:rPr lang="es-ES" sz="1600" b="1"/>
              <a:t>inspección geométrica</a:t>
            </a:r>
            <a:r>
              <a:rPr lang="es-ES" sz="1600"/>
              <a:t>, el </a:t>
            </a:r>
            <a:r>
              <a:rPr lang="es-ES" sz="1600" b="1"/>
              <a:t>control de embalajes</a:t>
            </a:r>
            <a:r>
              <a:rPr lang="es-ES" sz="1600"/>
              <a:t>, la </a:t>
            </a:r>
            <a:r>
              <a:rPr lang="es-ES" sz="1600" b="1"/>
              <a:t>inspección de acabados superficiales</a:t>
            </a:r>
            <a:r>
              <a:rPr lang="es-ES" sz="1600"/>
              <a:t>, el </a:t>
            </a:r>
            <a:r>
              <a:rPr lang="es-ES" sz="1600" b="1"/>
              <a:t>análisis de colores y texturas</a:t>
            </a:r>
            <a:r>
              <a:rPr lang="es-ES" sz="1600"/>
              <a:t>, etc.</a:t>
            </a:r>
            <a:endParaRPr lang="es-ES" sz="1600" b="1" dirty="0"/>
          </a:p>
        </p:txBody>
      </p:sp>
      <p:sp>
        <p:nvSpPr>
          <p:cNvPr id="3" name="Rectangle 2">
            <a:extLst>
              <a:ext uri="{FF2B5EF4-FFF2-40B4-BE49-F238E27FC236}">
                <a16:creationId xmlns:a16="http://schemas.microsoft.com/office/drawing/2014/main" id="{A855CDB0-FF94-4709-8D90-AFDD6F97C872}"/>
              </a:ext>
            </a:extLst>
          </p:cNvPr>
          <p:cNvSpPr/>
          <p:nvPr/>
        </p:nvSpPr>
        <p:spPr>
          <a:xfrm>
            <a:off x="509546" y="6016209"/>
            <a:ext cx="4196080" cy="278996"/>
          </a:xfrm>
          <a:prstGeom prst="rect">
            <a:avLst/>
          </a:prstGeom>
        </p:spPr>
        <p:txBody>
          <a:bodyPr wrap="square">
            <a:spAutoFit/>
          </a:bodyPr>
          <a:lstStyle/>
          <a:p>
            <a:r>
              <a:rPr lang="en-US" sz="1200">
                <a:hlinkClick r:id="rId4"/>
              </a:rPr>
              <a:t>https://softengi.com/blog/computer-vision-for-quality-control/</a:t>
            </a:r>
            <a:r>
              <a:rPr lang="en-US" sz="1200"/>
              <a:t> </a:t>
            </a:r>
          </a:p>
        </p:txBody>
      </p:sp>
      <p:pic>
        <p:nvPicPr>
          <p:cNvPr id="20484" name="Picture 4" descr="Computer Vision for Product Manufacturing ">
            <a:extLst>
              <a:ext uri="{FF2B5EF4-FFF2-40B4-BE49-F238E27FC236}">
                <a16:creationId xmlns:a16="http://schemas.microsoft.com/office/drawing/2014/main" id="{15D07113-A26B-4233-B476-CA0D77FA6F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940" t="19984" r="25671" b="13540"/>
          <a:stretch/>
        </p:blipFill>
        <p:spPr bwMode="auto">
          <a:xfrm>
            <a:off x="5796226" y="2574733"/>
            <a:ext cx="3249450" cy="269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58622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84</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Control de calidad</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509547" y="2244410"/>
            <a:ext cx="3910054" cy="1877437"/>
          </a:xfrm>
          <a:prstGeom prst="rect">
            <a:avLst/>
          </a:prstGeom>
        </p:spPr>
        <p:txBody>
          <a:bodyPr wrap="square">
            <a:spAutoFit/>
          </a:bodyPr>
          <a:lstStyle/>
          <a:p>
            <a:pPr algn="just">
              <a:spcAft>
                <a:spcPts val="600"/>
              </a:spcAft>
            </a:pPr>
            <a:r>
              <a:rPr lang="es-ES" sz="1600"/>
              <a:t>Ventajas de la visión artificial para el control de calidad:</a:t>
            </a:r>
          </a:p>
          <a:p>
            <a:pPr marL="285750" indent="-285750" algn="just">
              <a:spcAft>
                <a:spcPts val="600"/>
              </a:spcAft>
              <a:buFont typeface="Arial" panose="020B0604020202020204" pitchFamily="34" charset="0"/>
              <a:buChar char="•"/>
            </a:pPr>
            <a:r>
              <a:rPr lang="es-ES" sz="1600" b="1"/>
              <a:t>Precisión</a:t>
            </a:r>
          </a:p>
          <a:p>
            <a:pPr marL="285750" indent="-285750" algn="just">
              <a:spcAft>
                <a:spcPts val="600"/>
              </a:spcAft>
              <a:buFont typeface="Arial" panose="020B0604020202020204" pitchFamily="34" charset="0"/>
              <a:buChar char="•"/>
            </a:pPr>
            <a:r>
              <a:rPr lang="es-ES" sz="1600" b="1"/>
              <a:t>Repetibilidad</a:t>
            </a:r>
          </a:p>
          <a:p>
            <a:pPr marL="285750" indent="-285750" algn="just">
              <a:spcAft>
                <a:spcPts val="600"/>
              </a:spcAft>
              <a:buFont typeface="Arial" panose="020B0604020202020204" pitchFamily="34" charset="0"/>
              <a:buChar char="•"/>
            </a:pPr>
            <a:r>
              <a:rPr lang="es-ES" sz="1600" b="1"/>
              <a:t>Reducción del tiempo de inactividad</a:t>
            </a:r>
          </a:p>
          <a:p>
            <a:pPr marL="285750" indent="-285750" algn="just">
              <a:spcAft>
                <a:spcPts val="600"/>
              </a:spcAft>
              <a:buFont typeface="Arial" panose="020B0604020202020204" pitchFamily="34" charset="0"/>
              <a:buChar char="•"/>
            </a:pPr>
            <a:r>
              <a:rPr lang="es-ES" sz="1600" b="1"/>
              <a:t>Costes reducidos</a:t>
            </a:r>
            <a:endParaRPr lang="es-ES" sz="1600" b="1" dirty="0"/>
          </a:p>
        </p:txBody>
      </p:sp>
      <p:sp>
        <p:nvSpPr>
          <p:cNvPr id="3" name="Rectangle 2">
            <a:extLst>
              <a:ext uri="{FF2B5EF4-FFF2-40B4-BE49-F238E27FC236}">
                <a16:creationId xmlns:a16="http://schemas.microsoft.com/office/drawing/2014/main" id="{A855CDB0-FF94-4709-8D90-AFDD6F97C872}"/>
              </a:ext>
            </a:extLst>
          </p:cNvPr>
          <p:cNvSpPr/>
          <p:nvPr/>
        </p:nvSpPr>
        <p:spPr>
          <a:xfrm>
            <a:off x="801399" y="6499379"/>
            <a:ext cx="7541202" cy="276999"/>
          </a:xfrm>
          <a:prstGeom prst="rect">
            <a:avLst/>
          </a:prstGeom>
        </p:spPr>
        <p:txBody>
          <a:bodyPr wrap="square">
            <a:spAutoFit/>
          </a:bodyPr>
          <a:lstStyle/>
          <a:p>
            <a:r>
              <a:rPr lang="en-US" sz="1200">
                <a:hlinkClick r:id="rId4"/>
              </a:rPr>
              <a:t>https://medium.com/analytics-vidhya/an-industrial-case-study-on-deep-learning-image-classification-c909d331fc31</a:t>
            </a:r>
            <a:r>
              <a:rPr lang="en-US" sz="1200"/>
              <a:t> </a:t>
            </a:r>
          </a:p>
        </p:txBody>
      </p:sp>
      <p:pic>
        <p:nvPicPr>
          <p:cNvPr id="6" name="Picture 5">
            <a:extLst>
              <a:ext uri="{FF2B5EF4-FFF2-40B4-BE49-F238E27FC236}">
                <a16:creationId xmlns:a16="http://schemas.microsoft.com/office/drawing/2014/main" id="{259DCA51-DCC7-432C-BEC4-8127DCE430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679" y="2002247"/>
            <a:ext cx="3982757" cy="2240301"/>
          </a:xfrm>
          <a:prstGeom prst="rect">
            <a:avLst/>
          </a:prstGeom>
        </p:spPr>
      </p:pic>
      <p:pic>
        <p:nvPicPr>
          <p:cNvPr id="19460" name="Picture 4" descr="Computer Vision for Quality Sorting ">
            <a:extLst>
              <a:ext uri="{FF2B5EF4-FFF2-40B4-BE49-F238E27FC236}">
                <a16:creationId xmlns:a16="http://schemas.microsoft.com/office/drawing/2014/main" id="{14B6FDD8-F560-4D80-8247-6DBB078139C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3816" b="3937"/>
          <a:stretch/>
        </p:blipFill>
        <p:spPr bwMode="auto">
          <a:xfrm>
            <a:off x="2395671" y="4402927"/>
            <a:ext cx="4352658" cy="209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45673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85</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Predicción </a:t>
            </a:r>
            <a:r>
              <a:rPr lang="es-ES" sz="2400"/>
              <a:t>de la demanda</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1030" y="1976991"/>
            <a:ext cx="7894320" cy="3985706"/>
          </a:xfrm>
          <a:prstGeom prst="rect">
            <a:avLst/>
          </a:prstGeom>
        </p:spPr>
        <p:txBody>
          <a:bodyPr wrap="square">
            <a:spAutoFit/>
          </a:bodyPr>
          <a:lstStyle/>
          <a:p>
            <a:pPr>
              <a:spcAft>
                <a:spcPts val="600"/>
              </a:spcAft>
            </a:pPr>
            <a:r>
              <a:rPr lang="es-ES" sz="1600">
                <a:solidFill>
                  <a:schemeClr val="dk1"/>
                </a:solidFill>
                <a:ea typeface="Calibri"/>
                <a:cs typeface="Calibri"/>
              </a:rPr>
              <a:t>La predicción de la demanda se basa en datos históricos y en aportaciones subjetivas y es una aplicación estratégica de los datos de la demanda. </a:t>
            </a:r>
          </a:p>
          <a:p>
            <a:pPr>
              <a:spcAft>
                <a:spcPts val="600"/>
              </a:spcAft>
            </a:pPr>
            <a:r>
              <a:rPr lang="es-ES" sz="1600">
                <a:solidFill>
                  <a:schemeClr val="dk1"/>
                </a:solidFill>
                <a:ea typeface="Calibri"/>
                <a:cs typeface="Calibri"/>
              </a:rPr>
              <a:t>Puede ser a </a:t>
            </a:r>
            <a:r>
              <a:rPr lang="es-ES" sz="1600" b="1">
                <a:solidFill>
                  <a:schemeClr val="dk1"/>
                </a:solidFill>
                <a:ea typeface="Calibri"/>
                <a:cs typeface="Calibri"/>
              </a:rPr>
              <a:t>corto o a largo plazo </a:t>
            </a:r>
            <a:r>
              <a:rPr lang="es-ES" sz="1600">
                <a:solidFill>
                  <a:schemeClr val="dk1"/>
                </a:solidFill>
                <a:ea typeface="Calibri"/>
                <a:cs typeface="Calibri"/>
              </a:rPr>
              <a:t>y, a nivel industrial, puede utilizarse para </a:t>
            </a:r>
          </a:p>
          <a:p>
            <a:pPr marL="285750" indent="-285750">
              <a:spcAft>
                <a:spcPts val="600"/>
              </a:spcAft>
              <a:buFont typeface="Arial" panose="020B0604020202020204" pitchFamily="34" charset="0"/>
              <a:buChar char="•"/>
            </a:pPr>
            <a:r>
              <a:rPr lang="es-ES" sz="1600">
                <a:solidFill>
                  <a:schemeClr val="dk1"/>
                </a:solidFill>
                <a:ea typeface="Calibri"/>
                <a:cs typeface="Calibri"/>
              </a:rPr>
              <a:t>La planificación de la expansión.</a:t>
            </a:r>
          </a:p>
          <a:p>
            <a:pPr marL="285750" indent="-285750">
              <a:spcAft>
                <a:spcPts val="600"/>
              </a:spcAft>
              <a:buFont typeface="Arial" panose="020B0604020202020204" pitchFamily="34" charset="0"/>
              <a:buChar char="•"/>
            </a:pPr>
            <a:r>
              <a:rPr lang="es-ES" sz="1600">
                <a:solidFill>
                  <a:schemeClr val="dk1"/>
                </a:solidFill>
                <a:ea typeface="Calibri"/>
                <a:cs typeface="Calibri"/>
              </a:rPr>
              <a:t>La obtención de financiación.</a:t>
            </a:r>
          </a:p>
          <a:p>
            <a:pPr marL="285750" indent="-285750">
              <a:spcAft>
                <a:spcPts val="600"/>
              </a:spcAft>
              <a:buFont typeface="Arial" panose="020B0604020202020204" pitchFamily="34" charset="0"/>
              <a:buChar char="•"/>
            </a:pPr>
            <a:r>
              <a:rPr lang="es-ES" sz="1600">
                <a:solidFill>
                  <a:schemeClr val="dk1"/>
                </a:solidFill>
                <a:ea typeface="Calibri"/>
                <a:cs typeface="Calibri"/>
              </a:rPr>
              <a:t>La fijación de los precios de mercado.</a:t>
            </a:r>
          </a:p>
          <a:p>
            <a:pPr marL="285750" indent="-285750">
              <a:spcAft>
                <a:spcPts val="600"/>
              </a:spcAft>
              <a:buFont typeface="Arial" panose="020B0604020202020204" pitchFamily="34" charset="0"/>
              <a:buChar char="•"/>
            </a:pPr>
            <a:r>
              <a:rPr lang="es-ES" sz="1600">
                <a:solidFill>
                  <a:schemeClr val="dk1"/>
                </a:solidFill>
                <a:ea typeface="Calibri"/>
                <a:cs typeface="Calibri"/>
              </a:rPr>
              <a:t>La fijación de los niveles generales de producción.</a:t>
            </a:r>
          </a:p>
          <a:p>
            <a:pPr>
              <a:spcAft>
                <a:spcPts val="600"/>
              </a:spcAft>
            </a:pPr>
            <a:endParaRPr lang="es-ES" sz="1600">
              <a:solidFill>
                <a:schemeClr val="dk1"/>
              </a:solidFill>
              <a:ea typeface="Calibri"/>
              <a:cs typeface="Calibri"/>
            </a:endParaRPr>
          </a:p>
          <a:p>
            <a:pPr>
              <a:spcAft>
                <a:spcPts val="600"/>
              </a:spcAft>
            </a:pPr>
            <a:r>
              <a:rPr lang="es-ES" sz="1600">
                <a:solidFill>
                  <a:schemeClr val="dk1"/>
                </a:solidFill>
                <a:ea typeface="Calibri"/>
                <a:cs typeface="Calibri"/>
              </a:rPr>
              <a:t>En la predicción de la demanda se utilizan dos métodos:</a:t>
            </a:r>
          </a:p>
          <a:p>
            <a:pPr marL="285750" indent="-285750">
              <a:spcAft>
                <a:spcPts val="600"/>
              </a:spcAft>
              <a:buFont typeface="Arial" panose="020B0604020202020204" pitchFamily="34" charset="0"/>
              <a:buChar char="•"/>
            </a:pPr>
            <a:r>
              <a:rPr lang="es-ES" sz="1600" b="1">
                <a:solidFill>
                  <a:schemeClr val="dk1"/>
                </a:solidFill>
                <a:ea typeface="Calibri"/>
                <a:cs typeface="Calibri"/>
              </a:rPr>
              <a:t>Métodos cualitativos: </a:t>
            </a:r>
            <a:r>
              <a:rPr lang="es-ES" sz="1600">
                <a:solidFill>
                  <a:schemeClr val="dk1"/>
                </a:solidFill>
                <a:ea typeface="Calibri"/>
                <a:cs typeface="Calibri"/>
              </a:rPr>
              <a:t>se emplean en la previsión tradicional e implican mucha experiencia, intuición y subjetividad.</a:t>
            </a:r>
            <a:endParaRPr lang="es-ES" sz="1600" b="1">
              <a:solidFill>
                <a:schemeClr val="dk1"/>
              </a:solidFill>
              <a:ea typeface="Calibri"/>
              <a:cs typeface="Calibri"/>
            </a:endParaRPr>
          </a:p>
          <a:p>
            <a:pPr marL="285750" indent="-285750">
              <a:spcAft>
                <a:spcPts val="600"/>
              </a:spcAft>
              <a:buFont typeface="Arial" panose="020B0604020202020204" pitchFamily="34" charset="0"/>
              <a:buChar char="•"/>
            </a:pPr>
            <a:r>
              <a:rPr lang="es-ES" sz="1600" b="1">
                <a:solidFill>
                  <a:schemeClr val="dk1"/>
                </a:solidFill>
                <a:ea typeface="Calibri"/>
                <a:cs typeface="Calibri"/>
              </a:rPr>
              <a:t>Método cuantitativo: </a:t>
            </a:r>
            <a:r>
              <a:rPr lang="es-ES" sz="1600">
                <a:solidFill>
                  <a:schemeClr val="dk1"/>
                </a:solidFill>
                <a:ea typeface="Calibri"/>
                <a:cs typeface="Calibri"/>
              </a:rPr>
              <a:t>utilizan datos y herramientas analíticas para la predicción y son los tipos de métodos utilizados en el software de previsión de la demanda automatizado.</a:t>
            </a:r>
            <a:endParaRPr lang="es-ES" sz="1600" b="1">
              <a:solidFill>
                <a:schemeClr val="dk1"/>
              </a:solidFill>
              <a:ea typeface="Calibri"/>
              <a:cs typeface="Calibri"/>
            </a:endParaRPr>
          </a:p>
        </p:txBody>
      </p:sp>
      <p:sp>
        <p:nvSpPr>
          <p:cNvPr id="2" name="Rectangle 1">
            <a:extLst>
              <a:ext uri="{FF2B5EF4-FFF2-40B4-BE49-F238E27FC236}">
                <a16:creationId xmlns:a16="http://schemas.microsoft.com/office/drawing/2014/main" id="{E93328E9-958D-4D3F-AFEB-64F8A84AE3AE}"/>
              </a:ext>
            </a:extLst>
          </p:cNvPr>
          <p:cNvSpPr/>
          <p:nvPr/>
        </p:nvSpPr>
        <p:spPr>
          <a:xfrm>
            <a:off x="1302523" y="6407361"/>
            <a:ext cx="6531334" cy="261610"/>
          </a:xfrm>
          <a:prstGeom prst="rect">
            <a:avLst/>
          </a:prstGeom>
        </p:spPr>
        <p:txBody>
          <a:bodyPr wrap="square">
            <a:spAutoFit/>
          </a:bodyPr>
          <a:lstStyle/>
          <a:p>
            <a:pPr algn="ctr"/>
            <a:r>
              <a:rPr lang="en-US" sz="1100"/>
              <a:t>Fuente: </a:t>
            </a:r>
            <a:r>
              <a:rPr lang="en-US" sz="1100">
                <a:hlinkClick r:id="rId4"/>
              </a:rPr>
              <a:t>https://www.demandcaster.com/demand-forecasting-an-industry-guide/</a:t>
            </a:r>
            <a:r>
              <a:rPr lang="en-US" sz="1100"/>
              <a:t> </a:t>
            </a:r>
          </a:p>
        </p:txBody>
      </p:sp>
      <p:pic>
        <p:nvPicPr>
          <p:cNvPr id="17" name="Graphic 16">
            <a:extLst>
              <a:ext uri="{FF2B5EF4-FFF2-40B4-BE49-F238E27FC236}">
                <a16:creationId xmlns:a16="http://schemas.microsoft.com/office/drawing/2014/main" id="{FF34E95C-B899-4B41-9883-8EF3AD64EE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4826" y="3016548"/>
            <a:ext cx="2938144" cy="1713216"/>
          </a:xfrm>
          <a:prstGeom prst="rect">
            <a:avLst/>
          </a:prstGeom>
        </p:spPr>
      </p:pic>
    </p:spTree>
    <p:extLst>
      <p:ext uri="{BB962C8B-B14F-4D97-AF65-F5344CB8AC3E}">
        <p14:creationId xmlns:p14="http://schemas.microsoft.com/office/powerpoint/2010/main" val="153432124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86</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Predicción </a:t>
            </a:r>
            <a:r>
              <a:rPr lang="es-ES" sz="2400"/>
              <a:t>de la demanda</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1030" y="1976991"/>
            <a:ext cx="3849370" cy="4170372"/>
          </a:xfrm>
          <a:prstGeom prst="rect">
            <a:avLst/>
          </a:prstGeom>
        </p:spPr>
        <p:txBody>
          <a:bodyPr wrap="square">
            <a:spAutoFit/>
          </a:bodyPr>
          <a:lstStyle/>
          <a:p>
            <a:pPr>
              <a:spcAft>
                <a:spcPts val="600"/>
              </a:spcAft>
            </a:pPr>
            <a:r>
              <a:rPr lang="es-ES" sz="1600">
                <a:solidFill>
                  <a:schemeClr val="dk1"/>
                </a:solidFill>
                <a:ea typeface="Calibri"/>
                <a:cs typeface="Calibri"/>
              </a:rPr>
              <a:t>Algunas de las variables que se usan para la predicción de la demanda son:</a:t>
            </a:r>
          </a:p>
          <a:p>
            <a:pPr marL="285750" indent="-285750">
              <a:spcAft>
                <a:spcPts val="600"/>
              </a:spcAft>
              <a:buFont typeface="Arial" panose="020B0604020202020204" pitchFamily="34" charset="0"/>
              <a:buChar char="•"/>
            </a:pPr>
            <a:r>
              <a:rPr lang="es-ES" sz="1600" b="1">
                <a:solidFill>
                  <a:schemeClr val="dk1"/>
                </a:solidFill>
                <a:ea typeface="Calibri"/>
                <a:cs typeface="Calibri"/>
              </a:rPr>
              <a:t>Tipo de promoción</a:t>
            </a:r>
            <a:r>
              <a:rPr lang="es-ES" sz="1600">
                <a:solidFill>
                  <a:schemeClr val="dk1"/>
                </a:solidFill>
                <a:ea typeface="Calibri"/>
                <a:cs typeface="Calibri"/>
              </a:rPr>
              <a:t>, como puede ser la reducción de precio o packs de oferta.</a:t>
            </a:r>
            <a:endParaRPr lang="es-ES" sz="1600" b="1">
              <a:solidFill>
                <a:schemeClr val="dk1"/>
              </a:solidFill>
              <a:ea typeface="Calibri"/>
              <a:cs typeface="Calibri"/>
            </a:endParaRPr>
          </a:p>
          <a:p>
            <a:pPr marL="285750" indent="-285750">
              <a:spcAft>
                <a:spcPts val="600"/>
              </a:spcAft>
              <a:buFont typeface="Arial" panose="020B0604020202020204" pitchFamily="34" charset="0"/>
              <a:buChar char="•"/>
            </a:pPr>
            <a:r>
              <a:rPr lang="es-ES" sz="1600" b="1">
                <a:solidFill>
                  <a:schemeClr val="dk1"/>
                </a:solidFill>
                <a:ea typeface="Calibri"/>
                <a:cs typeface="Calibri"/>
              </a:rPr>
              <a:t>Actividades de marketing </a:t>
            </a:r>
            <a:r>
              <a:rPr lang="es-ES" sz="1600">
                <a:solidFill>
                  <a:schemeClr val="dk1"/>
                </a:solidFill>
                <a:ea typeface="Calibri"/>
                <a:cs typeface="Calibri"/>
              </a:rPr>
              <a:t>como anuncios en los periódicos o carteles en las tiendas.</a:t>
            </a:r>
          </a:p>
          <a:p>
            <a:pPr marL="285750" indent="-285750">
              <a:spcAft>
                <a:spcPts val="600"/>
              </a:spcAft>
              <a:buFont typeface="Arial" panose="020B0604020202020204" pitchFamily="34" charset="0"/>
              <a:buChar char="•"/>
            </a:pPr>
            <a:r>
              <a:rPr lang="es-ES" sz="1600" b="1">
                <a:solidFill>
                  <a:schemeClr val="dk1"/>
                </a:solidFill>
                <a:ea typeface="Calibri"/>
                <a:cs typeface="Calibri"/>
              </a:rPr>
              <a:t>Época del año,</a:t>
            </a:r>
            <a:r>
              <a:rPr lang="es-ES" sz="1600">
                <a:solidFill>
                  <a:schemeClr val="dk1"/>
                </a:solidFill>
                <a:ea typeface="Calibri"/>
                <a:cs typeface="Calibri"/>
              </a:rPr>
              <a:t> hay meses o estaciones concretas donde la demanda claramente aumentará o se reducirá.</a:t>
            </a:r>
            <a:endParaRPr lang="es-ES" sz="1600" b="1">
              <a:solidFill>
                <a:schemeClr val="dk1"/>
              </a:solidFill>
              <a:ea typeface="Calibri"/>
              <a:cs typeface="Calibri"/>
            </a:endParaRPr>
          </a:p>
          <a:p>
            <a:pPr marL="285750" indent="-285750">
              <a:spcAft>
                <a:spcPts val="600"/>
              </a:spcAft>
              <a:buFont typeface="Arial" panose="020B0604020202020204" pitchFamily="34" charset="0"/>
              <a:buChar char="•"/>
            </a:pPr>
            <a:r>
              <a:rPr lang="es-ES" sz="1600" b="1">
                <a:solidFill>
                  <a:schemeClr val="dk1"/>
                </a:solidFill>
                <a:ea typeface="Calibri"/>
                <a:cs typeface="Calibri"/>
              </a:rPr>
              <a:t>La elasticidad del precio</a:t>
            </a:r>
            <a:r>
              <a:rPr lang="es-ES" sz="1600">
                <a:solidFill>
                  <a:schemeClr val="dk1"/>
                </a:solidFill>
                <a:ea typeface="Calibri"/>
                <a:cs typeface="Calibri"/>
              </a:rPr>
              <a:t>, o cómo un cambio en el precio afecta a la demanda de un producto.</a:t>
            </a:r>
          </a:p>
          <a:p>
            <a:pPr marL="285750" indent="-285750">
              <a:spcAft>
                <a:spcPts val="600"/>
              </a:spcAft>
              <a:buFont typeface="Arial" panose="020B0604020202020204" pitchFamily="34" charset="0"/>
              <a:buChar char="•"/>
            </a:pPr>
            <a:r>
              <a:rPr lang="es-ES" sz="1600" b="1">
                <a:solidFill>
                  <a:schemeClr val="dk1"/>
                </a:solidFill>
                <a:ea typeface="Calibri"/>
                <a:cs typeface="Calibri"/>
              </a:rPr>
              <a:t>Repercusión de un cambio de precio </a:t>
            </a:r>
            <a:r>
              <a:rPr lang="es-ES" sz="1600">
                <a:solidFill>
                  <a:schemeClr val="dk1"/>
                </a:solidFill>
                <a:ea typeface="Calibri"/>
                <a:cs typeface="Calibri"/>
              </a:rPr>
              <a:t>en otros productos de esa categoría.</a:t>
            </a:r>
          </a:p>
        </p:txBody>
      </p:sp>
      <p:pic>
        <p:nvPicPr>
          <p:cNvPr id="22534" name="Picture 6" descr="Demand Forecasting for Retail and Consumer Goods: The Complete Guide |  RELEX Solutions">
            <a:extLst>
              <a:ext uri="{FF2B5EF4-FFF2-40B4-BE49-F238E27FC236}">
                <a16:creationId xmlns:a16="http://schemas.microsoft.com/office/drawing/2014/main" id="{ED9B56FC-52C0-4632-B375-9D1D4161F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7840" y="2417979"/>
            <a:ext cx="4836160" cy="28714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10B6D4-5BBF-4842-A4E2-A585A1B0CABD}"/>
              </a:ext>
            </a:extLst>
          </p:cNvPr>
          <p:cNvSpPr/>
          <p:nvPr/>
        </p:nvSpPr>
        <p:spPr>
          <a:xfrm>
            <a:off x="4526280" y="5230471"/>
            <a:ext cx="4399280" cy="276999"/>
          </a:xfrm>
          <a:prstGeom prst="rect">
            <a:avLst/>
          </a:prstGeom>
        </p:spPr>
        <p:txBody>
          <a:bodyPr wrap="square">
            <a:spAutoFit/>
          </a:bodyPr>
          <a:lstStyle/>
          <a:p>
            <a:pPr algn="ctr"/>
            <a:r>
              <a:rPr lang="en-US" sz="1200">
                <a:hlinkClick r:id="rId5"/>
              </a:rPr>
              <a:t>https://www.relexsolutions.com/resources/demand-forecasting/</a:t>
            </a:r>
            <a:r>
              <a:rPr lang="en-US" sz="1200"/>
              <a:t> </a:t>
            </a:r>
          </a:p>
        </p:txBody>
      </p:sp>
    </p:spTree>
    <p:extLst>
      <p:ext uri="{BB962C8B-B14F-4D97-AF65-F5344CB8AC3E}">
        <p14:creationId xmlns:p14="http://schemas.microsoft.com/office/powerpoint/2010/main" val="34504768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87</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dirty="0">
                <a:solidFill>
                  <a:srgbClr val="006DA5"/>
                </a:solidFill>
              </a:rPr>
              <a:t>Predicción </a:t>
            </a:r>
            <a:r>
              <a:rPr lang="es-ES" sz="2400" dirty="0"/>
              <a:t>de la carga y del uso de vehículos eléctricos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1030" y="1976991"/>
            <a:ext cx="5836920" cy="4062651"/>
          </a:xfrm>
          <a:prstGeom prst="rect">
            <a:avLst/>
          </a:prstGeom>
        </p:spPr>
        <p:txBody>
          <a:bodyPr wrap="square">
            <a:spAutoFit/>
          </a:bodyPr>
          <a:lstStyle/>
          <a:p>
            <a:pPr>
              <a:spcAft>
                <a:spcPts val="600"/>
              </a:spcAft>
            </a:pPr>
            <a:r>
              <a:rPr lang="es-ES" sz="1600" dirty="0">
                <a:solidFill>
                  <a:schemeClr val="dk1"/>
                </a:solidFill>
                <a:ea typeface="Calibri"/>
                <a:cs typeface="Calibri"/>
              </a:rPr>
              <a:t>Experiencia personal en </a:t>
            </a:r>
            <a:r>
              <a:rPr lang="es-ES" sz="1600" dirty="0" err="1">
                <a:solidFill>
                  <a:schemeClr val="dk1"/>
                </a:solidFill>
                <a:ea typeface="Calibri"/>
                <a:cs typeface="Calibri"/>
                <a:hlinkClick r:id="rId4"/>
              </a:rPr>
              <a:t>Tether</a:t>
            </a:r>
            <a:r>
              <a:rPr lang="es-ES" sz="1600" dirty="0">
                <a:solidFill>
                  <a:schemeClr val="dk1"/>
                </a:solidFill>
                <a:ea typeface="Calibri"/>
                <a:cs typeface="Calibri"/>
              </a:rPr>
              <a:t>.</a:t>
            </a:r>
          </a:p>
          <a:p>
            <a:pPr>
              <a:spcAft>
                <a:spcPts val="600"/>
              </a:spcAft>
            </a:pPr>
            <a:endParaRPr lang="es-ES" sz="1600" dirty="0">
              <a:solidFill>
                <a:schemeClr val="dk1"/>
              </a:solidFill>
              <a:ea typeface="Calibri"/>
              <a:cs typeface="Calibri"/>
            </a:endParaRPr>
          </a:p>
          <a:p>
            <a:pPr>
              <a:spcAft>
                <a:spcPts val="600"/>
              </a:spcAft>
            </a:pPr>
            <a:r>
              <a:rPr lang="es-ES" sz="1600" b="1" dirty="0">
                <a:solidFill>
                  <a:schemeClr val="dk1"/>
                </a:solidFill>
                <a:ea typeface="Calibri"/>
                <a:cs typeface="Calibri"/>
              </a:rPr>
              <a:t>¿Qué hacemos?</a:t>
            </a:r>
          </a:p>
          <a:p>
            <a:pPr marL="285750" indent="-285750">
              <a:spcAft>
                <a:spcPts val="600"/>
              </a:spcAft>
              <a:buFont typeface="Arial" panose="020B0604020202020204" pitchFamily="34" charset="0"/>
              <a:buChar char="•"/>
            </a:pPr>
            <a:r>
              <a:rPr lang="es-ES" sz="1600" dirty="0">
                <a:solidFill>
                  <a:schemeClr val="dk1"/>
                </a:solidFill>
                <a:ea typeface="Calibri"/>
                <a:cs typeface="Calibri"/>
              </a:rPr>
              <a:t>Aprender los comportamientos de los </a:t>
            </a:r>
            <a:r>
              <a:rPr lang="es-ES" sz="1600" dirty="0" err="1">
                <a:solidFill>
                  <a:schemeClr val="dk1"/>
                </a:solidFill>
                <a:ea typeface="Calibri"/>
                <a:cs typeface="Calibri"/>
              </a:rPr>
              <a:t>EVs</a:t>
            </a:r>
            <a:r>
              <a:rPr lang="es-ES" sz="1600" dirty="0">
                <a:solidFill>
                  <a:schemeClr val="dk1"/>
                </a:solidFill>
                <a:ea typeface="Calibri"/>
                <a:cs typeface="Calibri"/>
              </a:rPr>
              <a:t> y optimizar las estrategias de carga.</a:t>
            </a:r>
          </a:p>
          <a:p>
            <a:pPr marL="285750" indent="-285750">
              <a:spcAft>
                <a:spcPts val="600"/>
              </a:spcAft>
              <a:buFont typeface="Arial" panose="020B0604020202020204" pitchFamily="34" charset="0"/>
              <a:buChar char="•"/>
            </a:pPr>
            <a:r>
              <a:rPr lang="es-ES" sz="1600" dirty="0">
                <a:solidFill>
                  <a:schemeClr val="dk1"/>
                </a:solidFill>
                <a:ea typeface="Calibri"/>
                <a:cs typeface="Calibri"/>
              </a:rPr>
              <a:t>Ofrecer servicios de flexibilidad a la red.</a:t>
            </a:r>
          </a:p>
          <a:p>
            <a:pPr marL="285750" indent="-285750">
              <a:spcAft>
                <a:spcPts val="600"/>
              </a:spcAft>
              <a:buFont typeface="Arial" panose="020B0604020202020204" pitchFamily="34" charset="0"/>
              <a:buChar char="•"/>
            </a:pPr>
            <a:r>
              <a:rPr lang="es-ES" sz="1600" dirty="0">
                <a:solidFill>
                  <a:schemeClr val="dk1"/>
                </a:solidFill>
                <a:ea typeface="Calibri"/>
                <a:cs typeface="Calibri"/>
              </a:rPr>
              <a:t>Predecir la capacidad agregada, el precio de los mercados eléctricos, la generación renovable…</a:t>
            </a:r>
          </a:p>
          <a:p>
            <a:pPr>
              <a:spcAft>
                <a:spcPts val="600"/>
              </a:spcAft>
            </a:pPr>
            <a:endParaRPr lang="es-ES" sz="1600" dirty="0">
              <a:solidFill>
                <a:schemeClr val="dk1"/>
              </a:solidFill>
              <a:ea typeface="Calibri"/>
              <a:cs typeface="Calibri"/>
            </a:endParaRPr>
          </a:p>
          <a:p>
            <a:pPr>
              <a:spcAft>
                <a:spcPts val="600"/>
              </a:spcAft>
            </a:pPr>
            <a:r>
              <a:rPr lang="es-ES" sz="1600" b="1" dirty="0">
                <a:solidFill>
                  <a:schemeClr val="dk1"/>
                </a:solidFill>
                <a:ea typeface="Calibri"/>
                <a:cs typeface="Calibri"/>
              </a:rPr>
              <a:t>¿Qué algoritmos usamos?</a:t>
            </a:r>
          </a:p>
          <a:p>
            <a:pPr marL="285750" indent="-285750">
              <a:spcAft>
                <a:spcPts val="600"/>
              </a:spcAft>
              <a:buFont typeface="Arial" panose="020B0604020202020204" pitchFamily="34" charset="0"/>
              <a:buChar char="•"/>
            </a:pPr>
            <a:r>
              <a:rPr lang="es-ES" sz="1600" dirty="0">
                <a:solidFill>
                  <a:schemeClr val="dk1"/>
                </a:solidFill>
                <a:ea typeface="Calibri"/>
                <a:cs typeface="Calibri"/>
              </a:rPr>
              <a:t>Regresión: predicción de precios y de tiempo de espera del EV.</a:t>
            </a:r>
          </a:p>
          <a:p>
            <a:pPr marL="285750" indent="-285750">
              <a:spcAft>
                <a:spcPts val="600"/>
              </a:spcAft>
              <a:buFont typeface="Arial" panose="020B0604020202020204" pitchFamily="34" charset="0"/>
              <a:buChar char="•"/>
            </a:pPr>
            <a:r>
              <a:rPr lang="es-ES" sz="1600" dirty="0">
                <a:solidFill>
                  <a:schemeClr val="dk1"/>
                </a:solidFill>
                <a:ea typeface="Calibri"/>
                <a:cs typeface="Calibri"/>
              </a:rPr>
              <a:t>Clasificación: identificación de precios pico.</a:t>
            </a:r>
          </a:p>
          <a:p>
            <a:pPr marL="285750" indent="-285750">
              <a:spcAft>
                <a:spcPts val="600"/>
              </a:spcAft>
              <a:buFont typeface="Arial" panose="020B0604020202020204" pitchFamily="34" charset="0"/>
              <a:buChar char="•"/>
            </a:pPr>
            <a:r>
              <a:rPr lang="es-ES" sz="1600" dirty="0" err="1">
                <a:solidFill>
                  <a:schemeClr val="dk1"/>
                </a:solidFill>
                <a:ea typeface="Calibri"/>
                <a:cs typeface="Calibri"/>
              </a:rPr>
              <a:t>Clustering</a:t>
            </a:r>
            <a:r>
              <a:rPr lang="es-ES" sz="1600" dirty="0">
                <a:solidFill>
                  <a:schemeClr val="dk1"/>
                </a:solidFill>
                <a:ea typeface="Calibri"/>
                <a:cs typeface="Calibri"/>
              </a:rPr>
              <a:t>: agrupar tipo de usuario.</a:t>
            </a:r>
          </a:p>
        </p:txBody>
      </p:sp>
      <p:pic>
        <p:nvPicPr>
          <p:cNvPr id="10" name="Picture 2" descr="Tether - Crunchbase Company Profile &amp; Funding">
            <a:extLst>
              <a:ext uri="{FF2B5EF4-FFF2-40B4-BE49-F238E27FC236}">
                <a16:creationId xmlns:a16="http://schemas.microsoft.com/office/drawing/2014/main" id="{920F149E-0695-43E7-8A58-A3FAB69D65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78930" y="2690294"/>
            <a:ext cx="2343150" cy="13180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Is EV Charging &amp; How Does it Work? | EvoCharge">
            <a:extLst>
              <a:ext uri="{FF2B5EF4-FFF2-40B4-BE49-F238E27FC236}">
                <a16:creationId xmlns:a16="http://schemas.microsoft.com/office/drawing/2014/main" id="{35EB89A9-02EF-4839-AC3C-AD20B334FAB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89925" y="4286377"/>
            <a:ext cx="2686050" cy="179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238591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88</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dirty="0">
                <a:solidFill>
                  <a:srgbClr val="006DA5"/>
                </a:solidFill>
              </a:rPr>
              <a:t>Predicción </a:t>
            </a:r>
            <a:r>
              <a:rPr lang="es-ES" sz="2400" dirty="0"/>
              <a:t>de la carga y del uso de vehículos eléctricos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1030" y="1976991"/>
            <a:ext cx="5836920" cy="661720"/>
          </a:xfrm>
          <a:prstGeom prst="rect">
            <a:avLst/>
          </a:prstGeom>
        </p:spPr>
        <p:txBody>
          <a:bodyPr wrap="square">
            <a:spAutoFit/>
          </a:bodyPr>
          <a:lstStyle/>
          <a:p>
            <a:pPr>
              <a:spcAft>
                <a:spcPts val="600"/>
              </a:spcAft>
            </a:pPr>
            <a:r>
              <a:rPr lang="es-ES" sz="1600" dirty="0">
                <a:solidFill>
                  <a:schemeClr val="dk1"/>
                </a:solidFill>
                <a:ea typeface="Calibri"/>
                <a:cs typeface="Calibri"/>
              </a:rPr>
              <a:t>Experiencia personal en </a:t>
            </a:r>
            <a:r>
              <a:rPr lang="es-ES" sz="1600" dirty="0" err="1">
                <a:solidFill>
                  <a:schemeClr val="dk1"/>
                </a:solidFill>
                <a:ea typeface="Calibri"/>
                <a:cs typeface="Calibri"/>
                <a:hlinkClick r:id="rId4"/>
              </a:rPr>
              <a:t>Tether</a:t>
            </a:r>
            <a:r>
              <a:rPr lang="es-ES" sz="1600" dirty="0">
                <a:solidFill>
                  <a:schemeClr val="dk1"/>
                </a:solidFill>
                <a:ea typeface="Calibri"/>
                <a:cs typeface="Calibri"/>
              </a:rPr>
              <a:t>.</a:t>
            </a:r>
          </a:p>
          <a:p>
            <a:pPr>
              <a:spcAft>
                <a:spcPts val="600"/>
              </a:spcAft>
            </a:pPr>
            <a:endParaRPr lang="es-ES" sz="1600" dirty="0">
              <a:solidFill>
                <a:schemeClr val="dk1"/>
              </a:solidFill>
              <a:ea typeface="Calibri"/>
              <a:cs typeface="Calibri"/>
            </a:endParaRPr>
          </a:p>
        </p:txBody>
      </p:sp>
      <p:grpSp>
        <p:nvGrpSpPr>
          <p:cNvPr id="12" name="Group 11">
            <a:extLst>
              <a:ext uri="{FF2B5EF4-FFF2-40B4-BE49-F238E27FC236}">
                <a16:creationId xmlns:a16="http://schemas.microsoft.com/office/drawing/2014/main" id="{5C8FAE48-FD7C-48AA-90E3-F959CCDBC2FE}"/>
              </a:ext>
            </a:extLst>
          </p:cNvPr>
          <p:cNvGrpSpPr>
            <a:grpSpLocks noChangeAspect="1"/>
          </p:cNvGrpSpPr>
          <p:nvPr/>
        </p:nvGrpSpPr>
        <p:grpSpPr>
          <a:xfrm>
            <a:off x="0" y="3055139"/>
            <a:ext cx="4528291" cy="2587595"/>
            <a:chOff x="2603118" y="1887569"/>
            <a:chExt cx="5395007" cy="3082861"/>
          </a:xfrm>
        </p:grpSpPr>
        <p:pic>
          <p:nvPicPr>
            <p:cNvPr id="13" name="Picture 12">
              <a:extLst>
                <a:ext uri="{FF2B5EF4-FFF2-40B4-BE49-F238E27FC236}">
                  <a16:creationId xmlns:a16="http://schemas.microsoft.com/office/drawing/2014/main" id="{BB4B3FA1-1287-4374-83D0-6091E35FD233}"/>
                </a:ext>
              </a:extLst>
            </p:cNvPr>
            <p:cNvPicPr>
              <a:picLocks noChangeAspect="1"/>
            </p:cNvPicPr>
            <p:nvPr/>
          </p:nvPicPr>
          <p:blipFill>
            <a:blip r:embed="rId5"/>
            <a:stretch>
              <a:fillRect/>
            </a:stretch>
          </p:blipFill>
          <p:spPr>
            <a:xfrm>
              <a:off x="2603118" y="1887569"/>
              <a:ext cx="5395007" cy="3082861"/>
            </a:xfrm>
            <a:prstGeom prst="rect">
              <a:avLst/>
            </a:prstGeom>
          </p:spPr>
        </p:pic>
        <p:pic>
          <p:nvPicPr>
            <p:cNvPr id="14" name="Picture 13" descr="Tether (Techstars &amp;#39;23) logo">
              <a:extLst>
                <a:ext uri="{FF2B5EF4-FFF2-40B4-BE49-F238E27FC236}">
                  <a16:creationId xmlns:a16="http://schemas.microsoft.com/office/drawing/2014/main" id="{A4192346-D3DA-4D38-B501-D1E8001E338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09688" y="4302787"/>
              <a:ext cx="365126" cy="36512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558041EB-F83C-43D9-9BB8-2B7FFD8D73E3}"/>
              </a:ext>
            </a:extLst>
          </p:cNvPr>
          <p:cNvGrpSpPr>
            <a:grpSpLocks noChangeAspect="1"/>
          </p:cNvGrpSpPr>
          <p:nvPr/>
        </p:nvGrpSpPr>
        <p:grpSpPr>
          <a:xfrm>
            <a:off x="4615710" y="2997005"/>
            <a:ext cx="4528290" cy="2587594"/>
            <a:chOff x="6248790" y="2779401"/>
            <a:chExt cx="5392800" cy="3081600"/>
          </a:xfrm>
        </p:grpSpPr>
        <p:pic>
          <p:nvPicPr>
            <p:cNvPr id="18" name="Picture 17">
              <a:extLst>
                <a:ext uri="{FF2B5EF4-FFF2-40B4-BE49-F238E27FC236}">
                  <a16:creationId xmlns:a16="http://schemas.microsoft.com/office/drawing/2014/main" id="{52F4FE95-289C-45E6-807B-A1E70B751D45}"/>
                </a:ext>
              </a:extLst>
            </p:cNvPr>
            <p:cNvPicPr>
              <a:picLocks noChangeAspect="1"/>
            </p:cNvPicPr>
            <p:nvPr/>
          </p:nvPicPr>
          <p:blipFill>
            <a:blip r:embed="rId7"/>
            <a:stretch>
              <a:fillRect/>
            </a:stretch>
          </p:blipFill>
          <p:spPr>
            <a:xfrm>
              <a:off x="6248790" y="2779401"/>
              <a:ext cx="5392800" cy="3081600"/>
            </a:xfrm>
            <a:prstGeom prst="rect">
              <a:avLst/>
            </a:prstGeom>
          </p:spPr>
        </p:pic>
        <p:pic>
          <p:nvPicPr>
            <p:cNvPr id="19" name="Picture 18" descr="Tether (Techstars &amp;#39;23) logo">
              <a:extLst>
                <a:ext uri="{FF2B5EF4-FFF2-40B4-BE49-F238E27FC236}">
                  <a16:creationId xmlns:a16="http://schemas.microsoft.com/office/drawing/2014/main" id="{F91CA65D-9FB9-42D3-84A3-10493F454E0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032489" y="5194619"/>
              <a:ext cx="365126" cy="365126"/>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19">
            <a:extLst>
              <a:ext uri="{FF2B5EF4-FFF2-40B4-BE49-F238E27FC236}">
                <a16:creationId xmlns:a16="http://schemas.microsoft.com/office/drawing/2014/main" id="{23E256EE-6104-440A-82EB-D14CEC00E091}"/>
              </a:ext>
            </a:extLst>
          </p:cNvPr>
          <p:cNvSpPr txBox="1"/>
          <p:nvPr/>
        </p:nvSpPr>
        <p:spPr>
          <a:xfrm>
            <a:off x="432255" y="5746702"/>
            <a:ext cx="3663779" cy="276999"/>
          </a:xfrm>
          <a:prstGeom prst="rect">
            <a:avLst/>
          </a:prstGeom>
          <a:noFill/>
        </p:spPr>
        <p:txBody>
          <a:bodyPr wrap="square" rtlCol="0">
            <a:spAutoFit/>
          </a:bodyPr>
          <a:lstStyle/>
          <a:p>
            <a:pPr algn="ctr"/>
            <a:r>
              <a:rPr lang="en-US" sz="1200" dirty="0"/>
              <a:t>Heatmap of connection sessions</a:t>
            </a:r>
          </a:p>
        </p:txBody>
      </p:sp>
      <p:sp>
        <p:nvSpPr>
          <p:cNvPr id="21" name="TextBox 20">
            <a:extLst>
              <a:ext uri="{FF2B5EF4-FFF2-40B4-BE49-F238E27FC236}">
                <a16:creationId xmlns:a16="http://schemas.microsoft.com/office/drawing/2014/main" id="{4FE9ED5B-2D46-40CB-AD52-A387B2FCAAAD}"/>
              </a:ext>
            </a:extLst>
          </p:cNvPr>
          <p:cNvSpPr txBox="1"/>
          <p:nvPr/>
        </p:nvSpPr>
        <p:spPr>
          <a:xfrm>
            <a:off x="4747911" y="5608202"/>
            <a:ext cx="3663779" cy="276999"/>
          </a:xfrm>
          <a:prstGeom prst="rect">
            <a:avLst/>
          </a:prstGeom>
          <a:noFill/>
        </p:spPr>
        <p:txBody>
          <a:bodyPr wrap="square" rtlCol="0">
            <a:spAutoFit/>
          </a:bodyPr>
          <a:lstStyle/>
          <a:p>
            <a:pPr algn="ctr"/>
            <a:r>
              <a:rPr lang="en-US" sz="1200" dirty="0"/>
              <a:t>Heatmap of disconnection sessions</a:t>
            </a:r>
          </a:p>
        </p:txBody>
      </p:sp>
    </p:spTree>
    <p:extLst>
      <p:ext uri="{BB962C8B-B14F-4D97-AF65-F5344CB8AC3E}">
        <p14:creationId xmlns:p14="http://schemas.microsoft.com/office/powerpoint/2010/main" val="3719367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89</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Chatbots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https://miro.medium.com/max/1050/1*e8v1xC0NTgoduh_ei9F7Pw.png">
            <a:extLst>
              <a:ext uri="{FF2B5EF4-FFF2-40B4-BE49-F238E27FC236}">
                <a16:creationId xmlns:a16="http://schemas.microsoft.com/office/drawing/2014/main" id="{5426E1A9-9831-4B44-BB61-7088583DE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426" y="3202271"/>
            <a:ext cx="5265523" cy="29463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33095F-5BC8-4B05-B0C6-0E622F913EF7}"/>
              </a:ext>
            </a:extLst>
          </p:cNvPr>
          <p:cNvSpPr/>
          <p:nvPr/>
        </p:nvSpPr>
        <p:spPr>
          <a:xfrm>
            <a:off x="1533523" y="6261167"/>
            <a:ext cx="6069331" cy="276999"/>
          </a:xfrm>
          <a:prstGeom prst="rect">
            <a:avLst/>
          </a:prstGeom>
        </p:spPr>
        <p:txBody>
          <a:bodyPr wrap="square">
            <a:spAutoFit/>
          </a:bodyPr>
          <a:lstStyle/>
          <a:p>
            <a:pPr algn="ctr"/>
            <a:r>
              <a:rPr lang="en-US" sz="1200"/>
              <a:t>Ejemplo: </a:t>
            </a:r>
            <a:r>
              <a:rPr lang="en-US" sz="1200">
                <a:hlinkClick r:id="rId5"/>
              </a:rPr>
              <a:t>https://medium.com/mlearning-ai/chatbot-using-deep-learning-2c648a733c6d</a:t>
            </a:r>
            <a:r>
              <a:rPr lang="en-US" sz="1200"/>
              <a:t> </a:t>
            </a:r>
          </a:p>
        </p:txBody>
      </p:sp>
      <p:sp>
        <p:nvSpPr>
          <p:cNvPr id="9" name="Rectangle 6">
            <a:extLst>
              <a:ext uri="{FF2B5EF4-FFF2-40B4-BE49-F238E27FC236}">
                <a16:creationId xmlns:a16="http://schemas.microsoft.com/office/drawing/2014/main" id="{6D128D23-0275-4162-877F-588639ED8461}"/>
              </a:ext>
            </a:extLst>
          </p:cNvPr>
          <p:cNvSpPr/>
          <p:nvPr/>
        </p:nvSpPr>
        <p:spPr>
          <a:xfrm>
            <a:off x="621030" y="1976991"/>
            <a:ext cx="7894320" cy="1154162"/>
          </a:xfrm>
          <a:prstGeom prst="rect">
            <a:avLst/>
          </a:prstGeom>
        </p:spPr>
        <p:txBody>
          <a:bodyPr wrap="square">
            <a:spAutoFit/>
          </a:bodyPr>
          <a:lstStyle/>
          <a:p>
            <a:pPr>
              <a:spcAft>
                <a:spcPts val="600"/>
              </a:spcAft>
            </a:pPr>
            <a:r>
              <a:rPr lang="es-ES" sz="1600"/>
              <a:t>Los chatbots se han convertido en una parte integral de las estrategias de comunicación interna y externa de todas las grandes organizaciones. </a:t>
            </a:r>
          </a:p>
          <a:p>
            <a:pPr>
              <a:spcAft>
                <a:spcPts val="600"/>
              </a:spcAft>
            </a:pPr>
            <a:r>
              <a:rPr lang="es-ES" sz="1600"/>
              <a:t>Los chatbots se están utilizando como una alternativa humana para la resolución de consultas de primer nivel para una gran cantidad de industrias.</a:t>
            </a:r>
            <a:endParaRPr lang="es-ES" sz="1400">
              <a:solidFill>
                <a:schemeClr val="dk1"/>
              </a:solidFill>
              <a:ea typeface="Calibri"/>
              <a:cs typeface="Calibri"/>
            </a:endParaRPr>
          </a:p>
        </p:txBody>
      </p:sp>
    </p:spTree>
    <p:extLst>
      <p:ext uri="{BB962C8B-B14F-4D97-AF65-F5344CB8AC3E}">
        <p14:creationId xmlns:p14="http://schemas.microsoft.com/office/powerpoint/2010/main" val="783298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ig Data - Just chatterbox">
            <a:extLst>
              <a:ext uri="{FF2B5EF4-FFF2-40B4-BE49-F238E27FC236}">
                <a16:creationId xmlns:a16="http://schemas.microsoft.com/office/drawing/2014/main" id="{8614E353-AB63-48AF-94BA-E5ACDD1FAE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44" t="4225" r="8244" b="9516"/>
          <a:stretch/>
        </p:blipFill>
        <p:spPr bwMode="auto">
          <a:xfrm>
            <a:off x="773616" y="2086809"/>
            <a:ext cx="7596768" cy="457815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9</a:t>
            </a:fld>
            <a:endParaRPr lang="es-ES" dirty="0"/>
          </a:p>
        </p:txBody>
      </p:sp>
      <p:sp>
        <p:nvSpPr>
          <p:cNvPr id="16" name="Elipse 15">
            <a:extLst>
              <a:ext uri="{FF2B5EF4-FFF2-40B4-BE49-F238E27FC236}">
                <a16:creationId xmlns:a16="http://schemas.microsoft.com/office/drawing/2014/main" id="{D0ECD079-FC21-46D6-B61F-9E5412D0988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0DD64387-FCF8-41F6-B373-27123EBC77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796BE2CE-CE6F-4DCD-BB56-355A9E5162F8}"/>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11" name="Grupo 10">
            <a:extLst>
              <a:ext uri="{FF2B5EF4-FFF2-40B4-BE49-F238E27FC236}">
                <a16:creationId xmlns:a16="http://schemas.microsoft.com/office/drawing/2014/main" id="{C2ABB5AB-CAFF-44DD-8353-3AE7D1CA1B8C}"/>
              </a:ext>
            </a:extLst>
          </p:cNvPr>
          <p:cNvGrpSpPr/>
          <p:nvPr/>
        </p:nvGrpSpPr>
        <p:grpSpPr>
          <a:xfrm>
            <a:off x="1272647" y="1356899"/>
            <a:ext cx="2829153" cy="465022"/>
            <a:chOff x="2514803" y="996"/>
            <a:chExt cx="2829153" cy="580020"/>
          </a:xfrm>
        </p:grpSpPr>
        <p:sp>
          <p:nvSpPr>
            <p:cNvPr id="19" name="Rectángulo: esquinas redondeadas 18">
              <a:extLst>
                <a:ext uri="{FF2B5EF4-FFF2-40B4-BE49-F238E27FC236}">
                  <a16:creationId xmlns:a16="http://schemas.microsoft.com/office/drawing/2014/main" id="{4CEB10B2-591C-4431-86E0-5A81A8CEBE68}"/>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ángulo: esquinas redondeadas 4">
              <a:extLst>
                <a:ext uri="{FF2B5EF4-FFF2-40B4-BE49-F238E27FC236}">
                  <a16:creationId xmlns:a16="http://schemas.microsoft.com/office/drawing/2014/main" id="{215A1218-1890-40FB-BC36-729DD12DBC19}"/>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289410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90</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Chatbots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6">
            <a:extLst>
              <a:ext uri="{FF2B5EF4-FFF2-40B4-BE49-F238E27FC236}">
                <a16:creationId xmlns:a16="http://schemas.microsoft.com/office/drawing/2014/main" id="{3B680CF2-AC40-4FAB-BCD7-AEED10997DE3}"/>
              </a:ext>
            </a:extLst>
          </p:cNvPr>
          <p:cNvSpPr/>
          <p:nvPr/>
        </p:nvSpPr>
        <p:spPr>
          <a:xfrm>
            <a:off x="621030" y="1976991"/>
            <a:ext cx="7894320" cy="846386"/>
          </a:xfrm>
          <a:prstGeom prst="rect">
            <a:avLst/>
          </a:prstGeom>
        </p:spPr>
        <p:txBody>
          <a:bodyPr wrap="square">
            <a:spAutoFit/>
          </a:bodyPr>
          <a:lstStyle/>
          <a:p>
            <a:pPr>
              <a:spcAft>
                <a:spcPts val="600"/>
              </a:spcAft>
            </a:pPr>
            <a:r>
              <a:rPr lang="ca-ES" sz="1600" b="1">
                <a:solidFill>
                  <a:schemeClr val="dk1"/>
                </a:solidFill>
                <a:ea typeface="Calibri"/>
                <a:cs typeface="Calibri"/>
              </a:rPr>
              <a:t>Q</a:t>
            </a:r>
            <a:r>
              <a:rPr lang="en-US" sz="1600" b="1">
                <a:solidFill>
                  <a:schemeClr val="dk1"/>
                </a:solidFill>
                <a:ea typeface="Calibri"/>
                <a:cs typeface="Calibri"/>
              </a:rPr>
              <a:t>ué son los chatbots?</a:t>
            </a:r>
            <a:endParaRPr lang="en-US" sz="1600">
              <a:solidFill>
                <a:schemeClr val="dk1"/>
              </a:solidFill>
              <a:ea typeface="Calibri"/>
              <a:cs typeface="Calibri"/>
            </a:endParaRPr>
          </a:p>
          <a:p>
            <a:pPr>
              <a:spcAft>
                <a:spcPts val="600"/>
              </a:spcAft>
            </a:pPr>
            <a:r>
              <a:rPr lang="es-ES" sz="1400">
                <a:solidFill>
                  <a:schemeClr val="dk1"/>
                </a:solidFill>
                <a:ea typeface="Calibri"/>
                <a:cs typeface="Calibri"/>
              </a:rPr>
              <a:t>Básicamente, un chatbot es un programa informático basado en reglas, que simula la interacción humana con los usuarios finales a través de una interfaz de chat.</a:t>
            </a:r>
          </a:p>
        </p:txBody>
      </p:sp>
      <p:sp>
        <p:nvSpPr>
          <p:cNvPr id="14" name="Rectangle 13">
            <a:extLst>
              <a:ext uri="{FF2B5EF4-FFF2-40B4-BE49-F238E27FC236}">
                <a16:creationId xmlns:a16="http://schemas.microsoft.com/office/drawing/2014/main" id="{392A1457-06EF-4354-A8C3-E7F13705327F}"/>
              </a:ext>
            </a:extLst>
          </p:cNvPr>
          <p:cNvSpPr/>
          <p:nvPr/>
        </p:nvSpPr>
        <p:spPr>
          <a:xfrm>
            <a:off x="2368550" y="6266003"/>
            <a:ext cx="4399280" cy="276999"/>
          </a:xfrm>
          <a:prstGeom prst="rect">
            <a:avLst/>
          </a:prstGeom>
        </p:spPr>
        <p:txBody>
          <a:bodyPr wrap="square">
            <a:spAutoFit/>
          </a:bodyPr>
          <a:lstStyle/>
          <a:p>
            <a:pPr algn="ctr"/>
            <a:r>
              <a:rPr lang="en-US" sz="1200">
                <a:hlinkClick r:id="rId4"/>
              </a:rPr>
              <a:t>https://www.relexsolutions.com/resources/demand-forecasting/</a:t>
            </a:r>
            <a:r>
              <a:rPr lang="en-US" sz="1200"/>
              <a:t> </a:t>
            </a:r>
          </a:p>
        </p:txBody>
      </p:sp>
      <p:sp>
        <p:nvSpPr>
          <p:cNvPr id="17" name="Rectangle 6">
            <a:extLst>
              <a:ext uri="{FF2B5EF4-FFF2-40B4-BE49-F238E27FC236}">
                <a16:creationId xmlns:a16="http://schemas.microsoft.com/office/drawing/2014/main" id="{930683A7-2A31-4016-8BFA-2BFA8BC8A8E4}"/>
              </a:ext>
            </a:extLst>
          </p:cNvPr>
          <p:cNvSpPr/>
          <p:nvPr/>
        </p:nvSpPr>
        <p:spPr>
          <a:xfrm>
            <a:off x="621030" y="3005807"/>
            <a:ext cx="3950970" cy="3077766"/>
          </a:xfrm>
          <a:prstGeom prst="rect">
            <a:avLst/>
          </a:prstGeom>
        </p:spPr>
        <p:txBody>
          <a:bodyPr wrap="square">
            <a:spAutoFit/>
          </a:bodyPr>
          <a:lstStyle/>
          <a:p>
            <a:pPr>
              <a:spcAft>
                <a:spcPts val="600"/>
              </a:spcAft>
            </a:pPr>
            <a:r>
              <a:rPr lang="ca-ES" sz="1600" b="1">
                <a:solidFill>
                  <a:schemeClr val="dk1"/>
                </a:solidFill>
                <a:ea typeface="Calibri"/>
                <a:cs typeface="Calibri"/>
              </a:rPr>
              <a:t>Y cómo funcionan?</a:t>
            </a:r>
            <a:endParaRPr lang="en-US" sz="1600">
              <a:solidFill>
                <a:schemeClr val="dk1"/>
              </a:solidFill>
              <a:ea typeface="Calibri"/>
              <a:cs typeface="Calibri"/>
            </a:endParaRPr>
          </a:p>
          <a:p>
            <a:pPr>
              <a:spcAft>
                <a:spcPts val="600"/>
              </a:spcAft>
            </a:pPr>
            <a:r>
              <a:rPr lang="es-ES" sz="1400">
                <a:solidFill>
                  <a:schemeClr val="dk1"/>
                </a:solidFill>
                <a:ea typeface="Calibri"/>
                <a:cs typeface="Calibri"/>
              </a:rPr>
              <a:t>Impulsados por complejos algoritmos de ML, los chatbots permiten a los programas informáticos imitar las conversaciones humanas y reaccionar a las consultas escritas o habladas para prestar un servicio. </a:t>
            </a:r>
          </a:p>
          <a:p>
            <a:pPr>
              <a:spcAft>
                <a:spcPts val="600"/>
              </a:spcAft>
            </a:pPr>
            <a:r>
              <a:rPr lang="es-ES" sz="1400">
                <a:solidFill>
                  <a:schemeClr val="dk1"/>
                </a:solidFill>
                <a:ea typeface="Calibri"/>
                <a:cs typeface="Calibri"/>
              </a:rPr>
              <a:t>Como los chatbots se basan en la IA, aprenden por sí mismos y pueden comprender el lenguaje humano (NLP), no solo las órdenes del ordenador. La eficacia, la precisión y la inteligencia general de los chatbots aumentan con el número de conversaciones que mantienen y las situaciones únicas a las que están expuestos. </a:t>
            </a:r>
          </a:p>
        </p:txBody>
      </p:sp>
      <p:pic>
        <p:nvPicPr>
          <p:cNvPr id="24580" name="Picture 4" descr="developing chatbot with machine learning">
            <a:extLst>
              <a:ext uri="{FF2B5EF4-FFF2-40B4-BE49-F238E27FC236}">
                <a16:creationId xmlns:a16="http://schemas.microsoft.com/office/drawing/2014/main" id="{AA9137F7-1484-4798-BA82-458634A1DE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23" r="4444"/>
          <a:stretch/>
        </p:blipFill>
        <p:spPr bwMode="auto">
          <a:xfrm>
            <a:off x="4429796" y="3236783"/>
            <a:ext cx="4399280" cy="2935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93169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91</a:t>
            </a:fld>
            <a:endParaRPr lang="es-ES" dirty="0"/>
          </a:p>
        </p:txBody>
      </p:sp>
      <p:sp>
        <p:nvSpPr>
          <p:cNvPr id="13" name="Título 1">
            <a:extLst>
              <a:ext uri="{FF2B5EF4-FFF2-40B4-BE49-F238E27FC236}">
                <a16:creationId xmlns:a16="http://schemas.microsoft.com/office/drawing/2014/main" id="{ED889487-C3B6-4B17-831F-FFF7961F0399}"/>
              </a:ext>
            </a:extLst>
          </p:cNvPr>
          <p:cNvSpPr>
            <a:spLocks noGrp="1"/>
          </p:cNvSpPr>
          <p:nvPr>
            <p:ph type="title"/>
          </p:nvPr>
        </p:nvSpPr>
        <p:spPr>
          <a:xfrm>
            <a:off x="587086" y="1859281"/>
            <a:ext cx="8008274" cy="4064000"/>
          </a:xfrm>
        </p:spPr>
        <p:txBody>
          <a:bodyPr>
            <a:normAutofit/>
          </a:bodyPr>
          <a:lstStyle/>
          <a:p>
            <a:pPr algn="l"/>
            <a:r>
              <a:rPr lang="es-ES" sz="3200" dirty="0">
                <a:solidFill>
                  <a:schemeClr val="bg1">
                    <a:lumMod val="65000"/>
                  </a:schemeClr>
                </a:solidFill>
              </a:rPr>
              <a:t>Conceptos generales.</a:t>
            </a:r>
            <a:br>
              <a:rPr lang="es-ES" sz="3200" b="1" dirty="0"/>
            </a:br>
            <a:r>
              <a:rPr lang="es-ES" sz="3200" dirty="0">
                <a:solidFill>
                  <a:schemeClr val="bg1">
                    <a:lumMod val="65000"/>
                  </a:schemeClr>
                </a:solidFill>
              </a:rPr>
              <a:t>Conceptos básicos de Machine </a:t>
            </a:r>
            <a:r>
              <a:rPr lang="es-ES" sz="3200" dirty="0" err="1">
                <a:solidFill>
                  <a:schemeClr val="bg1">
                    <a:lumMod val="65000"/>
                  </a:schemeClr>
                </a:solidFill>
              </a:rPr>
              <a:t>Learning</a:t>
            </a:r>
            <a:r>
              <a:rPr lang="es-ES" sz="3200" dirty="0">
                <a:solidFill>
                  <a:schemeClr val="bg1">
                    <a:lumMod val="65000"/>
                  </a:schemeClr>
                </a:solidFill>
              </a:rPr>
              <a:t>.</a:t>
            </a:r>
            <a:br>
              <a:rPr lang="es-ES" sz="3200" dirty="0">
                <a:solidFill>
                  <a:schemeClr val="bg1">
                    <a:lumMod val="65000"/>
                  </a:schemeClr>
                </a:solidFill>
              </a:rPr>
            </a:br>
            <a:r>
              <a:rPr lang="es-ES" sz="3200" dirty="0">
                <a:solidFill>
                  <a:schemeClr val="bg1">
                    <a:lumMod val="65000"/>
                  </a:schemeClr>
                </a:solidFill>
              </a:rPr>
              <a:t>Crear un modelo de Aprendizaje Supervisado</a:t>
            </a:r>
            <a:br>
              <a:rPr lang="es-ES" sz="3200" dirty="0">
                <a:solidFill>
                  <a:schemeClr val="bg1">
                    <a:lumMod val="65000"/>
                  </a:schemeClr>
                </a:solidFill>
              </a:rPr>
            </a:br>
            <a:r>
              <a:rPr lang="es-ES" sz="3200" dirty="0">
                <a:solidFill>
                  <a:schemeClr val="bg1">
                    <a:lumMod val="65000"/>
                  </a:schemeClr>
                </a:solidFill>
              </a:rPr>
              <a:t>Aplicaciones de Big Data y Machine </a:t>
            </a:r>
            <a:r>
              <a:rPr lang="es-ES" sz="3200" dirty="0" err="1">
                <a:solidFill>
                  <a:schemeClr val="bg1">
                    <a:lumMod val="65000"/>
                  </a:schemeClr>
                </a:solidFill>
              </a:rPr>
              <a:t>Learning</a:t>
            </a:r>
            <a:r>
              <a:rPr lang="es-ES" sz="3200" dirty="0">
                <a:solidFill>
                  <a:schemeClr val="bg1">
                    <a:lumMod val="65000"/>
                  </a:schemeClr>
                </a:solidFill>
              </a:rPr>
              <a:t> en la Industria 4.0</a:t>
            </a:r>
            <a:br>
              <a:rPr lang="es-ES" sz="3200" b="1" dirty="0">
                <a:solidFill>
                  <a:srgbClr val="006DA5"/>
                </a:solidFill>
                <a:latin typeface="+mn-lt"/>
              </a:rPr>
            </a:br>
            <a:r>
              <a:rPr lang="es-ES" sz="3200" b="1" dirty="0">
                <a:solidFill>
                  <a:srgbClr val="006DA5"/>
                </a:solidFill>
                <a:latin typeface="+mn-lt"/>
              </a:rPr>
              <a:t>Preparación para la sesión 2</a:t>
            </a:r>
          </a:p>
        </p:txBody>
      </p:sp>
    </p:spTree>
    <p:extLst>
      <p:ext uri="{BB962C8B-B14F-4D97-AF65-F5344CB8AC3E}">
        <p14:creationId xmlns:p14="http://schemas.microsoft.com/office/powerpoint/2010/main" val="260538785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7D03AA28-728B-4D97-9539-03F818E8BA4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p:txBody>
          <a:bodyPr/>
          <a:lstStyle/>
          <a:p>
            <a:fld id="{F72B40EF-D53A-41AA-87B6-B9F74BA43E09}" type="slidenum">
              <a:rPr lang="es-ES" smtClean="0"/>
              <a:t>92</a:t>
            </a:fld>
            <a:endParaRPr lang="es-ES" dirty="0"/>
          </a:p>
        </p:txBody>
      </p:sp>
      <p:sp>
        <p:nvSpPr>
          <p:cNvPr id="3" name="CuadroTexto 2"/>
          <p:cNvSpPr txBox="1"/>
          <p:nvPr/>
        </p:nvSpPr>
        <p:spPr>
          <a:xfrm>
            <a:off x="977070" y="2110901"/>
            <a:ext cx="7688036" cy="28146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gl-ES" sz="2000" dirty="0"/>
              <a:t>Instalar Python.</a:t>
            </a:r>
          </a:p>
          <a:p>
            <a:pPr marL="285750" indent="-285750">
              <a:lnSpc>
                <a:spcPct val="150000"/>
              </a:lnSpc>
              <a:buFont typeface="Arial" panose="020B0604020202020204" pitchFamily="34" charset="0"/>
              <a:buChar char="•"/>
            </a:pPr>
            <a:r>
              <a:rPr lang="gl-ES" sz="2000" dirty="0"/>
              <a:t>Instalar Git.</a:t>
            </a:r>
          </a:p>
          <a:p>
            <a:pPr marL="285750" indent="-285750">
              <a:lnSpc>
                <a:spcPct val="150000"/>
              </a:lnSpc>
              <a:buFont typeface="Arial" panose="020B0604020202020204" pitchFamily="34" charset="0"/>
              <a:buChar char="•"/>
            </a:pPr>
            <a:r>
              <a:rPr lang="gl-ES" sz="2000" dirty="0"/>
              <a:t>Instalar Miniconda + Jupyter Notebook.</a:t>
            </a:r>
          </a:p>
          <a:p>
            <a:pPr marL="285750" indent="-285750">
              <a:lnSpc>
                <a:spcPct val="150000"/>
              </a:lnSpc>
              <a:buFont typeface="Arial" panose="020B0604020202020204" pitchFamily="34" charset="0"/>
              <a:buChar char="•"/>
            </a:pPr>
            <a:r>
              <a:rPr lang="gl-ES" sz="2000" dirty="0"/>
              <a:t>Aprender a clonar repositorios y hacer pull.</a:t>
            </a:r>
          </a:p>
          <a:p>
            <a:pPr>
              <a:lnSpc>
                <a:spcPct val="150000"/>
              </a:lnSpc>
            </a:pPr>
            <a:endParaRPr lang="gl-ES" sz="2000" dirty="0"/>
          </a:p>
          <a:p>
            <a:pPr marL="285750" indent="-285750">
              <a:lnSpc>
                <a:spcPct val="150000"/>
              </a:lnSpc>
              <a:buFont typeface="Arial" panose="020B0604020202020204" pitchFamily="34" charset="0"/>
              <a:buChar char="•"/>
            </a:pPr>
            <a:endParaRPr lang="en-US" sz="2000"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607" y="1259257"/>
            <a:ext cx="553521" cy="553521"/>
          </a:xfrm>
          <a:prstGeom prst="rect">
            <a:avLst/>
          </a:prstGeom>
        </p:spPr>
      </p:pic>
      <p:sp>
        <p:nvSpPr>
          <p:cNvPr id="6" name="Título 1">
            <a:extLst>
              <a:ext uri="{FF2B5EF4-FFF2-40B4-BE49-F238E27FC236}">
                <a16:creationId xmlns:a16="http://schemas.microsoft.com/office/drawing/2014/main" id="{B55D0A9A-2C98-4C08-A588-4BB224D73EB4}"/>
              </a:ext>
            </a:extLst>
          </p:cNvPr>
          <p:cNvSpPr txBox="1">
            <a:spLocks/>
          </p:cNvSpPr>
          <p:nvPr/>
        </p:nvSpPr>
        <p:spPr>
          <a:xfrm>
            <a:off x="1044392" y="1198152"/>
            <a:ext cx="458460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Tareas</a:t>
            </a:r>
          </a:p>
        </p:txBody>
      </p:sp>
      <p:cxnSp>
        <p:nvCxnSpPr>
          <p:cNvPr id="8" name="Conector recto 7">
            <a:extLst>
              <a:ext uri="{FF2B5EF4-FFF2-40B4-BE49-F238E27FC236}">
                <a16:creationId xmlns:a16="http://schemas.microsoft.com/office/drawing/2014/main" id="{639E8254-F30D-4E18-BB89-27F244DA3A2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76016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2"/>
          <p:cNvSpPr txBox="1">
            <a:spLocks noGrp="1"/>
          </p:cNvSpPr>
          <p:nvPr>
            <p:ph type="body" idx="1"/>
          </p:nvPr>
        </p:nvSpPr>
        <p:spPr>
          <a:xfrm>
            <a:off x="977070" y="1954455"/>
            <a:ext cx="7886700" cy="4391753"/>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Font typeface="Calibri"/>
              <a:buNone/>
            </a:pPr>
            <a:r>
              <a:rPr lang="en-US" dirty="0" err="1">
                <a:solidFill>
                  <a:schemeClr val="dk1"/>
                </a:solidFill>
              </a:rPr>
              <a:t>En</a:t>
            </a:r>
            <a:r>
              <a:rPr lang="en-US" dirty="0">
                <a:solidFill>
                  <a:schemeClr val="dk1"/>
                </a:solidFill>
              </a:rPr>
              <a:t> Windows:</a:t>
            </a:r>
            <a:endParaRPr dirty="0"/>
          </a:p>
          <a:p>
            <a:pPr marL="457200" lvl="0" indent="-342900" algn="l" rtl="0">
              <a:lnSpc>
                <a:spcPct val="90000"/>
              </a:lnSpc>
              <a:spcBef>
                <a:spcPts val="1000"/>
              </a:spcBef>
              <a:spcAft>
                <a:spcPts val="0"/>
              </a:spcAft>
              <a:buClr>
                <a:schemeClr val="dk1"/>
              </a:buClr>
              <a:buSzPts val="1800"/>
              <a:buFont typeface="Calibri"/>
              <a:buChar char="•"/>
            </a:pPr>
            <a:r>
              <a:rPr lang="en-US" u="sng" dirty="0">
                <a:solidFill>
                  <a:schemeClr val="hlink"/>
                </a:solidFill>
                <a:hlinkClick r:id="rId3"/>
              </a:rPr>
              <a:t>www.python.org/downloads</a:t>
            </a:r>
            <a:endParaRPr dirty="0"/>
          </a:p>
        </p:txBody>
      </p:sp>
      <p:sp>
        <p:nvSpPr>
          <p:cNvPr id="237" name="Google Shape;237;p22"/>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t>93</a:t>
            </a:fld>
            <a:endParaRPr/>
          </a:p>
        </p:txBody>
      </p:sp>
      <p:sp>
        <p:nvSpPr>
          <p:cNvPr id="239" name="Google Shape;239;p22"/>
          <p:cNvSpPr/>
          <p:nvPr/>
        </p:nvSpPr>
        <p:spPr>
          <a:xfrm>
            <a:off x="406364" y="1284367"/>
            <a:ext cx="570706" cy="570706"/>
          </a:xfrm>
          <a:prstGeom prst="ellipse">
            <a:avLst/>
          </a:prstGeom>
          <a:solidFill>
            <a:srgbClr val="B7CCE4"/>
          </a:solidFill>
          <a:ln w="57150" cap="flat" cmpd="sng">
            <a:solidFill>
              <a:srgbClr val="006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40" name="Google Shape;240;p22"/>
          <p:cNvPicPr preferRelativeResize="0"/>
          <p:nvPr/>
        </p:nvPicPr>
        <p:blipFill rotWithShape="1">
          <a:blip r:embed="rId4">
            <a:alphaModFix/>
          </a:blip>
          <a:srcRect/>
          <a:stretch/>
        </p:blipFill>
        <p:spPr>
          <a:xfrm>
            <a:off x="512062" y="1394183"/>
            <a:ext cx="346458" cy="346458"/>
          </a:xfrm>
          <a:prstGeom prst="rect">
            <a:avLst/>
          </a:prstGeom>
          <a:noFill/>
          <a:ln>
            <a:noFill/>
          </a:ln>
        </p:spPr>
      </p:pic>
      <p:cxnSp>
        <p:nvCxnSpPr>
          <p:cNvPr id="241" name="Google Shape;241;p22"/>
          <p:cNvCxnSpPr/>
          <p:nvPr/>
        </p:nvCxnSpPr>
        <p:spPr>
          <a:xfrm rot="10800000" flipH="1">
            <a:off x="-37" y="1569720"/>
            <a:ext cx="406401" cy="3437"/>
          </a:xfrm>
          <a:prstGeom prst="straightConnector1">
            <a:avLst/>
          </a:prstGeom>
          <a:noFill/>
          <a:ln w="57150" cap="flat" cmpd="sng">
            <a:solidFill>
              <a:srgbClr val="006DA5"/>
            </a:solidFill>
            <a:prstDash val="solid"/>
            <a:round/>
            <a:headEnd type="none" w="sm" len="sm"/>
            <a:tailEnd type="none" w="sm" len="sm"/>
          </a:ln>
        </p:spPr>
      </p:cxnSp>
      <p:sp>
        <p:nvSpPr>
          <p:cNvPr id="242" name="Google Shape;242;p22"/>
          <p:cNvSpPr txBox="1"/>
          <p:nvPr/>
        </p:nvSpPr>
        <p:spPr>
          <a:xfrm>
            <a:off x="1044392" y="1198152"/>
            <a:ext cx="4584605" cy="76345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Calibri"/>
              <a:buNone/>
            </a:pPr>
            <a:r>
              <a:rPr lang="en-US" sz="2800" b="1">
                <a:solidFill>
                  <a:schemeClr val="dk1"/>
                </a:solidFill>
                <a:latin typeface="Calibri"/>
                <a:ea typeface="Calibri"/>
                <a:cs typeface="Calibri"/>
                <a:sym typeface="Calibri"/>
              </a:rPr>
              <a:t>Instalar Python</a:t>
            </a:r>
            <a:endParaRPr/>
          </a:p>
        </p:txBody>
      </p:sp>
      <p:pic>
        <p:nvPicPr>
          <p:cNvPr id="4" name="Imagen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9851" y="3155557"/>
            <a:ext cx="5344297" cy="3290033"/>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23" descr="What is Git and GitHub? And how to use GitHub? - DEV Community"/>
          <p:cNvPicPr preferRelativeResize="0"/>
          <p:nvPr/>
        </p:nvPicPr>
        <p:blipFill rotWithShape="1">
          <a:blip r:embed="rId3">
            <a:alphaModFix/>
          </a:blip>
          <a:srcRect/>
          <a:stretch/>
        </p:blipFill>
        <p:spPr>
          <a:xfrm>
            <a:off x="2655306" y="4038488"/>
            <a:ext cx="3613355" cy="2032512"/>
          </a:xfrm>
          <a:prstGeom prst="rect">
            <a:avLst/>
          </a:prstGeom>
          <a:noFill/>
          <a:ln>
            <a:noFill/>
          </a:ln>
        </p:spPr>
      </p:pic>
      <p:sp>
        <p:nvSpPr>
          <p:cNvPr id="248" name="Google Shape;248;p2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t>94</a:t>
            </a:fld>
            <a:endParaRPr/>
          </a:p>
        </p:txBody>
      </p:sp>
      <p:sp>
        <p:nvSpPr>
          <p:cNvPr id="249" name="Google Shape;249;p23"/>
          <p:cNvSpPr/>
          <p:nvPr/>
        </p:nvSpPr>
        <p:spPr>
          <a:xfrm>
            <a:off x="628650" y="3429000"/>
            <a:ext cx="7886700" cy="461624"/>
          </a:xfrm>
          <a:prstGeom prst="rect">
            <a:avLst/>
          </a:prstGeom>
          <a:noFill/>
          <a:ln>
            <a:noFill/>
          </a:ln>
        </p:spPr>
        <p:txBody>
          <a:bodyPr spcFirstLastPara="1" wrap="square" lIns="91425" tIns="45700" rIns="91425" bIns="45700" anchor="t" anchorCtr="0">
            <a:spAutoFit/>
          </a:bodyPr>
          <a:lstStyle/>
          <a:p>
            <a:pPr lvl="0" algn="ctr"/>
            <a:r>
              <a:rPr lang="en-US" sz="2400" u="sng" dirty="0">
                <a:solidFill>
                  <a:schemeClr val="dk1"/>
                </a:solidFill>
                <a:latin typeface="Roboto"/>
                <a:ea typeface="Roboto"/>
                <a:cs typeface="Roboto"/>
                <a:sym typeface="Roboto"/>
                <a:hlinkClick r:id="rId4"/>
              </a:rPr>
              <a:t>https://github.com/sbarja/intro-machine-learning-2324</a:t>
            </a:r>
            <a:r>
              <a:rPr lang="en-US" sz="2400" u="sng" dirty="0">
                <a:solidFill>
                  <a:schemeClr val="dk1"/>
                </a:solidFill>
                <a:latin typeface="Roboto"/>
                <a:ea typeface="Roboto"/>
                <a:cs typeface="Roboto"/>
                <a:sym typeface="Roboto"/>
              </a:rPr>
              <a:t> </a:t>
            </a:r>
            <a:endParaRPr sz="2400" dirty="0">
              <a:solidFill>
                <a:schemeClr val="dk1"/>
              </a:solidFill>
              <a:latin typeface="Calibri"/>
              <a:ea typeface="Calibri"/>
              <a:cs typeface="Calibri"/>
              <a:sym typeface="Calibri"/>
            </a:endParaRPr>
          </a:p>
        </p:txBody>
      </p:sp>
      <p:sp>
        <p:nvSpPr>
          <p:cNvPr id="250" name="Google Shape;250;p23"/>
          <p:cNvSpPr/>
          <p:nvPr/>
        </p:nvSpPr>
        <p:spPr>
          <a:xfrm>
            <a:off x="406364" y="1284367"/>
            <a:ext cx="570706" cy="570706"/>
          </a:xfrm>
          <a:prstGeom prst="ellipse">
            <a:avLst/>
          </a:prstGeom>
          <a:solidFill>
            <a:srgbClr val="B7CCE4"/>
          </a:solidFill>
          <a:ln w="57150" cap="flat" cmpd="sng">
            <a:solidFill>
              <a:srgbClr val="006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51" name="Google Shape;251;p23"/>
          <p:cNvPicPr preferRelativeResize="0"/>
          <p:nvPr/>
        </p:nvPicPr>
        <p:blipFill rotWithShape="1">
          <a:blip r:embed="rId5">
            <a:alphaModFix/>
          </a:blip>
          <a:srcRect/>
          <a:stretch/>
        </p:blipFill>
        <p:spPr>
          <a:xfrm>
            <a:off x="512062" y="1394183"/>
            <a:ext cx="346458" cy="346458"/>
          </a:xfrm>
          <a:prstGeom prst="rect">
            <a:avLst/>
          </a:prstGeom>
          <a:noFill/>
          <a:ln>
            <a:noFill/>
          </a:ln>
        </p:spPr>
      </p:pic>
      <p:cxnSp>
        <p:nvCxnSpPr>
          <p:cNvPr id="252" name="Google Shape;252;p23"/>
          <p:cNvCxnSpPr/>
          <p:nvPr/>
        </p:nvCxnSpPr>
        <p:spPr>
          <a:xfrm rot="10800000" flipH="1">
            <a:off x="-37" y="1569720"/>
            <a:ext cx="406401" cy="3437"/>
          </a:xfrm>
          <a:prstGeom prst="straightConnector1">
            <a:avLst/>
          </a:prstGeom>
          <a:noFill/>
          <a:ln w="57150" cap="flat" cmpd="sng">
            <a:solidFill>
              <a:srgbClr val="006DA5"/>
            </a:solidFill>
            <a:prstDash val="solid"/>
            <a:round/>
            <a:headEnd type="none" w="sm" len="sm"/>
            <a:tailEnd type="none" w="sm" len="sm"/>
          </a:ln>
        </p:spPr>
      </p:cxnSp>
      <p:sp>
        <p:nvSpPr>
          <p:cNvPr id="253" name="Google Shape;253;p23"/>
          <p:cNvSpPr txBox="1"/>
          <p:nvPr/>
        </p:nvSpPr>
        <p:spPr>
          <a:xfrm>
            <a:off x="1044392" y="1198152"/>
            <a:ext cx="7886700" cy="109251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Calibri"/>
              <a:buNone/>
            </a:pPr>
            <a:r>
              <a:rPr lang="en-US" sz="2800" b="1">
                <a:solidFill>
                  <a:schemeClr val="dk1"/>
                </a:solidFill>
                <a:latin typeface="Calibri"/>
                <a:ea typeface="Calibri"/>
                <a:cs typeface="Calibri"/>
                <a:sym typeface="Calibri"/>
              </a:rPr>
              <a:t>Repositorio de GitHub del Módulo Big Data y Machine Learning </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t>95</a:t>
            </a:fld>
            <a:endParaRPr/>
          </a:p>
        </p:txBody>
      </p:sp>
      <p:sp>
        <p:nvSpPr>
          <p:cNvPr id="250" name="Google Shape;250;p23"/>
          <p:cNvSpPr/>
          <p:nvPr/>
        </p:nvSpPr>
        <p:spPr>
          <a:xfrm>
            <a:off x="406364" y="1284367"/>
            <a:ext cx="570706" cy="570706"/>
          </a:xfrm>
          <a:prstGeom prst="ellipse">
            <a:avLst/>
          </a:prstGeom>
          <a:solidFill>
            <a:srgbClr val="B7CCE4"/>
          </a:solidFill>
          <a:ln w="57150" cap="flat" cmpd="sng">
            <a:solidFill>
              <a:srgbClr val="006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51" name="Google Shape;251;p23"/>
          <p:cNvPicPr preferRelativeResize="0"/>
          <p:nvPr/>
        </p:nvPicPr>
        <p:blipFill rotWithShape="1">
          <a:blip r:embed="rId3">
            <a:alphaModFix/>
          </a:blip>
          <a:srcRect/>
          <a:stretch/>
        </p:blipFill>
        <p:spPr>
          <a:xfrm>
            <a:off x="512062" y="1394183"/>
            <a:ext cx="346458" cy="346458"/>
          </a:xfrm>
          <a:prstGeom prst="rect">
            <a:avLst/>
          </a:prstGeom>
          <a:noFill/>
          <a:ln>
            <a:noFill/>
          </a:ln>
        </p:spPr>
      </p:pic>
      <p:cxnSp>
        <p:nvCxnSpPr>
          <p:cNvPr id="252" name="Google Shape;252;p23"/>
          <p:cNvCxnSpPr/>
          <p:nvPr/>
        </p:nvCxnSpPr>
        <p:spPr>
          <a:xfrm rot="10800000" flipH="1">
            <a:off x="-37" y="1569720"/>
            <a:ext cx="406401" cy="3437"/>
          </a:xfrm>
          <a:prstGeom prst="straightConnector1">
            <a:avLst/>
          </a:prstGeom>
          <a:noFill/>
          <a:ln w="57150" cap="flat" cmpd="sng">
            <a:solidFill>
              <a:srgbClr val="006DA5"/>
            </a:solidFill>
            <a:prstDash val="solid"/>
            <a:round/>
            <a:headEnd type="none" w="sm" len="sm"/>
            <a:tailEnd type="none" w="sm" len="sm"/>
          </a:ln>
        </p:spPr>
      </p:cxnSp>
      <p:sp>
        <p:nvSpPr>
          <p:cNvPr id="253" name="Google Shape;253;p23"/>
          <p:cNvSpPr txBox="1"/>
          <p:nvPr/>
        </p:nvSpPr>
        <p:spPr>
          <a:xfrm>
            <a:off x="1044392" y="1198152"/>
            <a:ext cx="7886700" cy="109251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Calibri"/>
              <a:buNone/>
            </a:pPr>
            <a:r>
              <a:rPr lang="en-US" sz="2800" b="1">
                <a:solidFill>
                  <a:schemeClr val="dk1"/>
                </a:solidFill>
                <a:latin typeface="Calibri"/>
                <a:ea typeface="Calibri"/>
                <a:cs typeface="Calibri"/>
                <a:sym typeface="Calibri"/>
              </a:rPr>
              <a:t>Repositorio de GitHub del Módulo Big Data y Machine Learning </a:t>
            </a:r>
            <a:endParaRPr/>
          </a:p>
        </p:txBody>
      </p:sp>
      <p:pic>
        <p:nvPicPr>
          <p:cNvPr id="2" name="Picture 1">
            <a:extLst>
              <a:ext uri="{FF2B5EF4-FFF2-40B4-BE49-F238E27FC236}">
                <a16:creationId xmlns:a16="http://schemas.microsoft.com/office/drawing/2014/main" id="{6B645908-B222-44BF-9EAE-705657DEB6AC}"/>
              </a:ext>
            </a:extLst>
          </p:cNvPr>
          <p:cNvPicPr>
            <a:picLocks noChangeAspect="1"/>
          </p:cNvPicPr>
          <p:nvPr/>
        </p:nvPicPr>
        <p:blipFill>
          <a:blip r:embed="rId4"/>
          <a:stretch>
            <a:fillRect/>
          </a:stretch>
        </p:blipFill>
        <p:spPr>
          <a:xfrm>
            <a:off x="1637067" y="2153093"/>
            <a:ext cx="5869866" cy="4594963"/>
          </a:xfrm>
          <a:prstGeom prst="rect">
            <a:avLst/>
          </a:prstGeom>
        </p:spPr>
      </p:pic>
    </p:spTree>
    <p:extLst>
      <p:ext uri="{BB962C8B-B14F-4D97-AF65-F5344CB8AC3E}">
        <p14:creationId xmlns:p14="http://schemas.microsoft.com/office/powerpoint/2010/main" val="383900512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8" name="Google Shape;248;p23"/>
          <p:cNvSpPr txBox="1">
            <a:spLocks noGrp="1"/>
          </p:cNvSpPr>
          <p:nvPr>
            <p:ph type="sldNum" idx="4294967295"/>
          </p:nvPr>
        </p:nvSpPr>
        <p:spPr>
          <a:xfrm>
            <a:off x="7086600" y="6356350"/>
            <a:ext cx="20574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Clr>
                <a:srgbClr val="888888"/>
              </a:buClr>
              <a:buSzPts val="1200"/>
              <a:buFont typeface="Calibri"/>
              <a:buNone/>
            </a:pPr>
            <a:fld id="{00000000-1234-1234-1234-123412341234}" type="slidenum">
              <a:rPr lang="en-US"/>
              <a:t>96</a:t>
            </a:fld>
            <a:endParaRPr/>
          </a:p>
        </p:txBody>
      </p:sp>
      <p:sp>
        <p:nvSpPr>
          <p:cNvPr id="250" name="Google Shape;250;p23"/>
          <p:cNvSpPr/>
          <p:nvPr/>
        </p:nvSpPr>
        <p:spPr>
          <a:xfrm>
            <a:off x="406364" y="1284367"/>
            <a:ext cx="570706" cy="570706"/>
          </a:xfrm>
          <a:prstGeom prst="ellipse">
            <a:avLst/>
          </a:prstGeom>
          <a:solidFill>
            <a:srgbClr val="B7CCE4"/>
          </a:solidFill>
          <a:ln w="57150" cap="flat" cmpd="sng">
            <a:solidFill>
              <a:srgbClr val="006DA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pic>
        <p:nvPicPr>
          <p:cNvPr id="251" name="Google Shape;251;p23"/>
          <p:cNvPicPr preferRelativeResize="0"/>
          <p:nvPr/>
        </p:nvPicPr>
        <p:blipFill rotWithShape="1">
          <a:blip r:embed="rId3">
            <a:alphaModFix/>
          </a:blip>
          <a:srcRect/>
          <a:stretch/>
        </p:blipFill>
        <p:spPr>
          <a:xfrm>
            <a:off x="512062" y="1394183"/>
            <a:ext cx="346458" cy="346458"/>
          </a:xfrm>
          <a:prstGeom prst="rect">
            <a:avLst/>
          </a:prstGeom>
          <a:noFill/>
          <a:ln>
            <a:noFill/>
          </a:ln>
        </p:spPr>
      </p:pic>
      <p:cxnSp>
        <p:nvCxnSpPr>
          <p:cNvPr id="252" name="Google Shape;252;p23"/>
          <p:cNvCxnSpPr/>
          <p:nvPr/>
        </p:nvCxnSpPr>
        <p:spPr>
          <a:xfrm rot="10800000" flipH="1">
            <a:off x="-37" y="1569720"/>
            <a:ext cx="406401" cy="3437"/>
          </a:xfrm>
          <a:prstGeom prst="straightConnector1">
            <a:avLst/>
          </a:prstGeom>
          <a:noFill/>
          <a:ln w="57150" cap="flat" cmpd="sng">
            <a:solidFill>
              <a:srgbClr val="006DA5"/>
            </a:solidFill>
            <a:prstDash val="solid"/>
            <a:round/>
            <a:headEnd type="none" w="sm" len="sm"/>
            <a:tailEnd type="none" w="sm" len="sm"/>
          </a:ln>
        </p:spPr>
      </p:cxnSp>
      <p:sp>
        <p:nvSpPr>
          <p:cNvPr id="253" name="Google Shape;253;p23"/>
          <p:cNvSpPr txBox="1"/>
          <p:nvPr/>
        </p:nvSpPr>
        <p:spPr>
          <a:xfrm>
            <a:off x="1044392" y="1198152"/>
            <a:ext cx="7886700" cy="1092514"/>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2800"/>
              <a:buFont typeface="Calibri"/>
              <a:buNone/>
            </a:pPr>
            <a:r>
              <a:rPr lang="en-US" sz="2800" b="1">
                <a:solidFill>
                  <a:schemeClr val="dk1"/>
                </a:solidFill>
                <a:latin typeface="Calibri"/>
                <a:ea typeface="Calibri"/>
                <a:cs typeface="Calibri"/>
                <a:sym typeface="Calibri"/>
              </a:rPr>
              <a:t>Repositorio de GitHub del Módulo Big Data y Machine Learning </a:t>
            </a:r>
            <a:endParaRPr/>
          </a:p>
        </p:txBody>
      </p:sp>
      <p:pic>
        <p:nvPicPr>
          <p:cNvPr id="3" name="Picture 2">
            <a:extLst>
              <a:ext uri="{FF2B5EF4-FFF2-40B4-BE49-F238E27FC236}">
                <a16:creationId xmlns:a16="http://schemas.microsoft.com/office/drawing/2014/main" id="{094728E5-2CB8-41FC-9E12-8F64213F8759}"/>
              </a:ext>
            </a:extLst>
          </p:cNvPr>
          <p:cNvPicPr>
            <a:picLocks noChangeAspect="1"/>
          </p:cNvPicPr>
          <p:nvPr/>
        </p:nvPicPr>
        <p:blipFill>
          <a:blip r:embed="rId4"/>
          <a:stretch>
            <a:fillRect/>
          </a:stretch>
        </p:blipFill>
        <p:spPr>
          <a:xfrm>
            <a:off x="1618605" y="2200229"/>
            <a:ext cx="5906789" cy="4521246"/>
          </a:xfrm>
          <a:prstGeom prst="rect">
            <a:avLst/>
          </a:prstGeom>
        </p:spPr>
      </p:pic>
    </p:spTree>
    <p:extLst>
      <p:ext uri="{BB962C8B-B14F-4D97-AF65-F5344CB8AC3E}">
        <p14:creationId xmlns:p14="http://schemas.microsoft.com/office/powerpoint/2010/main" val="109271300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gl-ES" dirty="0"/>
              <a:t>Bibliografía recomendada</a:t>
            </a:r>
            <a:endParaRPr lang="en-US" dirty="0"/>
          </a:p>
        </p:txBody>
      </p:sp>
      <p:sp>
        <p:nvSpPr>
          <p:cNvPr id="3" name="Marcador de contenido 2"/>
          <p:cNvSpPr>
            <a:spLocks noGrp="1"/>
          </p:cNvSpPr>
          <p:nvPr>
            <p:ph idx="1"/>
          </p:nvPr>
        </p:nvSpPr>
        <p:spPr/>
        <p:txBody>
          <a:bodyPr/>
          <a:lstStyle/>
          <a:p>
            <a:pPr marL="514350" indent="-514350">
              <a:buFont typeface="+mj-lt"/>
              <a:buAutoNum type="arabicPeriod"/>
            </a:pPr>
            <a:r>
              <a:rPr lang="es-ES" dirty="0"/>
              <a:t>Glosario sobre aprendizaje automático </a:t>
            </a:r>
            <a:r>
              <a:rPr lang="es-ES" dirty="0">
                <a:hlinkClick r:id="rId2"/>
              </a:rPr>
              <a:t>https://developers.google.com/machine-learning</a:t>
            </a:r>
            <a:r>
              <a:rPr lang="es-ES">
                <a:hlinkClick r:id="rId2"/>
              </a:rPr>
              <a:t>/glossary</a:t>
            </a:r>
            <a:endParaRPr lang="es-ES" dirty="0"/>
          </a:p>
          <a:p>
            <a:pPr marL="514350" indent="-514350">
              <a:buFont typeface="+mj-lt"/>
              <a:buAutoNum type="arabicPeriod"/>
            </a:pPr>
            <a:r>
              <a:rPr lang="en-GB" i="1"/>
              <a:t>Artificial intelligence techniques for enabling Big Data services in distribution networks: A review</a:t>
            </a:r>
            <a:r>
              <a:rPr lang="en-GB"/>
              <a:t>, Sara </a:t>
            </a:r>
            <a:r>
              <a:rPr lang="en-GB" dirty="0" err="1"/>
              <a:t>Barja</a:t>
            </a:r>
            <a:r>
              <a:rPr lang="en-GB" dirty="0"/>
              <a:t> et al., Renewable and Sustainable Energy Reviews</a:t>
            </a:r>
            <a:r>
              <a:rPr lang="en-GB"/>
              <a:t>, 2021</a:t>
            </a:r>
          </a:p>
          <a:p>
            <a:pPr marL="514350" indent="-514350">
              <a:buFont typeface="+mj-lt"/>
              <a:buAutoNum type="arabicPeriod"/>
            </a:pPr>
            <a:r>
              <a:rPr lang="en-GB" i="1" dirty="0"/>
              <a:t>Big data analytics for future electricity grids</a:t>
            </a:r>
            <a:r>
              <a:rPr lang="en-GB" dirty="0"/>
              <a:t>, </a:t>
            </a:r>
            <a:r>
              <a:rPr lang="en-GB" dirty="0" err="1"/>
              <a:t>Mladen</a:t>
            </a:r>
            <a:r>
              <a:rPr lang="en-GB" dirty="0"/>
              <a:t> </a:t>
            </a:r>
            <a:r>
              <a:rPr lang="en-GB" dirty="0" err="1"/>
              <a:t>Kezunovica</a:t>
            </a:r>
            <a:r>
              <a:rPr lang="en-GB" dirty="0"/>
              <a:t> et al, Electric Power Systems Research, 2020</a:t>
            </a:r>
          </a:p>
          <a:p>
            <a:pPr marL="514350" indent="-514350">
              <a:buFont typeface="+mj-lt"/>
              <a:buAutoNum type="arabicPeriod"/>
            </a:pPr>
            <a:endParaRPr lang="es-ES" dirty="0"/>
          </a:p>
          <a:p>
            <a:pPr marL="514350" indent="-514350">
              <a:buFont typeface="+mj-lt"/>
              <a:buAutoNum type="arabicPeriod"/>
            </a:pPr>
            <a:endParaRPr lang="en-US" dirty="0"/>
          </a:p>
        </p:txBody>
      </p:sp>
      <p:sp>
        <p:nvSpPr>
          <p:cNvPr id="4" name="Marcador de número de diapositiva 3"/>
          <p:cNvSpPr>
            <a:spLocks noGrp="1"/>
          </p:cNvSpPr>
          <p:nvPr>
            <p:ph type="sldNum" sz="quarter" idx="12"/>
          </p:nvPr>
        </p:nvSpPr>
        <p:spPr/>
        <p:txBody>
          <a:bodyPr/>
          <a:lstStyle/>
          <a:p>
            <a:fld id="{F72B40EF-D53A-41AA-87B6-B9F74BA43E09}" type="slidenum">
              <a:rPr lang="es-ES" smtClean="0"/>
              <a:t>97</a:t>
            </a:fld>
            <a:endParaRPr lang="es-ES"/>
          </a:p>
        </p:txBody>
      </p:sp>
    </p:spTree>
    <p:extLst>
      <p:ext uri="{BB962C8B-B14F-4D97-AF65-F5344CB8AC3E}">
        <p14:creationId xmlns:p14="http://schemas.microsoft.com/office/powerpoint/2010/main" val="1219796782"/>
      </p:ext>
    </p:extLst>
  </p:cSld>
  <p:clrMapOvr>
    <a:masterClrMapping/>
  </p:clrMapOvr>
</p:sld>
</file>

<file path=ppt/theme/theme1.xml><?xml version="1.0" encoding="utf-8"?>
<a:theme xmlns:a="http://schemas.openxmlformats.org/drawingml/2006/main" name="Tema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EA6F462D-65E8-4C26-95CD-2D3D2413B20E}" vid="{C5BA857B-F713-422A-9ED6-EFEF4C09E75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Tema1</Template>
  <TotalTime>24591</TotalTime>
  <Words>12878</Words>
  <Application>Microsoft Office PowerPoint</Application>
  <PresentationFormat>On-screen Show (4:3)</PresentationFormat>
  <Paragraphs>986</Paragraphs>
  <Slides>97</Slides>
  <Notes>81</Notes>
  <HiddenSlides>1</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97</vt:i4>
      </vt:variant>
    </vt:vector>
  </HeadingPairs>
  <TitlesOfParts>
    <vt:vector size="112" baseType="lpstr">
      <vt:lpstr>Arial</vt:lpstr>
      <vt:lpstr>Calibri</vt:lpstr>
      <vt:lpstr>Calibri Light</vt:lpstr>
      <vt:lpstr>Cambria Math</vt:lpstr>
      <vt:lpstr>Consolas</vt:lpstr>
      <vt:lpstr>Helvetica</vt:lpstr>
      <vt:lpstr>medium-content-sans-serif-font</vt:lpstr>
      <vt:lpstr>medium-content-serif-font</vt:lpstr>
      <vt:lpstr>museo-sans</vt:lpstr>
      <vt:lpstr>Open Sans</vt:lpstr>
      <vt:lpstr>Roboto</vt:lpstr>
      <vt:lpstr>Segoe UI</vt:lpstr>
      <vt:lpstr>Söhne</vt:lpstr>
      <vt:lpstr>Verdana</vt:lpstr>
      <vt:lpstr>Tema1</vt:lpstr>
      <vt:lpstr>PowerPoint Presentation</vt:lpstr>
      <vt:lpstr>Información Personal</vt:lpstr>
      <vt:lpstr>Calendario </vt:lpstr>
      <vt:lpstr>PowerPoint Presentation</vt:lpstr>
      <vt:lpstr>PowerPoint Presentation</vt:lpstr>
      <vt:lpstr>Conceptos generales. Conceptos básicos de Machine Learning. Crear un modelo de Aprendizaje Supervisado Aplicaciones de Big Data y Machine Learning en la Industria 4.0 Preparación para la sesión 2</vt:lpstr>
      <vt:lpstr>Conceptos generales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 origen</vt:lpstr>
      <vt:lpstr>El futuro?</vt:lpstr>
      <vt:lpstr>El futuro?</vt:lpstr>
      <vt:lpstr>En los últimos años ha habido avances</vt:lpstr>
      <vt:lpstr>Si hay alguien curios@…</vt:lpstr>
      <vt:lpstr>PowerPoint Presentation</vt:lpstr>
      <vt:lpstr>PowerPoint Presentation</vt:lpstr>
      <vt:lpstr>AI SERIES!</vt:lpstr>
      <vt:lpstr>Conceptos generales. Conceptos básicos de Machine Learning. Crear un modelo de Aprendizaje Supervisado Aplicaciones de Big Data y Machine Learning en la Industria 4.0 Preparación para la sesión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Conceptos generales. Conceptos básicos de Machine Learning. Crear un modelo de Aprendizaje Supervisado Aplicaciones de Big Data y Machine Learning en la Industria 4.0 Preparación para la sesión 2</vt:lpstr>
      <vt:lpstr>PowerPoint Presentation</vt:lpstr>
      <vt:lpstr>1. Comprender los datos</vt:lpstr>
      <vt:lpstr>1. Comprender los datos</vt:lpstr>
      <vt:lpstr>2. Preparar los datos</vt:lpstr>
      <vt:lpstr>2. Preparar los datos</vt:lpstr>
      <vt:lpstr>2. Preparar los datos</vt:lpstr>
      <vt:lpstr>2. Preparar los datos</vt:lpstr>
      <vt:lpstr>2. Preparar los datos</vt:lpstr>
      <vt:lpstr>2. Preparar los datos</vt:lpstr>
      <vt:lpstr>2. Preparar los datos</vt:lpstr>
      <vt:lpstr>2. Preparar los datos</vt:lpstr>
      <vt:lpstr>2. Preparar los datos</vt:lpstr>
      <vt:lpstr>2. Preparar los datos</vt:lpstr>
      <vt:lpstr>2. Preparar los datos</vt:lpstr>
      <vt:lpstr>3. Dividir los datos</vt:lpstr>
      <vt:lpstr>3. Dividir los datos</vt:lpstr>
      <vt:lpstr>3. Dividir los datos</vt:lpstr>
      <vt:lpstr>3. Dividir los datos</vt:lpstr>
      <vt:lpstr>4. Construcción y evaluación de modelos</vt:lpstr>
      <vt:lpstr>4. Construcción y evaluación de modelos</vt:lpstr>
      <vt:lpstr>4. Construcción y evaluación de modelos</vt:lpstr>
      <vt:lpstr>5. Ajustar hiperparámetros</vt:lpstr>
      <vt:lpstr>5. Ajustar hiperparámetros</vt:lpstr>
      <vt:lpstr>6. Evaluación final del modelo</vt:lpstr>
      <vt:lpstr>Conceptos generales. Conceptos básicos de Machine Learning. Crear un modelo de Aprendizaje Supervisado Aplicaciones de Big Data y Machine Learning en la Industria 4.0 Preparación para la sesión 2</vt:lpstr>
      <vt:lpstr>PowerPoint Presentation</vt:lpstr>
      <vt:lpstr>Aplicaciones de Big Data y Machine Learning en la Industria 4.0</vt:lpstr>
      <vt:lpstr>PowerPoint Presentation</vt:lpstr>
      <vt:lpstr>PowerPoint Presentation</vt:lpstr>
      <vt:lpstr>Mantenimiento predictivo de motores, máquinas, aerogeneradores…</vt:lpstr>
      <vt:lpstr>Mantenimiento predictivo de motores, máquinas, aerogeneradores…</vt:lpstr>
      <vt:lpstr>Mantenimiento predictivo de motores, máquinas, aerogeneradores …</vt:lpstr>
      <vt:lpstr>Mantenimiento predictivo de motores, máquinas, aerogeneradores …</vt:lpstr>
      <vt:lpstr>Visión artificial</vt:lpstr>
      <vt:lpstr>Visión artificial</vt:lpstr>
      <vt:lpstr>Visión artificial: Clasificación automática de productos</vt:lpstr>
      <vt:lpstr>Visión artificial: Máquinas y vehículos autónomos</vt:lpstr>
      <vt:lpstr>Visión artificial: Control de calidad</vt:lpstr>
      <vt:lpstr>Visión artificial: Control de calidad</vt:lpstr>
      <vt:lpstr>PowerPoint Presentation</vt:lpstr>
      <vt:lpstr>PowerPoint Presentation</vt:lpstr>
      <vt:lpstr>PowerPoint Presentation</vt:lpstr>
      <vt:lpstr>PowerPoint Presentation</vt:lpstr>
      <vt:lpstr>PowerPoint Presentation</vt:lpstr>
      <vt:lpstr>PowerPoint Presentation</vt:lpstr>
      <vt:lpstr>Conceptos generales. Conceptos básicos de Machine Learning. Crear un modelo de Aprendizaje Supervisado Aplicaciones de Big Data y Machine Learning en la Industria 4.0 Preparación para la sesión 2</vt:lpstr>
      <vt:lpstr>PowerPoint Presentation</vt:lpstr>
      <vt:lpstr>PowerPoint Presentation</vt:lpstr>
      <vt:lpstr>PowerPoint Presentation</vt:lpstr>
      <vt:lpstr>PowerPoint Presentation</vt:lpstr>
      <vt:lpstr>PowerPoint Presentation</vt:lpstr>
      <vt:lpstr>Bibliografía recomendada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Domin</dc:creator>
  <cp:lastModifiedBy>Marc Jené</cp:lastModifiedBy>
  <cp:revision>544</cp:revision>
  <cp:lastPrinted>2020-06-29T14:52:55Z</cp:lastPrinted>
  <dcterms:created xsi:type="dcterms:W3CDTF">2019-10-15T08:45:43Z</dcterms:created>
  <dcterms:modified xsi:type="dcterms:W3CDTF">2025-03-16T17:31:11Z</dcterms:modified>
</cp:coreProperties>
</file>